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56" r:id="rId3"/>
    <p:sldId id="261" r:id="rId4"/>
    <p:sldId id="267" r:id="rId5"/>
    <p:sldId id="278" r:id="rId6"/>
    <p:sldId id="259" r:id="rId7"/>
    <p:sldId id="284" r:id="rId8"/>
    <p:sldId id="285" r:id="rId9"/>
    <p:sldId id="271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589DB-1137-42ED-9B21-43433F208E6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64845-0ADE-4652-AAA9-E78514088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E69D5-6F97-41A0-8A9D-CA3BD46EEE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E69D5-6F97-41A0-8A9D-CA3BD46EEE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6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E69D5-6F97-41A0-8A9D-CA3BD46EEE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05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6174-1B31-41DE-949E-63E36E3B0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17642-29DE-46FC-A325-2B0DCAC96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8F5C0-0D06-4BCE-8537-E1B5C83C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3D4F3-7E2C-4878-A8D1-EBC43032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709F7-54BE-4320-91BF-D4C8CCC5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6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6454-2EE6-47EA-9D00-E5FCA20F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222CD-E9A1-4C4D-A3CE-6F81ECE17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C35A3-91CB-4D11-8B91-322E99F5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024AC-DF3D-48B4-B163-3F26A59B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FC9E6-5E18-4A6E-8CE6-CEF09CC8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8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F3748-BA1E-4B21-8451-99A84CE22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16BF0-FBCA-405E-A8BF-86624B8FE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926-9DC4-4AC8-89F2-4AB600CC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3FA3B-AB3E-4778-BF3D-65C69245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5E5C4-FF0E-4408-8F40-CA122A8E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0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editable image"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1B00CC-72D6-4BC3-B560-E4804FD21D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60000"/>
            <a:ext cx="12192000" cy="649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177451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3202412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F7006E-BB64-425D-BF75-320D64F9F333}"/>
              </a:ext>
            </a:extLst>
          </p:cNvPr>
          <p:cNvSpPr/>
          <p:nvPr userDrawn="1"/>
        </p:nvSpPr>
        <p:spPr>
          <a:xfrm>
            <a:off x="0" y="0"/>
            <a:ext cx="12192000" cy="384175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C81E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F37E-CD4B-4D8B-BA0E-F35CAFAE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22EA9-A55C-40C9-A076-D62BE7410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C074-F23E-4AFF-BFEC-F4F797F3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A68AC-8E17-4F74-B2EB-2AE26868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BC885-FA76-4ACD-85E0-70A9BC45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0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30CE-A024-4B99-9441-CB165FA2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2E46-040B-47C5-A930-858B070A4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01288-473E-48C7-BA0B-EA2DF16C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99089-4DC3-43D7-B304-699E52B4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F1F80-D344-4230-8A28-18823E4B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9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B447-11F7-46C3-BD57-6EFEADB1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1981-EA73-464C-8C0F-3DC7CF289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EBE6F-EE0E-40E3-AFC6-FA5512C80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A5A1F-F140-4F28-9867-F69D9A60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42D7A-81EF-447A-82D0-597DA455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0BCA3-653A-4B9A-A0F8-DCA6B18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1E19-A067-43A5-82BD-6ED84C6B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67438-1FE7-4665-BDC7-4BB1FBA2A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56228-6D36-4CC2-827D-A790D360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248B0-9E1F-419F-A80C-9438E37C3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8E80B-4F06-4D50-A4BA-427FB6BF0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E2B78-0D34-416F-932D-383CC7C2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9D1EE-3A62-4223-9D36-87ACF5E2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B3244-85DF-4BE8-9CA4-23DA139A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8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F1AB-A435-4884-A525-E4EB5A37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90904-5F17-4C0D-AB7A-CE14D638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47A75-CE85-4960-9755-79B770D6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7035-F51E-421C-99D8-E3A698C8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1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2BFB6-0CD0-4214-B3CF-D1C65D10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BDDCF-491C-4D76-B057-79EC4C0D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0266B-3D34-4ABC-BA51-82C32771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EFB5-F5C5-4CCD-A41C-19584976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B609-6C0D-4A2D-90E6-C2846492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D4164-5524-40DA-95C2-E011E9CEC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B3D0C-C3AE-402A-9D0E-71BB03AA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B6387-2596-4129-A8CD-7933C04C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98AC0-5381-409A-BECA-6D25E63C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EFCB-6C76-4F4E-BF37-8C87558F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8F7B4-AF26-46EE-86CB-888F10721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40C74-953A-4753-892A-961FE6B01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757EC-7848-4A7B-913D-AAC63A85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5BB30-4F37-46B3-BE01-C79F71BA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0CCFF-51F9-41CE-9828-F8244223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3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E16C7-243C-43B2-8AF2-1235C826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6A78C-9B5C-4E71-898D-87C5A8362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525EE-C355-4076-ABEA-01E59667A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27EB-5F07-4531-B19D-3BC459B5759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74F45-866B-450F-92B1-3232E21B3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AFFF-D64A-4BFC-8ED3-33B958E4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509B-98B5-4CD4-823A-35677598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tree, outdoor, young&#10;&#10;Description automatically generated">
            <a:extLst>
              <a:ext uri="{FF2B5EF4-FFF2-40B4-BE49-F238E27FC236}">
                <a16:creationId xmlns:a16="http://schemas.microsoft.com/office/drawing/2014/main" id="{D361FBB2-1AD1-4EA6-8A6E-4C3461EADFC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0363"/>
            <a:ext cx="12192000" cy="6497637"/>
          </a:xfr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93A218DD-9F3D-4AA2-BC6E-38CA7AB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177451"/>
            <a:ext cx="8075628" cy="197833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 Association of Medical Staff Services Meeting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CB8FF613-33BE-441C-8850-F721F8CB1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00" y="3202412"/>
            <a:ext cx="7119186" cy="1074476"/>
          </a:xfrm>
        </p:spPr>
        <p:txBody>
          <a:bodyPr/>
          <a:lstStyle/>
          <a:p>
            <a:r>
              <a:rPr lang="en-GB" dirty="0"/>
              <a:t>Utilization Management role in the hospital.</a:t>
            </a:r>
          </a:p>
          <a:p>
            <a:r>
              <a:rPr lang="en-GB" dirty="0"/>
              <a:t>11/19/2021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ED2777-3CE2-47DB-A31C-281B9E767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95F294E7-43C6-4863-B3FF-2EC600A6BA13}"/>
              </a:ext>
            </a:extLst>
          </p:cNvPr>
          <p:cNvSpPr/>
          <p:nvPr/>
        </p:nvSpPr>
        <p:spPr>
          <a:xfrm>
            <a:off x="11105016" y="-321809"/>
            <a:ext cx="1086984" cy="1086984"/>
          </a:xfrm>
          <a:prstGeom prst="star5">
            <a:avLst>
              <a:gd name="adj" fmla="val 25439"/>
              <a:gd name="hf" fmla="val 105146"/>
              <a:gd name="vf" fmla="val 110557"/>
            </a:avLst>
          </a:prstGeom>
          <a:ln>
            <a:noFill/>
          </a:ln>
          <a:effectLst>
            <a:outerShdw blurRad="177800" dist="114300" dir="540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GB" sz="1000" dirty="0"/>
              <a:t>Editable Image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780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6CC215-F677-4DAB-855F-958F7628F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957" y="755276"/>
            <a:ext cx="9144000" cy="111520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Why is the Advisory program and what we do important</a:t>
            </a:r>
            <a:r>
              <a:rPr lang="en-US" sz="3200" b="1" dirty="0">
                <a:latin typeface="+mn-lt"/>
              </a:rPr>
              <a:t>?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4923A76-E3E2-4C7A-BCEA-951DA07EC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2437173"/>
            <a:ext cx="9144000" cy="310794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Comply with CMS regulations.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Right status could mean lots of benefits vs not for the pt.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Right status could mean financial hit to the pt.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Decrease Denials which is worth of millions of $$ and counting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Capture SOI and ROM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Quality metrics which are used as benchmarks for nationwide comparison.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Helps with payer contract negotiations.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Liaison for the provider community and the Administration.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8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38DD-AC24-4087-93E1-A7C4C42A7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3771"/>
            <a:ext cx="9144000" cy="1524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UMPA and Physician Advisory Services mean?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0E0BF-8B63-48D4-B89C-843A74564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2241"/>
            <a:ext cx="9144000" cy="257555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UMPA stands for Utilization Management Physician Advisor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 Physician with good standing amongst peers and preferably with credentials and privileges at the hospital.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CMS requires UMPA for COP (conditions of participation) for various regulatory work.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They are a part of the Utilization Management Committee, a regulatory body required for the hospital and focuses on quality, utilization of resources (like radiology </a:t>
            </a:r>
            <a:r>
              <a:rPr lang="en-US" sz="2000" dirty="0" err="1"/>
              <a:t>svcs</a:t>
            </a:r>
            <a:r>
              <a:rPr lang="en-US" sz="2000" dirty="0"/>
              <a:t>, telemetry, appropriate admissions) and provider behavior issues.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0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524000" y="-107950"/>
            <a:ext cx="9144000" cy="488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Medical Director, Clinical Resource Services</a:t>
            </a:r>
          </a:p>
        </p:txBody>
      </p:sp>
      <p:sp>
        <p:nvSpPr>
          <p:cNvPr id="307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90800" y="1088571"/>
            <a:ext cx="7239000" cy="481584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</a:rPr>
              <a:t>	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day-to-day functions of UMPA?  </a:t>
            </a:r>
          </a:p>
          <a:p>
            <a:pPr eaLnBrk="1" hangingPunct="1">
              <a:lnSpc>
                <a:spcPct val="80000"/>
              </a:lnSpc>
            </a:pPr>
            <a:endParaRPr lang="en-US" sz="1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Case Management/Social Work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Right status/Level of care consults: med and surgery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Denials Management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LOS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Clinical Documentation Improvement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7200" dirty="0"/>
              <a:t>Physician Liaison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7200" dirty="0"/>
              <a:t>     Throughput issues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7200" dirty="0"/>
              <a:t>     Quality and Performance Improvement Projects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7200" dirty="0"/>
              <a:t>     Point of contact for compliance and regulatory issues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dirty="0">
                <a:latin typeface="Arial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dirty="0">
                <a:latin typeface="Arial" charset="0"/>
              </a:rPr>
              <a:t>Sources: source text goes here</a:t>
            </a:r>
            <a:endParaRPr lang="en-US" sz="1000" dirty="0">
              <a:solidFill>
                <a:srgbClr val="00948F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900" dirty="0">
              <a:latin typeface="Century Schoolbook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45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524000" y="-107950"/>
            <a:ext cx="9144000" cy="488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Medical Director, Clinical Resource Services</a:t>
            </a:r>
          </a:p>
        </p:txBody>
      </p:sp>
      <p:sp>
        <p:nvSpPr>
          <p:cNvPr id="3076" name="Text Placeholder 5"/>
          <p:cNvSpPr>
            <a:spLocks noGrp="1"/>
          </p:cNvSpPr>
          <p:nvPr>
            <p:ph type="body" sz="half" idx="2"/>
          </p:nvPr>
        </p:nvSpPr>
        <p:spPr>
          <a:xfrm>
            <a:off x="2819400" y="3505200"/>
            <a:ext cx="7543800" cy="2667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dirty="0">
                <a:latin typeface="Arial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900" dirty="0"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1524001"/>
            <a:ext cx="708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Inpatient: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2 MNs anticipated based on severity of sickness and intensity of service (the key to avoiding any denials, backend status change and decreasing administrative burden)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Outpatient with Observation Services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 Medically necessary hospital care that is NOT anticipated to span two midnights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Outpatient Extended Recovery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 Routine recovery after an elective procedure that is NOT anticipated to span two midnights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Outpatient Needs a Bed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 Medically unnecessary care (custodial care) provided for patients who are admitted for purposes of arranging a safe discharge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1" y="773668"/>
            <a:ext cx="611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/>
              </a:rPr>
              <a:t>Status Options: Inpatient or Outpatient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75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9E94-6091-4036-B468-50E462EB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Denials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3EC7-6E6D-4A49-8694-110DAE6F5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volume, especially MA and commercial payers</a:t>
            </a:r>
          </a:p>
          <a:p>
            <a:r>
              <a:rPr lang="en-US" dirty="0"/>
              <a:t>Concurrent and retro</a:t>
            </a:r>
          </a:p>
          <a:p>
            <a:r>
              <a:rPr lang="en-US" dirty="0"/>
              <a:t>Process to avoid and decrease numbers</a:t>
            </a:r>
          </a:p>
          <a:p>
            <a:r>
              <a:rPr lang="en-US" dirty="0"/>
              <a:t>P2P while inhouse and post Discharge</a:t>
            </a:r>
          </a:p>
          <a:p>
            <a:r>
              <a:rPr lang="en-US" dirty="0"/>
              <a:t>Change in status while in house and post discharge</a:t>
            </a:r>
          </a:p>
          <a:p>
            <a:r>
              <a:rPr lang="en-US" dirty="0"/>
              <a:t>Surgical cases: auth and post surgical orders</a:t>
            </a:r>
          </a:p>
        </p:txBody>
      </p:sp>
    </p:spTree>
    <p:extLst>
      <p:ext uri="{BB962C8B-B14F-4D97-AF65-F5344CB8AC3E}">
        <p14:creationId xmlns:p14="http://schemas.microsoft.com/office/powerpoint/2010/main" val="73265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3F13-581C-4956-BFFA-1D74F3DD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Denials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9B4EA-64AD-4FAC-84CA-299C0387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914401"/>
            <a:ext cx="10656732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5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4080-4C12-4943-A732-9BEE018E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+mn-lt"/>
              </a:rPr>
              <a:t>Examples of denials and Financial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1CEC-C384-4084-809C-8C869AB7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1361798"/>
            <a:ext cx="10515600" cy="4522167"/>
          </a:xfrm>
        </p:spPr>
        <p:txBody>
          <a:bodyPr/>
          <a:lstStyle/>
          <a:p>
            <a:r>
              <a:rPr lang="en-US" dirty="0"/>
              <a:t>Inpatient paid as $7000</a:t>
            </a:r>
          </a:p>
          <a:p>
            <a:r>
              <a:rPr lang="en-US" dirty="0" err="1"/>
              <a:t>Obs</a:t>
            </a:r>
            <a:r>
              <a:rPr lang="en-US" dirty="0"/>
              <a:t> at $2200</a:t>
            </a:r>
          </a:p>
          <a:p>
            <a:r>
              <a:rPr lang="en-US" dirty="0"/>
              <a:t>OPNB $0</a:t>
            </a:r>
          </a:p>
          <a:p>
            <a:r>
              <a:rPr lang="en-US" dirty="0"/>
              <a:t>Requires order to bill at the above level, prior to discharge.</a:t>
            </a:r>
          </a:p>
          <a:p>
            <a:r>
              <a:rPr lang="en-US" dirty="0"/>
              <a:t>Example: Pt was </a:t>
            </a:r>
            <a:r>
              <a:rPr lang="en-US" dirty="0" err="1"/>
              <a:t>inpt</a:t>
            </a:r>
            <a:r>
              <a:rPr lang="en-US" dirty="0"/>
              <a:t>, payer denied. Appeal was done and upheld. For commercial payer, we can change after DC. </a:t>
            </a:r>
            <a:r>
              <a:rPr lang="en-US" dirty="0" err="1"/>
              <a:t>Obs</a:t>
            </a:r>
            <a:r>
              <a:rPr lang="en-US" dirty="0"/>
              <a:t> order was received from the Attending and we received $10K.</a:t>
            </a:r>
          </a:p>
          <a:p>
            <a:r>
              <a:rPr lang="en-US" dirty="0"/>
              <a:t>If order for IP, but the case is appropriate for </a:t>
            </a:r>
            <a:r>
              <a:rPr lang="en-US" dirty="0" err="1"/>
              <a:t>obs</a:t>
            </a:r>
            <a:r>
              <a:rPr lang="en-US" dirty="0"/>
              <a:t> and we do not change prior to DC, then we get paid nothing.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1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59DB7D-056F-4275-B21F-88EC0445B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45145"/>
              </p:ext>
            </p:extLst>
          </p:nvPr>
        </p:nvGraphicFramePr>
        <p:xfrm>
          <a:off x="643467" y="1120737"/>
          <a:ext cx="10905076" cy="4928371"/>
        </p:xfrm>
        <a:graphic>
          <a:graphicData uri="http://schemas.openxmlformats.org/drawingml/2006/table">
            <a:tbl>
              <a:tblPr/>
              <a:tblGrid>
                <a:gridCol w="928495">
                  <a:extLst>
                    <a:ext uri="{9D8B030D-6E8A-4147-A177-3AD203B41FA5}">
                      <a16:colId xmlns:a16="http://schemas.microsoft.com/office/drawing/2014/main" val="3025765255"/>
                    </a:ext>
                  </a:extLst>
                </a:gridCol>
                <a:gridCol w="841315">
                  <a:extLst>
                    <a:ext uri="{9D8B030D-6E8A-4147-A177-3AD203B41FA5}">
                      <a16:colId xmlns:a16="http://schemas.microsoft.com/office/drawing/2014/main" val="3728451913"/>
                    </a:ext>
                  </a:extLst>
                </a:gridCol>
                <a:gridCol w="729462">
                  <a:extLst>
                    <a:ext uri="{9D8B030D-6E8A-4147-A177-3AD203B41FA5}">
                      <a16:colId xmlns:a16="http://schemas.microsoft.com/office/drawing/2014/main" val="673531140"/>
                    </a:ext>
                  </a:extLst>
                </a:gridCol>
                <a:gridCol w="686255">
                  <a:extLst>
                    <a:ext uri="{9D8B030D-6E8A-4147-A177-3AD203B41FA5}">
                      <a16:colId xmlns:a16="http://schemas.microsoft.com/office/drawing/2014/main" val="2361813277"/>
                    </a:ext>
                  </a:extLst>
                </a:gridCol>
                <a:gridCol w="798109">
                  <a:extLst>
                    <a:ext uri="{9D8B030D-6E8A-4147-A177-3AD203B41FA5}">
                      <a16:colId xmlns:a16="http://schemas.microsoft.com/office/drawing/2014/main" val="1116683546"/>
                    </a:ext>
                  </a:extLst>
                </a:gridCol>
                <a:gridCol w="798109">
                  <a:extLst>
                    <a:ext uri="{9D8B030D-6E8A-4147-A177-3AD203B41FA5}">
                      <a16:colId xmlns:a16="http://schemas.microsoft.com/office/drawing/2014/main" val="2663197428"/>
                    </a:ext>
                  </a:extLst>
                </a:gridCol>
                <a:gridCol w="686255">
                  <a:extLst>
                    <a:ext uri="{9D8B030D-6E8A-4147-A177-3AD203B41FA5}">
                      <a16:colId xmlns:a16="http://schemas.microsoft.com/office/drawing/2014/main" val="4081947373"/>
                    </a:ext>
                  </a:extLst>
                </a:gridCol>
                <a:gridCol w="798109">
                  <a:extLst>
                    <a:ext uri="{9D8B030D-6E8A-4147-A177-3AD203B41FA5}">
                      <a16:colId xmlns:a16="http://schemas.microsoft.com/office/drawing/2014/main" val="1991838552"/>
                    </a:ext>
                  </a:extLst>
                </a:gridCol>
                <a:gridCol w="686255">
                  <a:extLst>
                    <a:ext uri="{9D8B030D-6E8A-4147-A177-3AD203B41FA5}">
                      <a16:colId xmlns:a16="http://schemas.microsoft.com/office/drawing/2014/main" val="4026209468"/>
                    </a:ext>
                  </a:extLst>
                </a:gridCol>
                <a:gridCol w="798109">
                  <a:extLst>
                    <a:ext uri="{9D8B030D-6E8A-4147-A177-3AD203B41FA5}">
                      <a16:colId xmlns:a16="http://schemas.microsoft.com/office/drawing/2014/main" val="1807554399"/>
                    </a:ext>
                  </a:extLst>
                </a:gridCol>
                <a:gridCol w="798109">
                  <a:extLst>
                    <a:ext uri="{9D8B030D-6E8A-4147-A177-3AD203B41FA5}">
                      <a16:colId xmlns:a16="http://schemas.microsoft.com/office/drawing/2014/main" val="724163531"/>
                    </a:ext>
                  </a:extLst>
                </a:gridCol>
                <a:gridCol w="798109">
                  <a:extLst>
                    <a:ext uri="{9D8B030D-6E8A-4147-A177-3AD203B41FA5}">
                      <a16:colId xmlns:a16="http://schemas.microsoft.com/office/drawing/2014/main" val="2117419535"/>
                    </a:ext>
                  </a:extLst>
                </a:gridCol>
                <a:gridCol w="686255">
                  <a:extLst>
                    <a:ext uri="{9D8B030D-6E8A-4147-A177-3AD203B41FA5}">
                      <a16:colId xmlns:a16="http://schemas.microsoft.com/office/drawing/2014/main" val="3759166795"/>
                    </a:ext>
                  </a:extLst>
                </a:gridCol>
                <a:gridCol w="872130">
                  <a:extLst>
                    <a:ext uri="{9D8B030D-6E8A-4147-A177-3AD203B41FA5}">
                      <a16:colId xmlns:a16="http://schemas.microsoft.com/office/drawing/2014/main" val="445512400"/>
                    </a:ext>
                  </a:extLst>
                </a:gridCol>
              </a:tblGrid>
              <a:tr h="322139">
                <a:tc gridSpan="3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Gross Revenue by Discharge Date: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47" marR="94747" marT="47373" marB="473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035960"/>
                  </a:ext>
                </a:extLst>
              </a:tr>
              <a:tr h="39517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Total Charges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Labels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38767"/>
                  </a:ext>
                </a:extLst>
              </a:tr>
              <a:tr h="22147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77424"/>
                  </a:ext>
                </a:extLst>
              </a:tr>
              <a:tr h="22147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Labels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93661"/>
                  </a:ext>
                </a:extLst>
              </a:tr>
              <a:tr h="22147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Billed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$935,680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$167,972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$123,184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$560,658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$353,784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$352,182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$557,349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$589,809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$913,800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$828,556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$944,788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$185,737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$6,513,499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032496"/>
                  </a:ext>
                </a:extLst>
              </a:tr>
              <a:tr h="22147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$859,120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$750,409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$491,683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$1,042,435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$790,807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$272,771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$1,025,446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$387,571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$955,075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$200,537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$577,228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$46,237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$7,399,318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40694"/>
                  </a:ext>
                </a:extLst>
              </a:tr>
              <a:tr h="22147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$1,794,801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$918,380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$614,867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$1,603,093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$1,144,591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$624,953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$1,582,795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$977,380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$1,868,875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$1,029,092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$1,522,015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$231,974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$13,912,817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24752"/>
                  </a:ext>
                </a:extLst>
              </a:tr>
              <a:tr h="38885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07751"/>
                  </a:ext>
                </a:extLst>
              </a:tr>
              <a:tr h="38885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668741"/>
                  </a:ext>
                </a:extLst>
              </a:tr>
              <a:tr h="511632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Net Revenue by Discharge Date: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47" marR="94747" marT="47373" marB="473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608683"/>
                  </a:ext>
                </a:extLst>
              </a:tr>
              <a:tr h="39517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Net Revenue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Labels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64380"/>
                  </a:ext>
                </a:extLst>
              </a:tr>
              <a:tr h="22147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474620"/>
                  </a:ext>
                </a:extLst>
              </a:tr>
              <a:tr h="22147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Labels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24836"/>
                  </a:ext>
                </a:extLst>
              </a:tr>
              <a:tr h="22147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Billed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$214,619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$24,610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$36,159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$202,301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$141,908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$100,135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$184,093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$268,991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$267,710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$267,609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$347,106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$54,715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$2,109,958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138815"/>
                  </a:ext>
                </a:extLst>
              </a:tr>
              <a:tr h="22147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$246,564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$249,386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$225,278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$266,078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$230,287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$113,930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$399,609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$111,457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$170,427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$73,967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$273,003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$42,631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$2,402,616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834731"/>
                  </a:ext>
                </a:extLst>
              </a:tr>
              <a:tr h="22147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$461,183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$273,996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$261,437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$468,379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$372,195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$214,065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$583,703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$380,448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$438,137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$341,576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$620,110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$97,346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$4,512,574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69" marR="9869" marT="9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003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43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524000" y="-107950"/>
            <a:ext cx="9144000" cy="488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Medical Director, Clinical Resource Services</a:t>
            </a:r>
          </a:p>
        </p:txBody>
      </p:sp>
      <p:sp>
        <p:nvSpPr>
          <p:cNvPr id="3076" name="Text Placeholder 5"/>
          <p:cNvSpPr>
            <a:spLocks noGrp="1"/>
          </p:cNvSpPr>
          <p:nvPr>
            <p:ph type="body" sz="half" idx="2"/>
          </p:nvPr>
        </p:nvSpPr>
        <p:spPr>
          <a:xfrm>
            <a:off x="2819400" y="3505200"/>
            <a:ext cx="7543800" cy="2667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dirty="0">
                <a:latin typeface="Arial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900" dirty="0"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1" y="953462"/>
            <a:ext cx="3867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Calibri"/>
              </a:rPr>
              <a:t>Transfer Center Referrals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462055"/>
            <a:ext cx="2916436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50" y="1676728"/>
            <a:ext cx="1865018" cy="207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96" y="4243017"/>
            <a:ext cx="285660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8385" y="1676728"/>
            <a:ext cx="48093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EMTALA Violations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Potential $50,000 fine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Termination from Medicare and Medicaid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Potential lawsuit for civil damages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Potential lawsuit for civil rights violations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Publication of the violation and penalty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69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758</Words>
  <Application>Microsoft Office PowerPoint</Application>
  <PresentationFormat>Widescreen</PresentationFormat>
  <Paragraphs>262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Schoolbook</vt:lpstr>
      <vt:lpstr>Office Theme</vt:lpstr>
      <vt:lpstr>NC Association of Medical Staff Services Meeting</vt:lpstr>
      <vt:lpstr>What Does UMPA and Physician Advisory Services mean?</vt:lpstr>
      <vt:lpstr>Medical Director, Clinical Resource Services</vt:lpstr>
      <vt:lpstr>Medical Director, Clinical Resource Services</vt:lpstr>
      <vt:lpstr> Denials Management</vt:lpstr>
      <vt:lpstr>Denials Management</vt:lpstr>
      <vt:lpstr>Examples of denials and Financial impact</vt:lpstr>
      <vt:lpstr>PowerPoint Presentation</vt:lpstr>
      <vt:lpstr>Medical Director, Clinical Resource Services</vt:lpstr>
      <vt:lpstr>Why is the Advisory program and what we do important?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Association of Medical Staff Services Meeting</dc:title>
  <dc:creator>Patel, Sejal</dc:creator>
  <cp:lastModifiedBy>Poole, Kelly</cp:lastModifiedBy>
  <cp:revision>5</cp:revision>
  <dcterms:created xsi:type="dcterms:W3CDTF">2021-09-21T13:34:21Z</dcterms:created>
  <dcterms:modified xsi:type="dcterms:W3CDTF">2021-11-29T19:52:44Z</dcterms:modified>
</cp:coreProperties>
</file>