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8"/>
  </p:notesMasterIdLst>
  <p:handoutMasterIdLst>
    <p:handoutMasterId r:id="rId29"/>
  </p:handoutMasterIdLst>
  <p:sldIdLst>
    <p:sldId id="257" r:id="rId2"/>
    <p:sldId id="283" r:id="rId3"/>
    <p:sldId id="287" r:id="rId4"/>
    <p:sldId id="288" r:id="rId5"/>
    <p:sldId id="294" r:id="rId6"/>
    <p:sldId id="289" r:id="rId7"/>
    <p:sldId id="290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285" r:id="rId16"/>
    <p:sldId id="292" r:id="rId17"/>
    <p:sldId id="293" r:id="rId18"/>
    <p:sldId id="297" r:id="rId19"/>
    <p:sldId id="295" r:id="rId20"/>
    <p:sldId id="296" r:id="rId21"/>
    <p:sldId id="298" r:id="rId22"/>
    <p:sldId id="299" r:id="rId23"/>
    <p:sldId id="300" r:id="rId24"/>
    <p:sldId id="301" r:id="rId25"/>
    <p:sldId id="302" r:id="rId26"/>
    <p:sldId id="30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5" orient="horz" pos="153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32AA"/>
    <a:srgbClr val="E7FCFF"/>
    <a:srgbClr val="CD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9" autoAdjust="0"/>
    <p:restoredTop sz="94660"/>
  </p:normalViewPr>
  <p:slideViewPr>
    <p:cSldViewPr snapToGrid="0" snapToObjects="1" showGuides="1">
      <p:cViewPr varScale="1">
        <p:scale>
          <a:sx n="69" d="100"/>
          <a:sy n="69" d="100"/>
        </p:scale>
        <p:origin x="812" y="44"/>
      </p:cViewPr>
      <p:guideLst>
        <p:guide orient="horz" pos="2160"/>
        <p:guide pos="3840"/>
        <p:guide pos="551"/>
        <p:guide orient="horz" pos="1536"/>
        <p:guide orient="horz" pos="4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23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9FA30A-FE39-43FC-9E7E-170F36726E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B29C84-2688-4476-B2DD-D9F2E4D5D1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866C5-E9B8-4BF3-BB48-D8DE5133A101}" type="datetimeFigureOut">
              <a:rPr lang="en-US" smtClean="0"/>
              <a:t>11/29/2021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9D54D-25D8-4B35-BB33-7D23ACEAE3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72646-38A0-421C-BF88-206EAE8F56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2D4C2-A531-4E8E-BAF3-35BA5EB9D8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62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33500FA-75C2-4C0A-B866-326B91FCCC3C}" type="datetimeFigureOut">
              <a:rPr lang="en-US" smtClean="0"/>
              <a:pPr/>
              <a:t>11/29/2021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85DA5ED-974A-4F38-AE71-718C057F1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0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ixed image">
    <p:bg>
      <p:bgPr>
        <a:gradFill flip="none" rotWithShape="1">
          <a:gsLst>
            <a:gs pos="100000">
              <a:schemeClr val="bg2"/>
            </a:gs>
            <a:gs pos="0">
              <a:srgbClr val="C81E8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tree, outdoor, young&#10;&#10;Description automatically generated">
            <a:extLst>
              <a:ext uri="{FF2B5EF4-FFF2-40B4-BE49-F238E27FC236}">
                <a16:creationId xmlns:a16="http://schemas.microsoft.com/office/drawing/2014/main" id="{BB0AF0FB-7D7D-496A-8167-1B5A524CE0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227947"/>
            <a:ext cx="12193200" cy="6630053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80B0ABE3-E657-4356-AF7A-982F7AA0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1177451"/>
            <a:ext cx="8075628" cy="1978335"/>
          </a:xfrm>
        </p:spPr>
        <p:txBody>
          <a:bodyPr anchor="t" anchorCtr="0"/>
          <a:lstStyle>
            <a:lvl1pPr>
              <a:lnSpc>
                <a:spcPct val="100000"/>
              </a:lnSpc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B9160A9-8E40-43A2-86C8-A3E5804EE6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200" y="3202412"/>
            <a:ext cx="7119186" cy="107447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1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heading in Arial Bold</a:t>
            </a:r>
          </a:p>
          <a:p>
            <a:pPr lvl="1"/>
            <a:r>
              <a:rPr lang="en-GB" dirty="0"/>
              <a:t>Date and version no.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07764CF-8C90-4FFE-AD4E-195173471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51512" y="6214836"/>
            <a:ext cx="1717200" cy="3653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chemeClr val="bg2"/>
              </a:gs>
              <a:gs pos="0">
                <a:srgbClr val="C81E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10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F07719-64F3-49C2-A544-96B0C05AB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Main Content Placeholder">
            <a:extLst>
              <a:ext uri="{FF2B5EF4-FFF2-40B4-BE49-F238E27FC236}">
                <a16:creationId xmlns:a16="http://schemas.microsoft.com/office/drawing/2014/main" id="{208AE8CB-7F41-49DF-A85A-E48606EB57C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5200" y="1608138"/>
            <a:ext cx="3550213" cy="4487862"/>
          </a:xfrm>
          <a:solidFill>
            <a:schemeClr val="bg2"/>
          </a:solidFill>
        </p:spPr>
        <p:txBody>
          <a:bodyPr anchor="ctr" anchorCtr="0"/>
          <a:lstStyle>
            <a:lvl1pPr>
              <a:defRPr sz="1333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title">
            <a:extLst>
              <a:ext uri="{FF2B5EF4-FFF2-40B4-BE49-F238E27FC236}">
                <a16:creationId xmlns:a16="http://schemas.microsoft.com/office/drawing/2014/main" id="{9ABB0BD5-6C19-47AF-BBF4-8C74FE1A631F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81386" y="1753219"/>
            <a:ext cx="2403327" cy="631841"/>
          </a:xfrm>
        </p:spPr>
        <p:txBody>
          <a:bodyPr lIns="0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19" name="Main Content Placeholder">
            <a:extLst>
              <a:ext uri="{FF2B5EF4-FFF2-40B4-BE49-F238E27FC236}">
                <a16:creationId xmlns:a16="http://schemas.microsoft.com/office/drawing/2014/main" id="{06589ADA-3C40-4546-893F-69F64021364E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4325829" y="1608138"/>
            <a:ext cx="3550213" cy="4487862"/>
          </a:xfrm>
          <a:solidFill>
            <a:schemeClr val="bg2"/>
          </a:solidFill>
        </p:spPr>
        <p:txBody>
          <a:bodyPr anchor="ctr" anchorCtr="0"/>
          <a:lstStyle>
            <a:lvl1pPr>
              <a:defRPr sz="1333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hart title">
            <a:extLst>
              <a:ext uri="{FF2B5EF4-FFF2-40B4-BE49-F238E27FC236}">
                <a16:creationId xmlns:a16="http://schemas.microsoft.com/office/drawing/2014/main" id="{7F94D811-F03B-4554-A2F0-0EDCD351B201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4422015" y="1753219"/>
            <a:ext cx="2403327" cy="631841"/>
          </a:xfrm>
        </p:spPr>
        <p:txBody>
          <a:bodyPr lIns="0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21" name="Main Content Placeholder">
            <a:extLst>
              <a:ext uri="{FF2B5EF4-FFF2-40B4-BE49-F238E27FC236}">
                <a16:creationId xmlns:a16="http://schemas.microsoft.com/office/drawing/2014/main" id="{FDB354F4-99CC-44FE-9ED3-821427CEF14F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8260225" y="1608138"/>
            <a:ext cx="3550213" cy="4487862"/>
          </a:xfrm>
          <a:solidFill>
            <a:schemeClr val="bg2"/>
          </a:solidFill>
        </p:spPr>
        <p:txBody>
          <a:bodyPr anchor="ctr" anchorCtr="0"/>
          <a:lstStyle>
            <a:lvl1pPr>
              <a:defRPr sz="1333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hart title">
            <a:extLst>
              <a:ext uri="{FF2B5EF4-FFF2-40B4-BE49-F238E27FC236}">
                <a16:creationId xmlns:a16="http://schemas.microsoft.com/office/drawing/2014/main" id="{AB2EB024-F68D-41ED-AC7E-D5342EACDAFF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8356411" y="1753219"/>
            <a:ext cx="2403327" cy="631841"/>
          </a:xfrm>
        </p:spPr>
        <p:txBody>
          <a:bodyPr lIns="0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07680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rgbClr val="7D3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18E98-5A09-48FB-BD3E-B03716A59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0CC871D-1B42-4006-BDE0-389217383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78575" y="6284422"/>
            <a:ext cx="1363381" cy="29007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C56879-918C-43DB-A405-39944BA1D188}"/>
              </a:ext>
            </a:extLst>
          </p:cNvPr>
          <p:cNvCxnSpPr/>
          <p:nvPr userDrawn="1"/>
        </p:nvCxnSpPr>
        <p:spPr>
          <a:xfrm>
            <a:off x="384175" y="360000"/>
            <a:ext cx="114262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A3BBA9B-3D6D-4271-912D-3291389BE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19">
            <a:extLst>
              <a:ext uri="{FF2B5EF4-FFF2-40B4-BE49-F238E27FC236}">
                <a16:creationId xmlns:a16="http://schemas.microsoft.com/office/drawing/2014/main" id="{681B73CE-0FC7-4981-86BE-124DF303DF9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4175" y="1593850"/>
            <a:ext cx="5521325" cy="34845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Secondary subtitle</a:t>
            </a:r>
          </a:p>
        </p:txBody>
      </p:sp>
    </p:spTree>
    <p:extLst>
      <p:ext uri="{BB962C8B-B14F-4D97-AF65-F5344CB8AC3E}">
        <p14:creationId xmlns:p14="http://schemas.microsoft.com/office/powerpoint/2010/main" val="3812570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18E98-5A09-48FB-BD3E-B03716A59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19">
            <a:extLst>
              <a:ext uri="{FF2B5EF4-FFF2-40B4-BE49-F238E27FC236}">
                <a16:creationId xmlns:a16="http://schemas.microsoft.com/office/drawing/2014/main" id="{4456EC9C-880F-4BBC-B6EC-70B5A0CC001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4175" y="1593850"/>
            <a:ext cx="5521325" cy="34845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Secondary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CFF382-9441-4DC2-BFB7-70F8D7B0306F}"/>
              </a:ext>
            </a:extLst>
          </p:cNvPr>
          <p:cNvCxnSpPr/>
          <p:nvPr userDrawn="1"/>
        </p:nvCxnSpPr>
        <p:spPr>
          <a:xfrm>
            <a:off x="384175" y="360000"/>
            <a:ext cx="114262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320F983-3E63-4401-852B-85CEF3933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Graphic 12">
            <a:extLst>
              <a:ext uri="{FF2B5EF4-FFF2-40B4-BE49-F238E27FC236}">
                <a16:creationId xmlns:a16="http://schemas.microsoft.com/office/drawing/2014/main" id="{A0CC871D-1B42-4006-BDE0-389217383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78575" y="6284422"/>
            <a:ext cx="1363381" cy="29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17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rgbClr val="C81E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18E98-5A09-48FB-BD3E-B03716A59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114EE6-18FA-4441-8713-296F4C9436D3}"/>
              </a:ext>
            </a:extLst>
          </p:cNvPr>
          <p:cNvCxnSpPr/>
          <p:nvPr userDrawn="1"/>
        </p:nvCxnSpPr>
        <p:spPr>
          <a:xfrm>
            <a:off x="384175" y="360000"/>
            <a:ext cx="114262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91ABB18-9A75-4266-AA9B-723C90C4A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9">
            <a:extLst>
              <a:ext uri="{FF2B5EF4-FFF2-40B4-BE49-F238E27FC236}">
                <a16:creationId xmlns:a16="http://schemas.microsoft.com/office/drawing/2014/main" id="{28F28EDA-C48D-4C89-B2A6-9E9E584276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4175" y="1593850"/>
            <a:ext cx="5521325" cy="34845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Secondary subtitle</a:t>
            </a:r>
          </a:p>
        </p:txBody>
      </p:sp>
      <p:pic>
        <p:nvPicPr>
          <p:cNvPr id="8" name="Graphic 12">
            <a:extLst>
              <a:ext uri="{FF2B5EF4-FFF2-40B4-BE49-F238E27FC236}">
                <a16:creationId xmlns:a16="http://schemas.microsoft.com/office/drawing/2014/main" id="{A0CC871D-1B42-4006-BDE0-389217383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78575" y="6284422"/>
            <a:ext cx="1363381" cy="29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77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rgbClr val="DCB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18E98-5A09-48FB-BD3E-B03716A59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D861BB-C1C4-4823-B867-0B26BA0837E9}"/>
              </a:ext>
            </a:extLst>
          </p:cNvPr>
          <p:cNvCxnSpPr/>
          <p:nvPr userDrawn="1"/>
        </p:nvCxnSpPr>
        <p:spPr>
          <a:xfrm>
            <a:off x="384175" y="360000"/>
            <a:ext cx="1142626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947E26EF-1828-4CBC-8DBD-EC9C6A759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9">
            <a:extLst>
              <a:ext uri="{FF2B5EF4-FFF2-40B4-BE49-F238E27FC236}">
                <a16:creationId xmlns:a16="http://schemas.microsoft.com/office/drawing/2014/main" id="{6702A255-A994-4286-944F-89635F0D6E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4175" y="1593850"/>
            <a:ext cx="5521325" cy="34845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800" b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Secondary subtitle</a:t>
            </a:r>
          </a:p>
        </p:txBody>
      </p:sp>
      <p:pic>
        <p:nvPicPr>
          <p:cNvPr id="8" name="Graphic 39">
            <a:extLst>
              <a:ext uri="{FF2B5EF4-FFF2-40B4-BE49-F238E27FC236}">
                <a16:creationId xmlns:a16="http://schemas.microsoft.com/office/drawing/2014/main" id="{90975CD7-B061-4904-B49D-A7D25ADAFA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484782" y="6285743"/>
            <a:ext cx="1357174" cy="28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59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editable image"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91A3872-F342-4824-A4B4-AAB9297246A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18E98-5A09-48FB-BD3E-B03716A59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BBA9B-3D6D-4271-912D-3291389BE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19">
            <a:extLst>
              <a:ext uri="{FF2B5EF4-FFF2-40B4-BE49-F238E27FC236}">
                <a16:creationId xmlns:a16="http://schemas.microsoft.com/office/drawing/2014/main" id="{681B73CE-0FC7-4981-86BE-124DF303DF9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4175" y="1593850"/>
            <a:ext cx="5521325" cy="34845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800" b="1">
                <a:solidFill>
                  <a:schemeClr val="tx1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Secondary subtitle</a:t>
            </a:r>
          </a:p>
        </p:txBody>
      </p:sp>
      <p:pic>
        <p:nvPicPr>
          <p:cNvPr id="9" name="Graphic 12">
            <a:extLst>
              <a:ext uri="{FF2B5EF4-FFF2-40B4-BE49-F238E27FC236}">
                <a16:creationId xmlns:a16="http://schemas.microsoft.com/office/drawing/2014/main" id="{A0CC871D-1B42-4006-BDE0-389217383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78575" y="6284422"/>
            <a:ext cx="1363381" cy="29007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chemeClr val="bg2"/>
              </a:gs>
              <a:gs pos="0">
                <a:srgbClr val="C81E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810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ntent Placeholder"/>
          <p:cNvSpPr>
            <a:spLocks noGrp="1"/>
          </p:cNvSpPr>
          <p:nvPr>
            <p:ph idx="1"/>
          </p:nvPr>
        </p:nvSpPr>
        <p:spPr>
          <a:xfrm>
            <a:off x="384175" y="1609200"/>
            <a:ext cx="5521325" cy="4486800"/>
          </a:xfrm>
        </p:spPr>
        <p:txBody>
          <a:bodyPr numCol="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E4967-9E55-47B4-8FE9-2C6D92E83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Left Content Placeholder">
            <a:extLst>
              <a:ext uri="{FF2B5EF4-FFF2-40B4-BE49-F238E27FC236}">
                <a16:creationId xmlns:a16="http://schemas.microsoft.com/office/drawing/2014/main" id="{B578FC9F-08AA-451A-A547-9CA9328C5270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284233" y="1609200"/>
            <a:ext cx="5521325" cy="4486800"/>
          </a:xfrm>
        </p:spPr>
        <p:txBody>
          <a:bodyPr numCol="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230437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B5C06-9A8A-4460-9692-69AB6AB06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587" y="1080000"/>
            <a:ext cx="5521324" cy="507603"/>
          </a:xfrm>
        </p:spPr>
        <p:txBody>
          <a:bodyPr anchor="t" anchorCtr="0"/>
          <a:lstStyle>
            <a:lvl1pPr marL="0" indent="0">
              <a:buNone/>
              <a:defRPr sz="21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3387D-87B5-4FFA-9A28-463D0B0C0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913" y="1080000"/>
            <a:ext cx="5521324" cy="507603"/>
          </a:xfrm>
        </p:spPr>
        <p:txBody>
          <a:bodyPr anchor="t" anchorCtr="0"/>
          <a:lstStyle>
            <a:lvl1pPr marL="0" indent="0">
              <a:buNone/>
              <a:defRPr sz="21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52C11F0-554C-4199-A9DC-2E8EBA2E9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F55E628-B412-4C72-8B76-B8DA6A7F5E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Left Content Placeholder">
            <a:extLst>
              <a:ext uri="{FF2B5EF4-FFF2-40B4-BE49-F238E27FC236}">
                <a16:creationId xmlns:a16="http://schemas.microsoft.com/office/drawing/2014/main" id="{8E4D6412-75B0-4B44-8967-D194199A148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84175" y="1609200"/>
            <a:ext cx="5521325" cy="4486800"/>
          </a:xfrm>
        </p:spPr>
        <p:txBody>
          <a:bodyPr numCol="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Left Content Placeholder">
            <a:extLst>
              <a:ext uri="{FF2B5EF4-FFF2-40B4-BE49-F238E27FC236}">
                <a16:creationId xmlns:a16="http://schemas.microsoft.com/office/drawing/2014/main" id="{5C55462E-DC6D-4F3D-B5DA-29F2EEEEB946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284233" y="1609200"/>
            <a:ext cx="5521325" cy="4486800"/>
          </a:xfrm>
        </p:spPr>
        <p:txBody>
          <a:bodyPr numCol="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982261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"/>
          <p:cNvSpPr>
            <a:spLocks noGrp="1"/>
          </p:cNvSpPr>
          <p:nvPr>
            <p:ph type="tbl" sz="quarter" idx="13" hasCustomPrompt="1"/>
          </p:nvPr>
        </p:nvSpPr>
        <p:spPr>
          <a:xfrm>
            <a:off x="384174" y="1608138"/>
            <a:ext cx="11425238" cy="4487862"/>
          </a:xfrm>
        </p:spPr>
        <p:txBody>
          <a:bodyPr lIns="0"/>
          <a:lstStyle/>
          <a:p>
            <a:r>
              <a:rPr lang="en-US" dirty="0"/>
              <a:t>Click box to paste in table from Excel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C2B11C-096E-4473-971C-D593F2B76D4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0"/>
            </a:lvl1pPr>
          </a:lstStyle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E881C9-E4C4-4EAD-821A-A8BD7E447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818805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in Content Placeholder"/>
          <p:cNvSpPr>
            <a:spLocks noGrp="1"/>
          </p:cNvSpPr>
          <p:nvPr>
            <p:ph idx="13"/>
          </p:nvPr>
        </p:nvSpPr>
        <p:spPr>
          <a:xfrm>
            <a:off x="384175" y="1608138"/>
            <a:ext cx="11423650" cy="4487862"/>
          </a:xfrm>
          <a:solidFill>
            <a:schemeClr val="bg2"/>
          </a:solidFill>
        </p:spPr>
        <p:txBody>
          <a:bodyPr anchor="ctr" anchorCtr="0"/>
          <a:lstStyle>
            <a:lvl1pPr>
              <a:defRPr sz="1333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title"/>
          <p:cNvSpPr>
            <a:spLocks noGrp="1"/>
          </p:cNvSpPr>
          <p:nvPr>
            <p:ph type="body" idx="17"/>
          </p:nvPr>
        </p:nvSpPr>
        <p:spPr>
          <a:xfrm>
            <a:off x="480362" y="1753219"/>
            <a:ext cx="3600000" cy="631841"/>
          </a:xfrm>
        </p:spPr>
        <p:txBody>
          <a:bodyPr lIns="18288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AABFA-D034-4216-BF6C-EB331CD90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1754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editable image"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1B00CC-72D6-4BC3-B560-E4804FD21DA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360000"/>
            <a:ext cx="12192000" cy="649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80B0ABE3-E657-4356-AF7A-982F7AA0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1177451"/>
            <a:ext cx="8075628" cy="1978335"/>
          </a:xfrm>
        </p:spPr>
        <p:txBody>
          <a:bodyPr anchor="t" anchorCtr="0"/>
          <a:lstStyle>
            <a:lvl1pPr>
              <a:lnSpc>
                <a:spcPct val="100000"/>
              </a:lnSpc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B9160A9-8E40-43A2-86C8-A3E5804EE6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200" y="3202412"/>
            <a:ext cx="7119186" cy="107447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/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1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heading in Arial Bold</a:t>
            </a:r>
          </a:p>
          <a:p>
            <a:pPr lvl="1"/>
            <a:r>
              <a:rPr lang="en-GB" dirty="0"/>
              <a:t>Date and version no.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07764CF-8C90-4FFE-AD4E-195173471B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51512" y="6214836"/>
            <a:ext cx="1717200" cy="3653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F7006E-BB64-425D-BF75-320D64F9F333}"/>
              </a:ext>
            </a:extLst>
          </p:cNvPr>
          <p:cNvSpPr/>
          <p:nvPr userDrawn="1"/>
        </p:nvSpPr>
        <p:spPr>
          <a:xfrm>
            <a:off x="0" y="0"/>
            <a:ext cx="12192000" cy="384175"/>
          </a:xfrm>
          <a:prstGeom prst="rect">
            <a:avLst/>
          </a:prstGeom>
          <a:gradFill flip="none" rotWithShape="1">
            <a:gsLst>
              <a:gs pos="100000">
                <a:schemeClr val="bg2"/>
              </a:gs>
              <a:gs pos="0">
                <a:srgbClr val="C81E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62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three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 hidden="1">
            <a:extLst>
              <a:ext uri="{FF2B5EF4-FFF2-40B4-BE49-F238E27FC236}">
                <a16:creationId xmlns:a16="http://schemas.microsoft.com/office/drawing/2014/main" id="{8E5CF1E9-9A00-4543-957F-7A86788DA9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550316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Picture Placeholder 12"/>
          <p:cNvSpPr>
            <a:spLocks noGrp="1"/>
          </p:cNvSpPr>
          <p:nvPr>
            <p:ph type="pic" sz="quarter" idx="40"/>
          </p:nvPr>
        </p:nvSpPr>
        <p:spPr>
          <a:xfrm>
            <a:off x="8253412" y="160813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sz="1100" b="0"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9" name="Picture Placeholder 12"/>
          <p:cNvSpPr>
            <a:spLocks noGrp="1"/>
          </p:cNvSpPr>
          <p:nvPr>
            <p:ph type="pic" sz="quarter" idx="42"/>
          </p:nvPr>
        </p:nvSpPr>
        <p:spPr>
          <a:xfrm>
            <a:off x="4317999" y="160813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sz="1100" b="0"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1" name="Picture Placeholder 12"/>
          <p:cNvSpPr>
            <a:spLocks noGrp="1"/>
          </p:cNvSpPr>
          <p:nvPr>
            <p:ph type="pic" sz="quarter" idx="44"/>
          </p:nvPr>
        </p:nvSpPr>
        <p:spPr>
          <a:xfrm>
            <a:off x="382588" y="160813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sz="1100" b="0"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Text Placeholder 24"/>
          <p:cNvSpPr>
            <a:spLocks noGrp="1"/>
          </p:cNvSpPr>
          <p:nvPr>
            <p:ph type="body" sz="quarter" idx="45"/>
          </p:nvPr>
        </p:nvSpPr>
        <p:spPr>
          <a:xfrm>
            <a:off x="385200" y="2563432"/>
            <a:ext cx="3554412" cy="3532567"/>
          </a:xfrm>
        </p:spPr>
        <p:txBody>
          <a:bodyPr/>
          <a:lstStyle>
            <a:lvl1pPr>
              <a:defRPr sz="1400" b="1"/>
            </a:lvl1pPr>
            <a:lvl2pPr marL="0" indent="0">
              <a:spcBef>
                <a:spcPts val="0"/>
              </a:spcBef>
              <a:spcAft>
                <a:spcPts val="900"/>
              </a:spcAft>
              <a:buNone/>
              <a:defRPr sz="1400"/>
            </a:lvl2pPr>
            <a:lvl3pPr marL="266700" indent="-2667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/>
            </a:lvl3pPr>
            <a:lvl4pPr>
              <a:spcBef>
                <a:spcPts val="0"/>
              </a:spcBef>
              <a:spcAft>
                <a:spcPts val="900"/>
              </a:spcAft>
              <a:defRPr sz="1400"/>
            </a:lvl4pPr>
            <a:lvl5pPr>
              <a:spcBef>
                <a:spcPts val="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AAEC0D21-6F81-4867-95A2-CB389ACF7CA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316413" y="2563432"/>
            <a:ext cx="3554412" cy="3532567"/>
          </a:xfrm>
        </p:spPr>
        <p:txBody>
          <a:bodyPr/>
          <a:lstStyle>
            <a:lvl1pPr>
              <a:defRPr sz="1400" b="1"/>
            </a:lvl1pPr>
            <a:lvl2pPr marL="0" indent="0">
              <a:spcBef>
                <a:spcPts val="0"/>
              </a:spcBef>
              <a:spcAft>
                <a:spcPts val="900"/>
              </a:spcAft>
              <a:buNone/>
              <a:defRPr sz="1400"/>
            </a:lvl2pPr>
            <a:lvl3pPr marL="266700" indent="-2667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/>
            </a:lvl3pPr>
            <a:lvl4pPr>
              <a:spcBef>
                <a:spcPts val="0"/>
              </a:spcBef>
              <a:spcAft>
                <a:spcPts val="900"/>
              </a:spcAft>
              <a:defRPr sz="1400"/>
            </a:lvl4pPr>
            <a:lvl5pPr>
              <a:spcBef>
                <a:spcPts val="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5124B4AA-39A3-422E-8737-8B4BAF0EE35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259763" y="2563432"/>
            <a:ext cx="3554412" cy="3532567"/>
          </a:xfrm>
        </p:spPr>
        <p:txBody>
          <a:bodyPr/>
          <a:lstStyle>
            <a:lvl1pPr>
              <a:defRPr sz="1400" b="1"/>
            </a:lvl1pPr>
            <a:lvl2pPr marL="0" indent="0">
              <a:spcBef>
                <a:spcPts val="0"/>
              </a:spcBef>
              <a:spcAft>
                <a:spcPts val="900"/>
              </a:spcAft>
              <a:buNone/>
              <a:defRPr sz="1400"/>
            </a:lvl2pPr>
            <a:lvl3pPr marL="266700" indent="-2667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400"/>
            </a:lvl3pPr>
            <a:lvl4pPr>
              <a:spcBef>
                <a:spcPts val="0"/>
              </a:spcBef>
              <a:spcAft>
                <a:spcPts val="900"/>
              </a:spcAft>
              <a:defRPr sz="1400"/>
            </a:lvl4pPr>
            <a:lvl5pPr>
              <a:spcBef>
                <a:spcPts val="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E45F85-5CBA-4E82-99F0-C0FA767C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020890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DCB2A6-0D58-4044-A740-A77E684F2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867805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CF4143-12C5-41AD-A8DC-B36950BB3BAF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85200" y="1080000"/>
            <a:ext cx="11444223" cy="507603"/>
          </a:xfrm>
        </p:spPr>
        <p:txBody>
          <a:bodyPr anchor="t" anchorCtr="0"/>
          <a:lstStyle>
            <a:lvl1pPr marL="0" indent="0">
              <a:buNone/>
              <a:defRPr sz="21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AC24886-7416-4A68-A58F-D95237097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348973"/>
            <a:ext cx="11425238" cy="3341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740519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815277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 hidden="1">
            <a:extLst>
              <a:ext uri="{FF2B5EF4-FFF2-40B4-BE49-F238E27FC236}">
                <a16:creationId xmlns:a16="http://schemas.microsoft.com/office/drawing/2014/main" id="{9D9ABF2D-0C41-43D3-9189-9167F8818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550316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8111C-4837-4BBB-BB42-B6207393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2C6144-6F8D-4632-AFF6-21FC754E2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531131"/>
            <a:ext cx="7387200" cy="5453806"/>
          </a:xfrm>
        </p:spPr>
        <p:txBody>
          <a:bodyPr/>
          <a:lstStyle>
            <a:lvl1pPr>
              <a:spcBef>
                <a:spcPts val="0"/>
              </a:spcBef>
              <a:defRPr sz="3100" b="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2800" b="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2400" b="0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054399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quot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 hidden="1">
            <a:extLst>
              <a:ext uri="{FF2B5EF4-FFF2-40B4-BE49-F238E27FC236}">
                <a16:creationId xmlns:a16="http://schemas.microsoft.com/office/drawing/2014/main" id="{9D9ABF2D-0C41-43D3-9189-9167F8818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550316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8111C-4837-4BBB-BB42-B6207393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2C6144-6F8D-4632-AFF6-21FC754E2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531131"/>
            <a:ext cx="7387200" cy="5453806"/>
          </a:xfrm>
        </p:spPr>
        <p:txBody>
          <a:bodyPr/>
          <a:lstStyle>
            <a:lvl1pPr>
              <a:spcBef>
                <a:spcPts val="0"/>
              </a:spcBef>
              <a:defRPr sz="31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565590-1034-4100-B105-F057CAB92292}"/>
              </a:ext>
            </a:extLst>
          </p:cNvPr>
          <p:cNvCxnSpPr/>
          <p:nvPr userDrawn="1"/>
        </p:nvCxnSpPr>
        <p:spPr>
          <a:xfrm>
            <a:off x="384175" y="360000"/>
            <a:ext cx="114262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12">
            <a:extLst>
              <a:ext uri="{FF2B5EF4-FFF2-40B4-BE49-F238E27FC236}">
                <a16:creationId xmlns:a16="http://schemas.microsoft.com/office/drawing/2014/main" id="{A0CC871D-1B42-4006-BDE0-3892173838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78575" y="6284422"/>
            <a:ext cx="1363381" cy="29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26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quote 2">
    <p:bg>
      <p:bgPr>
        <a:solidFill>
          <a:srgbClr val="7D3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 hidden="1">
            <a:extLst>
              <a:ext uri="{FF2B5EF4-FFF2-40B4-BE49-F238E27FC236}">
                <a16:creationId xmlns:a16="http://schemas.microsoft.com/office/drawing/2014/main" id="{9D9ABF2D-0C41-43D3-9189-9167F8818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550316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8111C-4837-4BBB-BB42-B6207393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2C6144-6F8D-4632-AFF6-21FC754E2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531131"/>
            <a:ext cx="7387200" cy="5453806"/>
          </a:xfrm>
        </p:spPr>
        <p:txBody>
          <a:bodyPr/>
          <a:lstStyle>
            <a:lvl1pPr>
              <a:spcBef>
                <a:spcPts val="0"/>
              </a:spcBef>
              <a:defRPr sz="31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565590-1034-4100-B105-F057CAB92292}"/>
              </a:ext>
            </a:extLst>
          </p:cNvPr>
          <p:cNvCxnSpPr/>
          <p:nvPr userDrawn="1"/>
        </p:nvCxnSpPr>
        <p:spPr>
          <a:xfrm>
            <a:off x="384175" y="360000"/>
            <a:ext cx="114262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12">
            <a:extLst>
              <a:ext uri="{FF2B5EF4-FFF2-40B4-BE49-F238E27FC236}">
                <a16:creationId xmlns:a16="http://schemas.microsoft.com/office/drawing/2014/main" id="{A0CC871D-1B42-4006-BDE0-3892173838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78575" y="6284422"/>
            <a:ext cx="1363381" cy="29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01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quote 3">
    <p:bg>
      <p:bgPr>
        <a:solidFill>
          <a:srgbClr val="C81E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 hidden="1">
            <a:extLst>
              <a:ext uri="{FF2B5EF4-FFF2-40B4-BE49-F238E27FC236}">
                <a16:creationId xmlns:a16="http://schemas.microsoft.com/office/drawing/2014/main" id="{9D9ABF2D-0C41-43D3-9189-9167F8818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550316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8111C-4837-4BBB-BB42-B6207393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2C6144-6F8D-4632-AFF6-21FC754E2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531131"/>
            <a:ext cx="7387200" cy="5453806"/>
          </a:xfrm>
        </p:spPr>
        <p:txBody>
          <a:bodyPr/>
          <a:lstStyle>
            <a:lvl1pPr>
              <a:spcBef>
                <a:spcPts val="0"/>
              </a:spcBef>
              <a:defRPr sz="31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565590-1034-4100-B105-F057CAB92292}"/>
              </a:ext>
            </a:extLst>
          </p:cNvPr>
          <p:cNvCxnSpPr/>
          <p:nvPr userDrawn="1"/>
        </p:nvCxnSpPr>
        <p:spPr>
          <a:xfrm>
            <a:off x="384175" y="360000"/>
            <a:ext cx="114262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12">
            <a:extLst>
              <a:ext uri="{FF2B5EF4-FFF2-40B4-BE49-F238E27FC236}">
                <a16:creationId xmlns:a16="http://schemas.microsoft.com/office/drawing/2014/main" id="{A0CC871D-1B42-4006-BDE0-3892173838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78575" y="6284422"/>
            <a:ext cx="1363381" cy="29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8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 4">
    <p:bg>
      <p:bgPr>
        <a:solidFill>
          <a:srgbClr val="DCB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 hidden="1">
            <a:extLst>
              <a:ext uri="{FF2B5EF4-FFF2-40B4-BE49-F238E27FC236}">
                <a16:creationId xmlns:a16="http://schemas.microsoft.com/office/drawing/2014/main" id="{9D9ABF2D-0C41-43D3-9189-9167F8818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550316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8111C-4837-4BBB-BB42-B6207393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2C6144-6F8D-4632-AFF6-21FC754E2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200" y="531131"/>
            <a:ext cx="7387200" cy="5453806"/>
          </a:xfrm>
        </p:spPr>
        <p:txBody>
          <a:bodyPr/>
          <a:lstStyle>
            <a:lvl1pPr>
              <a:spcBef>
                <a:spcPts val="0"/>
              </a:spcBef>
              <a:defRPr sz="3100" b="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2800" b="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2400" b="0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5514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gradFill>
          <a:gsLst>
            <a:gs pos="100000">
              <a:schemeClr val="bg2"/>
            </a:gs>
            <a:gs pos="0">
              <a:srgbClr val="7D32A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esenter Name">
            <a:extLst>
              <a:ext uri="{FF2B5EF4-FFF2-40B4-BE49-F238E27FC236}">
                <a16:creationId xmlns:a16="http://schemas.microsoft.com/office/drawing/2014/main" id="{5ACC0FCF-0877-41B8-9014-A349B57072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5201" y="1774370"/>
            <a:ext cx="3540687" cy="3469143"/>
          </a:xfrm>
        </p:spPr>
        <p:txBody>
          <a:bodyPr wrap="square" anchor="t">
            <a:noAutofit/>
          </a:bodyPr>
          <a:lstStyle>
            <a:lvl1pPr>
              <a:spcBef>
                <a:spcPts val="900"/>
              </a:spcBef>
              <a:defRPr sz="1400" b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</a:lstStyle>
          <a:p>
            <a:r>
              <a:rPr lang="en-GB" dirty="0"/>
              <a:t>Novant Health</a:t>
            </a:r>
            <a:endParaRPr lang="en-US" dirty="0"/>
          </a:p>
          <a:p>
            <a:pPr lvl="1"/>
            <a:r>
              <a:rPr lang="en-US" dirty="0"/>
              <a:t>Address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DC7D48-C4CA-4621-82BC-8629BB3F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52F700-25F6-46DA-BDDB-78A202C70D6D}"/>
              </a:ext>
            </a:extLst>
          </p:cNvPr>
          <p:cNvCxnSpPr/>
          <p:nvPr userDrawn="1"/>
        </p:nvCxnSpPr>
        <p:spPr>
          <a:xfrm>
            <a:off x="384175" y="360000"/>
            <a:ext cx="114262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12">
            <a:extLst>
              <a:ext uri="{FF2B5EF4-FFF2-40B4-BE49-F238E27FC236}">
                <a16:creationId xmlns:a16="http://schemas.microsoft.com/office/drawing/2014/main" id="{A0CC871D-1B42-4006-BDE0-389217383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78575" y="6284422"/>
            <a:ext cx="1363381" cy="29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28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chemeClr val="accent6"/>
            </a:gs>
            <a:gs pos="80000">
              <a:schemeClr val="accent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80B0ABE3-E657-4356-AF7A-982F7AA0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481069"/>
            <a:ext cx="8075628" cy="1978335"/>
          </a:xfrm>
        </p:spPr>
        <p:txBody>
          <a:bodyPr anchor="t" anchorCtr="0"/>
          <a:lstStyle>
            <a:lvl1pPr>
              <a:lnSpc>
                <a:spcPct val="100000"/>
              </a:lnSpc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B9160A9-8E40-43A2-86C8-A3E5804EE6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200" y="2681290"/>
            <a:ext cx="7119186" cy="107447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heading in Arial Bold</a:t>
            </a:r>
          </a:p>
          <a:p>
            <a:pPr lvl="1"/>
            <a:r>
              <a:rPr lang="en-GB" dirty="0"/>
              <a:t>Date and version no.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92A48B-4A9E-4EC7-8EBE-F584FA57FEB3}"/>
              </a:ext>
            </a:extLst>
          </p:cNvPr>
          <p:cNvCxnSpPr/>
          <p:nvPr userDrawn="1"/>
        </p:nvCxnSpPr>
        <p:spPr>
          <a:xfrm>
            <a:off x="384175" y="360000"/>
            <a:ext cx="114262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407764CF-8C90-4FFE-AD4E-195173471B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51512" y="6214836"/>
            <a:ext cx="1717200" cy="36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25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esenter Name">
            <a:extLst>
              <a:ext uri="{FF2B5EF4-FFF2-40B4-BE49-F238E27FC236}">
                <a16:creationId xmlns:a16="http://schemas.microsoft.com/office/drawing/2014/main" id="{628FE156-1146-44CF-B370-F287D50D00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5201" y="1774370"/>
            <a:ext cx="3540687" cy="3469143"/>
          </a:xfrm>
        </p:spPr>
        <p:txBody>
          <a:bodyPr wrap="square" anchor="t">
            <a:noAutofit/>
          </a:bodyPr>
          <a:lstStyle>
            <a:lvl1pPr>
              <a:spcBef>
                <a:spcPts val="900"/>
              </a:spcBef>
              <a:defRPr sz="14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2pPr>
          </a:lstStyle>
          <a:p>
            <a:r>
              <a:rPr lang="en-GB" dirty="0"/>
              <a:t>Novant Health 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Address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0C2F4A-D67C-4CF1-9891-451330B7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575917"/>
            <a:ext cx="11425238" cy="968658"/>
          </a:xfrm>
        </p:spPr>
        <p:txBody>
          <a:bodyPr/>
          <a:lstStyle>
            <a:lvl1pPr>
              <a:defRPr sz="5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39">
            <a:extLst>
              <a:ext uri="{FF2B5EF4-FFF2-40B4-BE49-F238E27FC236}">
                <a16:creationId xmlns:a16="http://schemas.microsoft.com/office/drawing/2014/main" id="{90975CD7-B061-4904-B49D-A7D25ADAFA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484782" y="6285743"/>
            <a:ext cx="1357174" cy="2887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911991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notice/important information 1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5171BD2-8A4D-49ED-8705-49657A917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575917"/>
            <a:ext cx="11425238" cy="7607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CB6EC0-6A64-43D9-B1A8-D5FCFEE589E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4175" y="1336675"/>
            <a:ext cx="11422063" cy="4759325"/>
          </a:xfrm>
        </p:spPr>
        <p:txBody>
          <a:bodyPr numCol="2" spcCol="360000"/>
          <a:lstStyle>
            <a:lvl1pPr>
              <a:defRPr sz="1200"/>
            </a:lvl1pPr>
            <a:lvl2pPr>
              <a:spcAft>
                <a:spcPts val="300"/>
              </a:spcAft>
              <a:defRPr sz="1200"/>
            </a:lvl2pPr>
            <a:lvl3pPr>
              <a:spcAft>
                <a:spcPts val="300"/>
              </a:spcAft>
              <a:defRPr sz="1200"/>
            </a:lvl3pPr>
            <a:lvl4pPr>
              <a:spcAft>
                <a:spcPts val="300"/>
              </a:spcAft>
              <a:defRPr sz="1200"/>
            </a:lvl4pPr>
            <a:lvl5pPr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56510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 flip="none" rotWithShape="1">
          <a:gsLst>
            <a:gs pos="80000">
              <a:schemeClr val="bg2"/>
            </a:gs>
            <a:gs pos="0">
              <a:srgbClr val="7D32A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80B0ABE3-E657-4356-AF7A-982F7AA0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481069"/>
            <a:ext cx="8075628" cy="1978335"/>
          </a:xfrm>
        </p:spPr>
        <p:txBody>
          <a:bodyPr anchor="t" anchorCtr="0"/>
          <a:lstStyle>
            <a:lvl1pPr>
              <a:lnSpc>
                <a:spcPct val="100000"/>
              </a:lnSpc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B9160A9-8E40-43A2-86C8-A3E5804EE6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200" y="2681290"/>
            <a:ext cx="7119186" cy="107447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00" b="1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heading in Arial Bold</a:t>
            </a:r>
          </a:p>
          <a:p>
            <a:pPr lvl="1"/>
            <a:r>
              <a:rPr lang="en-GB" dirty="0"/>
              <a:t>Date and version no.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92A48B-4A9E-4EC7-8EBE-F584FA57FEB3}"/>
              </a:ext>
            </a:extLst>
          </p:cNvPr>
          <p:cNvCxnSpPr/>
          <p:nvPr userDrawn="1"/>
        </p:nvCxnSpPr>
        <p:spPr>
          <a:xfrm>
            <a:off x="384175" y="360000"/>
            <a:ext cx="114262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407764CF-8C90-4FFE-AD4E-195173471B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51512" y="6214836"/>
            <a:ext cx="1717200" cy="36535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peakers/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63D40-F6AB-4E13-B411-3ABDF07E2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E5029F-BEB4-4307-873B-4B61280792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4175" y="2405063"/>
            <a:ext cx="3552825" cy="36782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415DC09-320C-43C3-90EA-9B26A432B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587" y="1608142"/>
            <a:ext cx="3554413" cy="728645"/>
          </a:xfrm>
        </p:spPr>
        <p:txBody>
          <a:bodyPr anchor="t" anchorCtr="0"/>
          <a:lstStyle>
            <a:lvl1pPr marL="0" indent="0">
              <a:buNone/>
              <a:defRPr sz="1700" b="1">
                <a:solidFill>
                  <a:schemeClr val="tx2"/>
                </a:solidFill>
              </a:defRPr>
            </a:lvl1pPr>
            <a:lvl2pPr marL="0" indent="0">
              <a:buNone/>
              <a:defRPr sz="17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Secondary header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B4BD011C-005B-4353-99BA-B85624A46A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15044" y="2405063"/>
            <a:ext cx="3552825" cy="36782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0E6AA26-B845-474B-88E4-442CE3D30775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4313456" y="1608142"/>
            <a:ext cx="3554413" cy="728645"/>
          </a:xfrm>
        </p:spPr>
        <p:txBody>
          <a:bodyPr anchor="t" anchorCtr="0"/>
          <a:lstStyle>
            <a:lvl1pPr marL="0" indent="0">
              <a:buNone/>
              <a:defRPr sz="1700" b="1">
                <a:solidFill>
                  <a:schemeClr val="tx2"/>
                </a:solidFill>
              </a:defRPr>
            </a:lvl1pPr>
            <a:lvl2pPr marL="0" indent="0">
              <a:buNone/>
              <a:defRPr sz="17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Secondary header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84E7C78E-3C95-48D8-A534-1E270552B9F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45913" y="2405063"/>
            <a:ext cx="3552825" cy="36782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D46C922-1F68-4ECE-BC47-C45C2E380CAA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8244325" y="1608142"/>
            <a:ext cx="3554413" cy="728645"/>
          </a:xfrm>
        </p:spPr>
        <p:txBody>
          <a:bodyPr anchor="t" anchorCtr="0"/>
          <a:lstStyle>
            <a:lvl1pPr marL="0" indent="0">
              <a:buNone/>
              <a:defRPr sz="1700" b="1">
                <a:solidFill>
                  <a:schemeClr val="tx2"/>
                </a:solidFill>
              </a:defRPr>
            </a:lvl1pPr>
            <a:lvl2pPr marL="0" indent="0">
              <a:buNone/>
              <a:defRPr sz="17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Secondary header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6068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D4A9-5D92-4739-AAD9-B0C9A3401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DC7F7-86DB-4D3A-B43C-4AAC2E094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50C298-8AE4-4576-AA27-D7470A0CA8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63580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D4A9-5D92-4739-AAD9-B0C9A3401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456" y="575917"/>
            <a:ext cx="5717982" cy="9686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DC7F7-86DB-4D3A-B43C-4AAC2E094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2457" y="1610011"/>
            <a:ext cx="5717982" cy="44707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50C298-8AE4-4576-AA27-D7470A0CA8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B25C48D-6309-4AA7-8D08-8D8F3247D3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59999"/>
            <a:ext cx="5611489" cy="64980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6404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D4A9-5D92-4739-AAD9-B0C9A3401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DC7F7-86DB-4D3A-B43C-4AAC2E094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610011"/>
            <a:ext cx="5521325" cy="44707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50C298-8AE4-4576-AA27-D7470A0CA8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Main Content Placeholder">
            <a:extLst>
              <a:ext uri="{FF2B5EF4-FFF2-40B4-BE49-F238E27FC236}">
                <a16:creationId xmlns:a16="http://schemas.microsoft.com/office/drawing/2014/main" id="{78F9F949-D824-452A-A515-089FC15724B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502" y="1608138"/>
            <a:ext cx="5521323" cy="4487862"/>
          </a:xfrm>
          <a:solidFill>
            <a:schemeClr val="bg2"/>
          </a:solidFill>
        </p:spPr>
        <p:txBody>
          <a:bodyPr anchor="ctr" anchorCtr="0"/>
          <a:lstStyle>
            <a:lvl1pPr>
              <a:defRPr sz="1333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hart title">
            <a:extLst>
              <a:ext uri="{FF2B5EF4-FFF2-40B4-BE49-F238E27FC236}">
                <a16:creationId xmlns:a16="http://schemas.microsoft.com/office/drawing/2014/main" id="{4DA7E450-44E2-4A33-B372-C56C1974F6C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382689" y="1753219"/>
            <a:ext cx="3600000" cy="631841"/>
          </a:xfrm>
        </p:spPr>
        <p:txBody>
          <a:bodyPr lIns="0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686316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D485270-763D-46EC-B43B-42E308CCDA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9DD16-4FE0-479A-8224-59F9CABE7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Main Content Placeholder">
            <a:extLst>
              <a:ext uri="{FF2B5EF4-FFF2-40B4-BE49-F238E27FC236}">
                <a16:creationId xmlns:a16="http://schemas.microsoft.com/office/drawing/2014/main" id="{B6619278-40B7-4FA3-ADBD-0258BE1A308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5200" y="1608138"/>
            <a:ext cx="5521323" cy="4487862"/>
          </a:xfrm>
          <a:solidFill>
            <a:schemeClr val="bg2"/>
          </a:solidFill>
        </p:spPr>
        <p:txBody>
          <a:bodyPr anchor="ctr" anchorCtr="0"/>
          <a:lstStyle>
            <a:lvl1pPr>
              <a:defRPr sz="1333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hart title">
            <a:extLst>
              <a:ext uri="{FF2B5EF4-FFF2-40B4-BE49-F238E27FC236}">
                <a16:creationId xmlns:a16="http://schemas.microsoft.com/office/drawing/2014/main" id="{6803BCF1-24B0-47E3-B5DC-CE119F0B3EF8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81387" y="1753219"/>
            <a:ext cx="3600000" cy="631841"/>
          </a:xfrm>
        </p:spPr>
        <p:txBody>
          <a:bodyPr lIns="0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21" name="Main Content Placeholder">
            <a:extLst>
              <a:ext uri="{FF2B5EF4-FFF2-40B4-BE49-F238E27FC236}">
                <a16:creationId xmlns:a16="http://schemas.microsoft.com/office/drawing/2014/main" id="{59534BF7-B1DF-4962-B83C-E6E5A7D8B1A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286502" y="1608138"/>
            <a:ext cx="5521323" cy="4487862"/>
          </a:xfrm>
          <a:solidFill>
            <a:schemeClr val="bg2"/>
          </a:solidFill>
        </p:spPr>
        <p:txBody>
          <a:bodyPr anchor="ctr" anchorCtr="0"/>
          <a:lstStyle>
            <a:lvl1pPr>
              <a:defRPr sz="1333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hart title">
            <a:extLst>
              <a:ext uri="{FF2B5EF4-FFF2-40B4-BE49-F238E27FC236}">
                <a16:creationId xmlns:a16="http://schemas.microsoft.com/office/drawing/2014/main" id="{56350154-E41C-4034-A1F4-118E689CF920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382689" y="1753219"/>
            <a:ext cx="3600000" cy="631841"/>
          </a:xfrm>
        </p:spPr>
        <p:txBody>
          <a:bodyPr lIns="0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tx1"/>
                </a:solidFill>
                <a:latin typeface="+mj-lt"/>
              </a:defRPr>
            </a:lvl1pPr>
            <a:lvl2pPr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C1D2EC-7033-4F9F-A4B3-00A8B9F25ED0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gradFill flip="none" rotWithShape="1">
            <a:gsLst>
              <a:gs pos="100000">
                <a:srgbClr val="512D6D"/>
              </a:gs>
              <a:gs pos="0">
                <a:srgbClr val="C81E82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2981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id" hidden="1">
            <a:extLst>
              <a:ext uri="{FF2B5EF4-FFF2-40B4-BE49-F238E27FC236}">
                <a16:creationId xmlns:a16="http://schemas.microsoft.com/office/drawing/2014/main" id="{D25E9C7D-198D-4839-9773-AA1DA35A2102}"/>
              </a:ext>
            </a:extLst>
          </p:cNvPr>
          <p:cNvGrpSpPr/>
          <p:nvPr userDrawn="1"/>
        </p:nvGrpSpPr>
        <p:grpSpPr>
          <a:xfrm>
            <a:off x="-188687" y="-183357"/>
            <a:ext cx="12380687" cy="7041356"/>
            <a:chOff x="-188687" y="-183357"/>
            <a:chExt cx="12380687" cy="704135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E52CC2F-79DE-4907-A76A-6D0C85D1F127}"/>
                </a:ext>
              </a:extLst>
            </p:cNvPr>
            <p:cNvSpPr/>
            <p:nvPr userDrawn="1"/>
          </p:nvSpPr>
          <p:spPr>
            <a:xfrm>
              <a:off x="5904706" y="-183356"/>
              <a:ext cx="382587" cy="1528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04C49E-ABB4-4100-8476-BF47D359370C}"/>
                </a:ext>
              </a:extLst>
            </p:cNvPr>
            <p:cNvSpPr/>
            <p:nvPr userDrawn="1"/>
          </p:nvSpPr>
          <p:spPr>
            <a:xfrm>
              <a:off x="3936470" y="-183357"/>
              <a:ext cx="382587" cy="1528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8767C1-807F-48E7-BEA3-59BDE2D00F09}"/>
                </a:ext>
              </a:extLst>
            </p:cNvPr>
            <p:cNvSpPr/>
            <p:nvPr userDrawn="1"/>
          </p:nvSpPr>
          <p:spPr>
            <a:xfrm>
              <a:off x="1968235" y="-183357"/>
              <a:ext cx="382587" cy="1528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2FB8D6-20BE-4462-BABC-BEA36F217954}"/>
                </a:ext>
              </a:extLst>
            </p:cNvPr>
            <p:cNvSpPr/>
            <p:nvPr userDrawn="1"/>
          </p:nvSpPr>
          <p:spPr>
            <a:xfrm>
              <a:off x="0" y="-183357"/>
              <a:ext cx="382587" cy="1528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3E2F78A-8BBA-41D4-890B-68C4069AE5C3}"/>
                </a:ext>
              </a:extLst>
            </p:cNvPr>
            <p:cNvSpPr/>
            <p:nvPr userDrawn="1"/>
          </p:nvSpPr>
          <p:spPr>
            <a:xfrm>
              <a:off x="11809413" y="-183356"/>
              <a:ext cx="382587" cy="1528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1588242-E004-4444-B3D3-B067E9853C62}"/>
                </a:ext>
              </a:extLst>
            </p:cNvPr>
            <p:cNvSpPr/>
            <p:nvPr userDrawn="1"/>
          </p:nvSpPr>
          <p:spPr>
            <a:xfrm>
              <a:off x="9841176" y="-183357"/>
              <a:ext cx="382587" cy="1528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1F16449-C506-4E91-BB35-EFD972546409}"/>
                </a:ext>
              </a:extLst>
            </p:cNvPr>
            <p:cNvSpPr/>
            <p:nvPr userDrawn="1"/>
          </p:nvSpPr>
          <p:spPr>
            <a:xfrm>
              <a:off x="7872941" y="-183357"/>
              <a:ext cx="382587" cy="1528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DBE2198-3B81-4D44-834B-EC903A4B89A1}"/>
                </a:ext>
              </a:extLst>
            </p:cNvPr>
            <p:cNvSpPr/>
            <p:nvPr userDrawn="1"/>
          </p:nvSpPr>
          <p:spPr>
            <a:xfrm>
              <a:off x="-188687" y="388938"/>
              <a:ext cx="90311" cy="4968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45A6B22-2D89-4161-8450-82E83D170C24}"/>
                </a:ext>
              </a:extLst>
            </p:cNvPr>
            <p:cNvSpPr/>
            <p:nvPr userDrawn="1"/>
          </p:nvSpPr>
          <p:spPr>
            <a:xfrm>
              <a:off x="-188687" y="1403350"/>
              <a:ext cx="90311" cy="36893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C9E3769-0AF1-4574-834E-2320AAD52D93}"/>
                </a:ext>
              </a:extLst>
            </p:cNvPr>
            <p:cNvSpPr/>
            <p:nvPr userDrawn="1"/>
          </p:nvSpPr>
          <p:spPr>
            <a:xfrm>
              <a:off x="-188687" y="6096001"/>
              <a:ext cx="90311" cy="3571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D6F364D-6D45-4B78-8994-CC8B1067C387}"/>
                </a:ext>
              </a:extLst>
            </p:cNvPr>
            <p:cNvSpPr/>
            <p:nvPr userDrawn="1"/>
          </p:nvSpPr>
          <p:spPr>
            <a:xfrm>
              <a:off x="-188687" y="6586538"/>
              <a:ext cx="90311" cy="2714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0" name="Graphic 39">
            <a:extLst>
              <a:ext uri="{FF2B5EF4-FFF2-40B4-BE49-F238E27FC236}">
                <a16:creationId xmlns:a16="http://schemas.microsoft.com/office/drawing/2014/main" id="{90975CD7-B061-4904-B49D-A7D25ADAFA53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rcRect/>
          <a:stretch/>
        </p:blipFill>
        <p:spPr>
          <a:xfrm>
            <a:off x="10484782" y="6285743"/>
            <a:ext cx="1357174" cy="2887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200" y="575917"/>
            <a:ext cx="11425238" cy="9686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175" y="1610011"/>
            <a:ext cx="11425238" cy="44707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5200" y="6471572"/>
            <a:ext cx="474143" cy="1820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D485270-763D-46EC-B43B-42E308CCDA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9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662" r:id="rId3"/>
    <p:sldLayoutId id="2147483738" r:id="rId4"/>
    <p:sldLayoutId id="2147483663" r:id="rId5"/>
    <p:sldLayoutId id="2147483731" r:id="rId6"/>
    <p:sldLayoutId id="2147483732" r:id="rId7"/>
    <p:sldLayoutId id="2147483733" r:id="rId8"/>
    <p:sldLayoutId id="2147483670" r:id="rId9"/>
    <p:sldLayoutId id="2147483673" r:id="rId10"/>
    <p:sldLayoutId id="2147483664" r:id="rId11"/>
    <p:sldLayoutId id="2147483715" r:id="rId12"/>
    <p:sldLayoutId id="2147483716" r:id="rId13"/>
    <p:sldLayoutId id="2147483717" r:id="rId14"/>
    <p:sldLayoutId id="2147483718" r:id="rId15"/>
    <p:sldLayoutId id="2147483667" r:id="rId16"/>
    <p:sldLayoutId id="2147483693" r:id="rId17"/>
    <p:sldLayoutId id="2147483668" r:id="rId18"/>
    <p:sldLayoutId id="2147483669" r:id="rId19"/>
    <p:sldLayoutId id="2147483692" r:id="rId20"/>
    <p:sldLayoutId id="2147483680" r:id="rId21"/>
    <p:sldLayoutId id="2147483712" r:id="rId22"/>
    <p:sldLayoutId id="2147483681" r:id="rId23"/>
    <p:sldLayoutId id="2147483690" r:id="rId24"/>
    <p:sldLayoutId id="2147483734" r:id="rId25"/>
    <p:sldLayoutId id="2147483735" r:id="rId26"/>
    <p:sldLayoutId id="2147483736" r:id="rId27"/>
    <p:sldLayoutId id="2147483737" r:id="rId28"/>
    <p:sldLayoutId id="2147483682" r:id="rId29"/>
    <p:sldLayoutId id="2147483698" r:id="rId30"/>
    <p:sldLayoutId id="2147483679" r:id="rId31"/>
  </p:sldLayoutIdLst>
  <p:hf hdr="0" dt="0"/>
  <p:txStyles>
    <p:titleStyle>
      <a:lvl1pPr algn="l" defTabSz="304782" rtl="0" eaLnBrk="1" latinLnBrk="0" hangingPunct="1">
        <a:lnSpc>
          <a:spcPct val="90000"/>
        </a:lnSpc>
        <a:spcBef>
          <a:spcPct val="0"/>
        </a:spcBef>
        <a:buNone/>
        <a:defRPr sz="3100" b="0" kern="1200" spc="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304782" rtl="0" eaLnBrk="1" latinLnBrk="0" hangingPunct="1">
        <a:spcBef>
          <a:spcPts val="1800"/>
        </a:spcBef>
        <a:buFont typeface="Verdana" pitchFamily="34" charset="0"/>
        <a:buNone/>
        <a:defRPr sz="1400" b="1" kern="1200" spc="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304782" rtl="0" eaLnBrk="1" latinLnBrk="0" hangingPunct="1"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174625" indent="-174625" algn="l" defTabSz="304782" rtl="0" eaLnBrk="1" latinLnBrk="0" hangingPunct="1"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84150" algn="l" defTabSz="304782" rtl="0" eaLnBrk="1" latinLnBrk="0" hangingPunct="1">
        <a:spcBef>
          <a:spcPts val="0"/>
        </a:spcBef>
        <a:spcAft>
          <a:spcPts val="900"/>
        </a:spcAft>
        <a:buFont typeface="Arial" panose="020B0604020202020204" pitchFamily="34" charset="0"/>
        <a:buChar char="–"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533400" indent="-174625" algn="l" defTabSz="304782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3352591" indent="-304782" algn="l" defTabSz="121912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52" indent="-304782" algn="l" defTabSz="121912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15" indent="-304782" algn="l" defTabSz="121912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77" indent="-304782" algn="l" defTabSz="121912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62" algn="l" defTabSz="12191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23" algn="l" defTabSz="12191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85" algn="l" defTabSz="12191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48" algn="l" defTabSz="12191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09" algn="l" defTabSz="12191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73" algn="l" defTabSz="12191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33" algn="l" defTabSz="12191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95" algn="l" defTabSz="121912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013" userDrawn="1">
          <p15:clr>
            <a:srgbClr val="F26B43"/>
          </p15:clr>
        </p15:guide>
        <p15:guide id="4" orient="horz" pos="575" userDrawn="1">
          <p15:clr>
            <a:srgbClr val="F26B43"/>
          </p15:clr>
        </p15:guide>
        <p15:guide id="6" orient="horz" pos="3303" userDrawn="1">
          <p15:clr>
            <a:srgbClr val="F26B43"/>
          </p15:clr>
        </p15:guide>
        <p15:guide id="7" orient="horz" pos="3840" userDrawn="1">
          <p15:clr>
            <a:srgbClr val="F26B43"/>
          </p15:clr>
        </p15:guide>
        <p15:guide id="9" orient="horz" pos="4145" userDrawn="1">
          <p15:clr>
            <a:srgbClr val="F26B43"/>
          </p15:clr>
        </p15:guide>
        <p15:guide id="10" pos="242" userDrawn="1">
          <p15:clr>
            <a:srgbClr val="F26B43"/>
          </p15:clr>
        </p15:guide>
        <p15:guide id="11" pos="1241" userDrawn="1">
          <p15:clr>
            <a:srgbClr val="F26B43"/>
          </p15:clr>
        </p15:guide>
        <p15:guide id="12" pos="1479" userDrawn="1">
          <p15:clr>
            <a:srgbClr val="F26B43"/>
          </p15:clr>
        </p15:guide>
        <p15:guide id="13" pos="2479" userDrawn="1">
          <p15:clr>
            <a:srgbClr val="F26B43"/>
          </p15:clr>
        </p15:guide>
        <p15:guide id="14" pos="2720" userDrawn="1">
          <p15:clr>
            <a:srgbClr val="F26B43"/>
          </p15:clr>
        </p15:guide>
        <p15:guide id="15" pos="3720" userDrawn="1">
          <p15:clr>
            <a:srgbClr val="F26B43"/>
          </p15:clr>
        </p15:guide>
        <p15:guide id="16" pos="3959" userDrawn="1">
          <p15:clr>
            <a:srgbClr val="F26B43"/>
          </p15:clr>
        </p15:guide>
        <p15:guide id="17" pos="4959" userDrawn="1">
          <p15:clr>
            <a:srgbClr val="F26B43"/>
          </p15:clr>
        </p15:guide>
        <p15:guide id="18" pos="5199" userDrawn="1">
          <p15:clr>
            <a:srgbClr val="F26B43"/>
          </p15:clr>
        </p15:guide>
        <p15:guide id="19" pos="6200" userDrawn="1">
          <p15:clr>
            <a:srgbClr val="F26B43"/>
          </p15:clr>
        </p15:guide>
        <p15:guide id="20" pos="6438" userDrawn="1">
          <p15:clr>
            <a:srgbClr val="F26B43"/>
          </p15:clr>
        </p15:guide>
        <p15:guide id="21" pos="7439" userDrawn="1">
          <p15:clr>
            <a:srgbClr val="F26B43"/>
          </p15:clr>
        </p15:guide>
        <p15:guide id="22" orient="horz" pos="4086" userDrawn="1">
          <p15:clr>
            <a:srgbClr val="F26B43"/>
          </p15:clr>
        </p15:guide>
        <p15:guide id="23" orient="horz" pos="362" userDrawn="1">
          <p15:clr>
            <a:srgbClr val="F26B43"/>
          </p15:clr>
        </p15:guide>
        <p15:guide id="24" orient="horz" pos="842" userDrawn="1">
          <p15:clr>
            <a:srgbClr val="F26B43"/>
          </p15:clr>
        </p15:guide>
        <p15:guide id="25" orient="horz" pos="2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armaceuticalonline.com/doc/the-impact-of-well-designed-weighing-processes-on-product-quality-0001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ylicenseattorney.com/2015/08/board-did-not-have-to-warn-licensee-about-report-to-national-practitioner-data-bank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93A218DD-9F3D-4AA2-BC6E-38CA7ABE2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00" y="2286000"/>
            <a:ext cx="8075628" cy="173404"/>
          </a:xfrm>
        </p:spPr>
        <p:txBody>
          <a:bodyPr/>
          <a:lstStyle/>
          <a:p>
            <a:r>
              <a:rPr lang="en-GB" dirty="0"/>
              <a:t>Why Credentialing is Important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63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F308A3-5991-794B-AC33-FAC12C66983F}"/>
              </a:ext>
            </a:extLst>
          </p:cNvPr>
          <p:cNvSpPr txBox="1"/>
          <p:nvPr/>
        </p:nvSpPr>
        <p:spPr>
          <a:xfrm>
            <a:off x="2133377" y="3013501"/>
            <a:ext cx="7925246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/>
              <a:t>Document that an applicant is qualified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36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32BFAA-AEAC-4C4C-A8AB-9D1FA43C6643}"/>
              </a:ext>
            </a:extLst>
          </p:cNvPr>
          <p:cNvSpPr txBox="1"/>
          <p:nvPr/>
        </p:nvSpPr>
        <p:spPr>
          <a:xfrm>
            <a:off x="1133061" y="3261331"/>
            <a:ext cx="10340972" cy="7078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/>
              <a:t>Establish criteria for initial and ongoing maintenance of privileges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445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E2C9BB-E42C-BB47-AB4E-24A5E5EE6806}"/>
              </a:ext>
            </a:extLst>
          </p:cNvPr>
          <p:cNvSpPr txBox="1"/>
          <p:nvPr/>
        </p:nvSpPr>
        <p:spPr>
          <a:xfrm>
            <a:off x="467139" y="3429000"/>
            <a:ext cx="11398954" cy="7078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/>
              <a:t>Establish criteria and parameters for the introduction of new procedures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0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220B57-2725-1246-8489-E542B7A446AD}"/>
              </a:ext>
            </a:extLst>
          </p:cNvPr>
          <p:cNvSpPr txBox="1"/>
          <p:nvPr/>
        </p:nvSpPr>
        <p:spPr>
          <a:xfrm>
            <a:off x="1983036" y="2998113"/>
            <a:ext cx="780700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/>
              <a:t>Review provider performance on a periodic basis to promote quality medical care.</a:t>
            </a:r>
          </a:p>
        </p:txBody>
      </p:sp>
    </p:spTree>
    <p:extLst>
      <p:ext uri="{BB962C8B-B14F-4D97-AF65-F5344CB8AC3E}">
        <p14:creationId xmlns:p14="http://schemas.microsoft.com/office/powerpoint/2010/main" val="1142447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F8DF75-C92D-3240-8B21-0A69C9019BD1}"/>
              </a:ext>
            </a:extLst>
          </p:cNvPr>
          <p:cNvSpPr txBox="1"/>
          <p:nvPr/>
        </p:nvSpPr>
        <p:spPr>
          <a:xfrm>
            <a:off x="1553378" y="3095740"/>
            <a:ext cx="937917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/>
              <a:t>Satisfy legal requirements and compliance with DNV or JC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5169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3DD92EE-D409-0946-87FC-0223A4DF2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538" y="533000"/>
            <a:ext cx="7119186" cy="1074476"/>
          </a:xfrm>
        </p:spPr>
        <p:txBody>
          <a:bodyPr/>
          <a:lstStyle/>
          <a:p>
            <a:r>
              <a:rPr lang="en-US" sz="2800" dirty="0"/>
              <a:t>Documentation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9B240C-169C-C44C-8B13-A2FAE08CC5DF}"/>
              </a:ext>
            </a:extLst>
          </p:cNvPr>
          <p:cNvSpPr txBox="1"/>
          <p:nvPr/>
        </p:nvSpPr>
        <p:spPr>
          <a:xfrm>
            <a:off x="661012" y="1916935"/>
            <a:ext cx="6219651" cy="33239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Primary Source verification</a:t>
            </a:r>
          </a:p>
          <a:p>
            <a:endParaRPr lang="en-US" dirty="0"/>
          </a:p>
          <a:p>
            <a:r>
              <a:rPr lang="en-US" dirty="0"/>
              <a:t>	The Gold Standard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Peer references</a:t>
            </a:r>
          </a:p>
          <a:p>
            <a:r>
              <a:rPr lang="en-US" dirty="0"/>
              <a:t>	Read between the lines</a:t>
            </a:r>
          </a:p>
          <a:p>
            <a:endParaRPr lang="en-US" dirty="0"/>
          </a:p>
          <a:p>
            <a:r>
              <a:rPr lang="en-US" dirty="0"/>
              <a:t>Case logs for proceduralists and some measure of outcomes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Always investigate incomplete information</a:t>
            </a:r>
          </a:p>
        </p:txBody>
      </p:sp>
    </p:spTree>
    <p:extLst>
      <p:ext uri="{BB962C8B-B14F-4D97-AF65-F5344CB8AC3E}">
        <p14:creationId xmlns:p14="http://schemas.microsoft.com/office/powerpoint/2010/main" val="1165529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E7B9DE5-E964-064E-84DE-3C280093AC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Red Flags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0CAD72-F7EE-A942-A910-F7322852F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103" y="1410159"/>
            <a:ext cx="8684642" cy="484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90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E2780B9-155F-4D47-91A0-3B4F4E3AA6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If it doesn’t seem right or incomplete………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200" dirty="0"/>
              <a:t>Check it out!</a:t>
            </a:r>
          </a:p>
        </p:txBody>
      </p:sp>
    </p:spTree>
    <p:extLst>
      <p:ext uri="{BB962C8B-B14F-4D97-AF65-F5344CB8AC3E}">
        <p14:creationId xmlns:p14="http://schemas.microsoft.com/office/powerpoint/2010/main" val="3965261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875786-E9E0-E94A-BFE7-456887E87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811" y="1762699"/>
            <a:ext cx="672028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2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6F022-50D6-394F-9B2C-B554F119D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for Physician Involvement!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6D3B2-2D8B-714D-84DA-420C42F0A7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Important to have experienced and knowledgeable physicians working with you to evaluate applicants.</a:t>
            </a:r>
          </a:p>
        </p:txBody>
      </p:sp>
    </p:spTree>
    <p:extLst>
      <p:ext uri="{BB962C8B-B14F-4D97-AF65-F5344CB8AC3E}">
        <p14:creationId xmlns:p14="http://schemas.microsoft.com/office/powerpoint/2010/main" val="664286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E345D-DA3B-8E4F-9871-683139B5E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Stopping Dr. Death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2AD5B6-5F35-A441-B6FF-5A4AC31637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Robert E.Lubanski, Jr, MD</a:t>
            </a:r>
          </a:p>
          <a:p>
            <a:r>
              <a:rPr lang="en-US" dirty="0"/>
              <a:t>Vice-President for Medical Affairs</a:t>
            </a:r>
          </a:p>
          <a:p>
            <a:r>
              <a:rPr lang="en-US" dirty="0"/>
              <a:t>Novant-New Hanover Regional Medical Center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AA6FDE-5FC2-CC41-AA15-C735886FDA46}"/>
              </a:ext>
            </a:extLst>
          </p:cNvPr>
          <p:cNvSpPr txBox="1"/>
          <p:nvPr/>
        </p:nvSpPr>
        <p:spPr>
          <a:xfrm>
            <a:off x="2107096" y="5218043"/>
            <a:ext cx="226985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No conflicts of interest</a:t>
            </a:r>
          </a:p>
        </p:txBody>
      </p:sp>
    </p:spTree>
    <p:extLst>
      <p:ext uri="{BB962C8B-B14F-4D97-AF65-F5344CB8AC3E}">
        <p14:creationId xmlns:p14="http://schemas.microsoft.com/office/powerpoint/2010/main" val="2638004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2E741B-B7E5-D54D-8F71-B7BF9848BBC8}"/>
              </a:ext>
            </a:extLst>
          </p:cNvPr>
          <p:cNvSpPr txBox="1"/>
          <p:nvPr/>
        </p:nvSpPr>
        <p:spPr>
          <a:xfrm>
            <a:off x="1639956" y="864704"/>
            <a:ext cx="6416767" cy="4339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Physicians can help with:</a:t>
            </a:r>
          </a:p>
          <a:p>
            <a:endParaRPr lang="en-US" sz="2400" dirty="0"/>
          </a:p>
          <a:p>
            <a:r>
              <a:rPr lang="en-US" sz="2400" dirty="0"/>
              <a:t>	Assessment of Qualifications</a:t>
            </a:r>
          </a:p>
          <a:p>
            <a:r>
              <a:rPr lang="en-US" sz="2400" dirty="0"/>
              <a:t>		Education</a:t>
            </a:r>
          </a:p>
          <a:p>
            <a:r>
              <a:rPr lang="en-US" sz="2400" dirty="0"/>
              <a:t>		Training</a:t>
            </a:r>
          </a:p>
          <a:p>
            <a:r>
              <a:rPr lang="en-US" sz="2400" dirty="0"/>
              <a:t>		Experience</a:t>
            </a:r>
          </a:p>
          <a:p>
            <a:endParaRPr lang="en-US" sz="2400" dirty="0"/>
          </a:p>
          <a:p>
            <a:r>
              <a:rPr lang="en-US" sz="2400" dirty="0"/>
              <a:t>	Peer references</a:t>
            </a:r>
          </a:p>
          <a:p>
            <a:endParaRPr lang="en-US" sz="2400" dirty="0"/>
          </a:p>
          <a:p>
            <a:r>
              <a:rPr lang="en-US" sz="2400" dirty="0"/>
              <a:t>Often it only takes a phone call to get more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0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4A119E-4A57-8948-90AC-C453F14DB4EC}"/>
              </a:ext>
            </a:extLst>
          </p:cNvPr>
          <p:cNvSpPr txBox="1"/>
          <p:nvPr/>
        </p:nvSpPr>
        <p:spPr>
          <a:xfrm>
            <a:off x="2401677" y="1388125"/>
            <a:ext cx="6356732" cy="38472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dirty="0"/>
              <a:t>Good</a:t>
            </a:r>
            <a:r>
              <a:rPr lang="en-US" sz="3600" dirty="0"/>
              <a:t> </a:t>
            </a:r>
            <a:r>
              <a:rPr lang="en-US" sz="2400" dirty="0"/>
              <a:t>credentialing processes prevent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4400" dirty="0"/>
              <a:t>Bad</a:t>
            </a:r>
            <a:r>
              <a:rPr lang="en-US" dirty="0"/>
              <a:t> </a:t>
            </a:r>
            <a:r>
              <a:rPr lang="en-US" sz="2400" dirty="0"/>
              <a:t>applicants from getting on your staff</a:t>
            </a:r>
          </a:p>
        </p:txBody>
      </p:sp>
    </p:spTree>
    <p:extLst>
      <p:ext uri="{BB962C8B-B14F-4D97-AF65-F5344CB8AC3E}">
        <p14:creationId xmlns:p14="http://schemas.microsoft.com/office/powerpoint/2010/main" val="1382933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ale, device&#10;&#10;Description automatically generated">
            <a:extLst>
              <a:ext uri="{FF2B5EF4-FFF2-40B4-BE49-F238E27FC236}">
                <a16:creationId xmlns:a16="http://schemas.microsoft.com/office/drawing/2014/main" id="{3235C0F3-2A25-6C41-BD97-9C83B7E69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205908" y="1377108"/>
            <a:ext cx="5838940" cy="441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15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592F8-56B6-7E48-93A8-8ACFA7970AF1}"/>
              </a:ext>
            </a:extLst>
          </p:cNvPr>
          <p:cNvSpPr txBox="1"/>
          <p:nvPr/>
        </p:nvSpPr>
        <p:spPr>
          <a:xfrm>
            <a:off x="1322024" y="1002535"/>
            <a:ext cx="547746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/>
              <a:t>How to Balance Competing issues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453325-E5E5-C34D-8866-14EEA0A71DDC}"/>
              </a:ext>
            </a:extLst>
          </p:cNvPr>
          <p:cNvSpPr txBox="1"/>
          <p:nvPr/>
        </p:nvSpPr>
        <p:spPr>
          <a:xfrm>
            <a:off x="1608463" y="1849870"/>
            <a:ext cx="6424836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Hospital wanting certain specialist to expand or start programs </a:t>
            </a:r>
          </a:p>
          <a:p>
            <a:endParaRPr lang="en-US" dirty="0"/>
          </a:p>
          <a:p>
            <a:r>
              <a:rPr lang="en-US" dirty="0"/>
              <a:t>Acute need for providers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CBC2B3-3021-6C41-9490-23ACB968A172}"/>
              </a:ext>
            </a:extLst>
          </p:cNvPr>
          <p:cNvSpPr txBox="1"/>
          <p:nvPr/>
        </p:nvSpPr>
        <p:spPr>
          <a:xfrm>
            <a:off x="1696598" y="2820318"/>
            <a:ext cx="1060108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Have a good process and stick to it</a:t>
            </a:r>
          </a:p>
          <a:p>
            <a:endParaRPr lang="en-US" dirty="0"/>
          </a:p>
          <a:p>
            <a:r>
              <a:rPr lang="en-US" dirty="0"/>
              <a:t>Get recruiters involved so they know your process and this will help them present better candidates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AAA025-B936-6D4A-9220-F1E87BF0AA3A}"/>
              </a:ext>
            </a:extLst>
          </p:cNvPr>
          <p:cNvSpPr txBox="1"/>
          <p:nvPr/>
        </p:nvSpPr>
        <p:spPr>
          <a:xfrm>
            <a:off x="1696598" y="3955055"/>
            <a:ext cx="775690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Make a call and get all the information you can about borderline candidates</a:t>
            </a:r>
          </a:p>
          <a:p>
            <a:endParaRPr lang="en-US" dirty="0"/>
          </a:p>
          <a:p>
            <a:r>
              <a:rPr lang="en-US" dirty="0"/>
              <a:t>Strict FPPE to monitor new providers</a:t>
            </a:r>
          </a:p>
        </p:txBody>
      </p:sp>
    </p:spTree>
    <p:extLst>
      <p:ext uri="{BB962C8B-B14F-4D97-AF65-F5344CB8AC3E}">
        <p14:creationId xmlns:p14="http://schemas.microsoft.com/office/powerpoint/2010/main" val="1809846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5AFC2A-57AB-4042-9197-76695C8F3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461" y="1233891"/>
            <a:ext cx="3446214" cy="481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56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521E8A-0819-3840-8F7D-0D401B07680A}"/>
              </a:ext>
            </a:extLst>
          </p:cNvPr>
          <p:cNvSpPr txBox="1"/>
          <p:nvPr/>
        </p:nvSpPr>
        <p:spPr>
          <a:xfrm>
            <a:off x="683046" y="1002535"/>
            <a:ext cx="39497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How could you have stopped this guy?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27650C-0CA1-074E-B1B0-6DE9370306D7}"/>
              </a:ext>
            </a:extLst>
          </p:cNvPr>
          <p:cNvSpPr txBox="1"/>
          <p:nvPr/>
        </p:nvSpPr>
        <p:spPr>
          <a:xfrm>
            <a:off x="2291508" y="2027104"/>
            <a:ext cx="6783973" cy="24929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Good process</a:t>
            </a:r>
          </a:p>
          <a:p>
            <a:endParaRPr lang="en-US" dirty="0"/>
          </a:p>
          <a:p>
            <a:r>
              <a:rPr lang="en-US" dirty="0"/>
              <a:t>Check out peer references</a:t>
            </a:r>
          </a:p>
          <a:p>
            <a:endParaRPr lang="en-US" dirty="0"/>
          </a:p>
          <a:p>
            <a:r>
              <a:rPr lang="en-US" dirty="0"/>
              <a:t>Find out why he left other places</a:t>
            </a:r>
          </a:p>
          <a:p>
            <a:endParaRPr lang="en-US" dirty="0"/>
          </a:p>
          <a:p>
            <a:r>
              <a:rPr lang="en-US" dirty="0"/>
              <a:t>Good collaboration with Administration and Credentials Committee</a:t>
            </a:r>
          </a:p>
          <a:p>
            <a:endParaRPr lang="en-US" dirty="0"/>
          </a:p>
          <a:p>
            <a:r>
              <a:rPr lang="en-US" dirty="0"/>
              <a:t>Strong, experienced physicians on your Credentials Committee</a:t>
            </a:r>
          </a:p>
        </p:txBody>
      </p:sp>
    </p:spTree>
    <p:extLst>
      <p:ext uri="{BB962C8B-B14F-4D97-AF65-F5344CB8AC3E}">
        <p14:creationId xmlns:p14="http://schemas.microsoft.com/office/powerpoint/2010/main" val="834412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7844A9-4943-544A-AAC0-8BD243B65AB8}"/>
              </a:ext>
            </a:extLst>
          </p:cNvPr>
          <p:cNvSpPr txBox="1"/>
          <p:nvPr/>
        </p:nvSpPr>
        <p:spPr>
          <a:xfrm>
            <a:off x="1068636" y="2093205"/>
            <a:ext cx="963334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/>
              <a:t>Could Dr. Death work in your hospital?</a:t>
            </a:r>
          </a:p>
        </p:txBody>
      </p:sp>
    </p:spTree>
    <p:extLst>
      <p:ext uri="{BB962C8B-B14F-4D97-AF65-F5344CB8AC3E}">
        <p14:creationId xmlns:p14="http://schemas.microsoft.com/office/powerpoint/2010/main" val="2693829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B19C17-7E5F-7449-9D3E-4FD3BFBCD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175" y="0"/>
            <a:ext cx="4553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5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B504EB5-6F47-524E-9AF2-0BFF5B9DD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200" y="462708"/>
            <a:ext cx="7119186" cy="510080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what started it all</a:t>
            </a:r>
          </a:p>
          <a:p>
            <a:endParaRPr lang="en-US" dirty="0"/>
          </a:p>
          <a:p>
            <a:r>
              <a:rPr lang="en-US" dirty="0"/>
              <a:t>Dr. Michael Swango</a:t>
            </a:r>
          </a:p>
          <a:p>
            <a:endParaRPr lang="en-US" dirty="0"/>
          </a:p>
          <a:p>
            <a:r>
              <a:rPr lang="en-US" dirty="0"/>
              <a:t>		Essentially a murderer who poisoned colleagues, killed and maimed patients in multiple places and finally Africa.</a:t>
            </a:r>
          </a:p>
          <a:p>
            <a:endParaRPr lang="en-US" dirty="0"/>
          </a:p>
          <a:p>
            <a:r>
              <a:rPr lang="en-US" dirty="0"/>
              <a:t>Yet he was credentialed in several hospitals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71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9AD4D5F-1EE3-D547-BE11-C04F2D1CD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562350" y="2019300"/>
            <a:ext cx="50673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5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F91F24-BDFF-2A45-B35A-1A0CAD198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993" y="1200840"/>
            <a:ext cx="3314011" cy="481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72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94AF353-F10C-CC47-AFED-85BF6B7E51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What can we do to prevent such tragedies?</a:t>
            </a:r>
          </a:p>
        </p:txBody>
      </p:sp>
    </p:spTree>
    <p:extLst>
      <p:ext uri="{BB962C8B-B14F-4D97-AF65-F5344CB8AC3E}">
        <p14:creationId xmlns:p14="http://schemas.microsoft.com/office/powerpoint/2010/main" val="4120282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B40F52-D4AF-1E46-BD0A-BCC38AFB6A9F}"/>
              </a:ext>
            </a:extLst>
          </p:cNvPr>
          <p:cNvSpPr txBox="1"/>
          <p:nvPr/>
        </p:nvSpPr>
        <p:spPr>
          <a:xfrm>
            <a:off x="765313" y="3059668"/>
            <a:ext cx="1088759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/>
              <a:t>Credentialing is an integral component of the management of the Health system</a:t>
            </a:r>
          </a:p>
        </p:txBody>
      </p:sp>
    </p:spTree>
    <p:extLst>
      <p:ext uri="{BB962C8B-B14F-4D97-AF65-F5344CB8AC3E}">
        <p14:creationId xmlns:p14="http://schemas.microsoft.com/office/powerpoint/2010/main" val="3487291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1E8324-E39D-B44F-8720-BEF59EB384EC}"/>
              </a:ext>
            </a:extLst>
          </p:cNvPr>
          <p:cNvSpPr txBox="1"/>
          <p:nvPr/>
        </p:nvSpPr>
        <p:spPr>
          <a:xfrm>
            <a:off x="2711657" y="2605349"/>
            <a:ext cx="772409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/>
              <a:t>Goals of the Credentialling Process</a:t>
            </a:r>
          </a:p>
        </p:txBody>
      </p:sp>
    </p:spTree>
    <p:extLst>
      <p:ext uri="{BB962C8B-B14F-4D97-AF65-F5344CB8AC3E}">
        <p14:creationId xmlns:p14="http://schemas.microsoft.com/office/powerpoint/2010/main" val="751935073"/>
      </p:ext>
    </p:extLst>
  </p:cSld>
  <p:clrMapOvr>
    <a:masterClrMapping/>
  </p:clrMapOvr>
</p:sld>
</file>

<file path=ppt/theme/theme1.xml><?xml version="1.0" encoding="utf-8"?>
<a:theme xmlns:a="http://schemas.openxmlformats.org/drawingml/2006/main" name="Novant Health Feb21">
  <a:themeElements>
    <a:clrScheme name="NovantHealth">
      <a:dk1>
        <a:srgbClr val="000000"/>
      </a:dk1>
      <a:lt1>
        <a:srgbClr val="FFFFFF"/>
      </a:lt1>
      <a:dk2>
        <a:srgbClr val="512D6D"/>
      </a:dk2>
      <a:lt2>
        <a:srgbClr val="F0F0F0"/>
      </a:lt2>
      <a:accent1>
        <a:srgbClr val="512D6D"/>
      </a:accent1>
      <a:accent2>
        <a:srgbClr val="93930C"/>
      </a:accent2>
      <a:accent3>
        <a:srgbClr val="F0B323"/>
      </a:accent3>
      <a:accent4>
        <a:srgbClr val="29809B"/>
      </a:accent4>
      <a:accent5>
        <a:srgbClr val="EA7600"/>
      </a:accent5>
      <a:accent6>
        <a:srgbClr val="C81E82"/>
      </a:accent6>
      <a:hlink>
        <a:srgbClr val="7D32AA"/>
      </a:hlink>
      <a:folHlink>
        <a:srgbClr val="512D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custClrLst>
    <a:custClr name="Dark Purple">
      <a:srgbClr val="512D6D"/>
    </a:custClr>
    <a:custClr name="Purple">
      <a:srgbClr val="7D32AA"/>
    </a:custClr>
    <a:custClr name="Magenta">
      <a:srgbClr val="C81E82"/>
    </a:custClr>
    <a:custClr name="Pale Purple">
      <a:srgbClr val="DCB9FF"/>
    </a:custClr>
    <a:custClr name="Orange">
      <a:srgbClr val="EA7600"/>
    </a:custClr>
    <a:custClr name="Yellow">
      <a:srgbClr val="F0B323"/>
    </a:custClr>
    <a:custClr name="Teal">
      <a:srgbClr val="29809B"/>
    </a:custClr>
    <a:custClr name="Olive">
      <a:srgbClr val="93930C"/>
    </a:custClr>
  </a:custClrLst>
  <a:extLst>
    <a:ext uri="{05A4C25C-085E-4340-85A3-A5531E510DB2}">
      <thm15:themeFamily xmlns:thm15="http://schemas.microsoft.com/office/thememl/2012/main" name="16x9_IVZ.potx" id="{FDC18330-FABA-476B-8D52-C188A127C609}" vid="{7C66AC6F-E384-44B0-ADA1-FFEF1FD0A0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348</Words>
  <Application>Microsoft Office PowerPoint</Application>
  <PresentationFormat>Widescreen</PresentationFormat>
  <Paragraphs>91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Verdana</vt:lpstr>
      <vt:lpstr>Novant Health Feb21</vt:lpstr>
      <vt:lpstr>Why Credentialing is Important</vt:lpstr>
      <vt:lpstr>Stopping Dr. Death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for Physician Involvement!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Batt</dc:creator>
  <cp:lastModifiedBy>Poole, Kelly</cp:lastModifiedBy>
  <cp:revision>152</cp:revision>
  <dcterms:created xsi:type="dcterms:W3CDTF">2020-08-18T13:43:15Z</dcterms:created>
  <dcterms:modified xsi:type="dcterms:W3CDTF">2021-11-29T19:54:39Z</dcterms:modified>
</cp:coreProperties>
</file>