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82" r:id="rId2"/>
    <p:sldId id="257" r:id="rId3"/>
    <p:sldId id="283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5" orient="horz" pos="153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2AA"/>
    <a:srgbClr val="E7FCFF"/>
    <a:srgbClr val="CD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0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728" y="40"/>
      </p:cViewPr>
      <p:guideLst>
        <p:guide orient="horz" pos="2160"/>
        <p:guide pos="3840"/>
        <p:guide pos="551"/>
        <p:guide orient="horz" pos="1536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3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FA30A-FE39-43FC-9E7E-170F3672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29C84-2688-4476-B2DD-D9F2E4D5D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866C5-E9B8-4BF3-BB48-D8DE5133A10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D54D-25D8-4B35-BB33-7D23ACEAE3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72646-38A0-421C-BF88-206EAE8F56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2D4C2-A531-4E8E-BAF3-35BA5EB9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33500FA-75C2-4C0A-B866-326B91FCCC3C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85DA5ED-974A-4F38-AE71-718C057F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0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ixed image">
    <p:bg>
      <p:bgPr>
        <a:gradFill flip="none" rotWithShape="1">
          <a:gsLst>
            <a:gs pos="100000">
              <a:schemeClr val="bg2"/>
            </a:gs>
            <a:gs pos="0">
              <a:srgbClr val="C81E8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tree, outdoor, young&#10;&#10;Description automatically generated">
            <a:extLst>
              <a:ext uri="{FF2B5EF4-FFF2-40B4-BE49-F238E27FC236}">
                <a16:creationId xmlns:a16="http://schemas.microsoft.com/office/drawing/2014/main" id="{BB0AF0FB-7D7D-496A-8167-1B5A524CE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27947"/>
            <a:ext cx="12193200" cy="663005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3202412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07719-64F3-49C2-A544-96B0C05A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Main Content Placeholder">
            <a:extLst>
              <a:ext uri="{FF2B5EF4-FFF2-40B4-BE49-F238E27FC236}">
                <a16:creationId xmlns:a16="http://schemas.microsoft.com/office/drawing/2014/main" id="{208AE8CB-7F41-49DF-A85A-E48606EB57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200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title">
            <a:extLst>
              <a:ext uri="{FF2B5EF4-FFF2-40B4-BE49-F238E27FC236}">
                <a16:creationId xmlns:a16="http://schemas.microsoft.com/office/drawing/2014/main" id="{9ABB0BD5-6C19-47AF-BBF4-8C74FE1A631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1386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9" name="Main Content Placeholder">
            <a:extLst>
              <a:ext uri="{FF2B5EF4-FFF2-40B4-BE49-F238E27FC236}">
                <a16:creationId xmlns:a16="http://schemas.microsoft.com/office/drawing/2014/main" id="{06589ADA-3C40-4546-893F-69F64021364E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325829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title">
            <a:extLst>
              <a:ext uri="{FF2B5EF4-FFF2-40B4-BE49-F238E27FC236}">
                <a16:creationId xmlns:a16="http://schemas.microsoft.com/office/drawing/2014/main" id="{7F94D811-F03B-4554-A2F0-0EDCD351B20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422015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21" name="Main Content Placeholder">
            <a:extLst>
              <a:ext uri="{FF2B5EF4-FFF2-40B4-BE49-F238E27FC236}">
                <a16:creationId xmlns:a16="http://schemas.microsoft.com/office/drawing/2014/main" id="{FDB354F4-99CC-44FE-9ED3-821427CEF14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8260225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hart title">
            <a:extLst>
              <a:ext uri="{FF2B5EF4-FFF2-40B4-BE49-F238E27FC236}">
                <a16:creationId xmlns:a16="http://schemas.microsoft.com/office/drawing/2014/main" id="{AB2EB024-F68D-41ED-AC7E-D5342EACDAF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356411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7680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rgbClr val="7D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56879-918C-43DB-A405-39944BA1D188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3BBA9B-3D6D-4271-912D-3291389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681B73CE-0FC7-4981-86BE-124DF303DF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</p:spTree>
    <p:extLst>
      <p:ext uri="{BB962C8B-B14F-4D97-AF65-F5344CB8AC3E}">
        <p14:creationId xmlns:p14="http://schemas.microsoft.com/office/powerpoint/2010/main" val="3812570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4456EC9C-880F-4BBC-B6EC-70B5A0CC00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CFF382-9441-4DC2-BFB7-70F8D7B0306F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20F983-3E63-4401-852B-85CEF393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14EE6-18FA-4441-8713-296F4C9436D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1ABB18-9A75-4266-AA9B-723C90C4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28F28EDA-C48D-4C89-B2A6-9E9E5842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DC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D861BB-C1C4-4823-B867-0B26BA0837E9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47E26EF-1828-4CBC-8DBD-EC9C6A75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6702A255-A994-4286-944F-89635F0D6E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8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ditable imag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91A3872-F342-4824-A4B4-AAB9297246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BBA9B-3D6D-4271-912D-3291389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681B73CE-0FC7-4981-86BE-124DF303DF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ntent Placeholder"/>
          <p:cNvSpPr>
            <a:spLocks noGrp="1"/>
          </p:cNvSpPr>
          <p:nvPr>
            <p:ph idx="1"/>
          </p:nvPr>
        </p:nvSpPr>
        <p:spPr>
          <a:xfrm>
            <a:off x="384175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E4967-9E55-47B4-8FE9-2C6D92E8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Left Content Placeholder">
            <a:extLst>
              <a:ext uri="{FF2B5EF4-FFF2-40B4-BE49-F238E27FC236}">
                <a16:creationId xmlns:a16="http://schemas.microsoft.com/office/drawing/2014/main" id="{B578FC9F-08AA-451A-A547-9CA9328C527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4233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3043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5C06-9A8A-4460-9692-69AB6AB0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7" y="1080000"/>
            <a:ext cx="5521324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387D-87B5-4FFA-9A28-463D0B0C0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13" y="1080000"/>
            <a:ext cx="5521324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52C11F0-554C-4199-A9DC-2E8EBA2E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55E628-B412-4C72-8B76-B8DA6A7F5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Left Content Placeholder">
            <a:extLst>
              <a:ext uri="{FF2B5EF4-FFF2-40B4-BE49-F238E27FC236}">
                <a16:creationId xmlns:a16="http://schemas.microsoft.com/office/drawing/2014/main" id="{8E4D6412-75B0-4B44-8967-D194199A1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84175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Left Content Placeholder">
            <a:extLst>
              <a:ext uri="{FF2B5EF4-FFF2-40B4-BE49-F238E27FC236}">
                <a16:creationId xmlns:a16="http://schemas.microsoft.com/office/drawing/2014/main" id="{5C55462E-DC6D-4F3D-B5DA-29F2EEEEB94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4233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8226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"/>
          <p:cNvSpPr>
            <a:spLocks noGrp="1"/>
          </p:cNvSpPr>
          <p:nvPr>
            <p:ph type="tbl" sz="quarter" idx="13" hasCustomPrompt="1"/>
          </p:nvPr>
        </p:nvSpPr>
        <p:spPr>
          <a:xfrm>
            <a:off x="384174" y="1608138"/>
            <a:ext cx="11425238" cy="4487862"/>
          </a:xfrm>
        </p:spPr>
        <p:txBody>
          <a:bodyPr lIns="0"/>
          <a:lstStyle/>
          <a:p>
            <a:r>
              <a:rPr lang="en-US" dirty="0"/>
              <a:t>Click box to paste in table from Excel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2B11C-096E-4473-971C-D593F2B76D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/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E881C9-E4C4-4EAD-821A-A8BD7E44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1880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in Content Placeholder"/>
          <p:cNvSpPr>
            <a:spLocks noGrp="1"/>
          </p:cNvSpPr>
          <p:nvPr>
            <p:ph idx="13"/>
          </p:nvPr>
        </p:nvSpPr>
        <p:spPr>
          <a:xfrm>
            <a:off x="384175" y="1608138"/>
            <a:ext cx="11423650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title"/>
          <p:cNvSpPr>
            <a:spLocks noGrp="1"/>
          </p:cNvSpPr>
          <p:nvPr>
            <p:ph type="body" idx="17"/>
          </p:nvPr>
        </p:nvSpPr>
        <p:spPr>
          <a:xfrm>
            <a:off x="480362" y="1753219"/>
            <a:ext cx="3600000" cy="631841"/>
          </a:xfrm>
        </p:spPr>
        <p:txBody>
          <a:bodyPr lIns="18288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AABFA-D034-4216-BF6C-EB331CD9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1754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editable imag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1B00CC-72D6-4BC3-B560-E4804FD21D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60000"/>
            <a:ext cx="12192000" cy="649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3202412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F7006E-BB64-425D-BF75-320D64F9F333}"/>
              </a:ext>
            </a:extLst>
          </p:cNvPr>
          <p:cNvSpPr/>
          <p:nvPr userDrawn="1"/>
        </p:nvSpPr>
        <p:spPr>
          <a:xfrm>
            <a:off x="0" y="0"/>
            <a:ext cx="12192000" cy="384175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thre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 hidden="1">
            <a:extLst>
              <a:ext uri="{FF2B5EF4-FFF2-40B4-BE49-F238E27FC236}">
                <a16:creationId xmlns:a16="http://schemas.microsoft.com/office/drawing/2014/main" id="{8E5CF1E9-9A00-4543-957F-7A86788D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Picture Placeholder 12"/>
          <p:cNvSpPr>
            <a:spLocks noGrp="1"/>
          </p:cNvSpPr>
          <p:nvPr>
            <p:ph type="pic" sz="quarter" idx="40"/>
          </p:nvPr>
        </p:nvSpPr>
        <p:spPr>
          <a:xfrm>
            <a:off x="8253412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42"/>
          </p:nvPr>
        </p:nvSpPr>
        <p:spPr>
          <a:xfrm>
            <a:off x="4317999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Picture Placeholder 12"/>
          <p:cNvSpPr>
            <a:spLocks noGrp="1"/>
          </p:cNvSpPr>
          <p:nvPr>
            <p:ph type="pic" sz="quarter" idx="44"/>
          </p:nvPr>
        </p:nvSpPr>
        <p:spPr>
          <a:xfrm>
            <a:off x="382588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45"/>
          </p:nvPr>
        </p:nvSpPr>
        <p:spPr>
          <a:xfrm>
            <a:off x="385200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AAEC0D21-6F81-4867-95A2-CB389ACF7CA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316413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5124B4AA-39A3-422E-8737-8B4BAF0EE35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259763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45F85-5CBA-4E82-99F0-C0FA767C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20890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CB2A6-0D58-4044-A740-A77E684F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6780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CF4143-12C5-41AD-A8DC-B36950BB3BA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85200" y="1080000"/>
            <a:ext cx="11444223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C24886-7416-4A68-A58F-D9523709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348973"/>
            <a:ext cx="11425238" cy="3341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4051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15277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5439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2">
    <p:bg>
      <p:bgPr>
        <a:solidFill>
          <a:srgbClr val="7D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3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8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4">
    <p:bg>
      <p:bgPr>
        <a:solidFill>
          <a:srgbClr val="DC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51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100000">
              <a:schemeClr val="bg2"/>
            </a:gs>
            <a:gs pos="0">
              <a:srgbClr val="7D32A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Name">
            <a:extLst>
              <a:ext uri="{FF2B5EF4-FFF2-40B4-BE49-F238E27FC236}">
                <a16:creationId xmlns:a16="http://schemas.microsoft.com/office/drawing/2014/main" id="{5ACC0FCF-0877-41B8-9014-A349B57072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201" y="1774370"/>
            <a:ext cx="3540687" cy="3469143"/>
          </a:xfrm>
        </p:spPr>
        <p:txBody>
          <a:bodyPr wrap="square" anchor="t">
            <a:noAutofit/>
          </a:bodyPr>
          <a:lstStyle>
            <a:lvl1pPr>
              <a:spcBef>
                <a:spcPts val="90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Novant Health</a:t>
            </a:r>
            <a:endParaRPr lang="en-US" dirty="0"/>
          </a:p>
          <a:p>
            <a:pPr lvl="1"/>
            <a:r>
              <a:rPr lang="en-US" dirty="0"/>
              <a:t>Address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C7D48-C4CA-4621-82BC-8629BB3F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52F700-25F6-46DA-BDDB-78A202C70D6D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6"/>
            </a:gs>
            <a:gs pos="80000">
              <a:schemeClr val="accent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2681290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2A48B-4A9E-4EC7-8EBE-F584FA57FEB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5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Name">
            <a:extLst>
              <a:ext uri="{FF2B5EF4-FFF2-40B4-BE49-F238E27FC236}">
                <a16:creationId xmlns:a16="http://schemas.microsoft.com/office/drawing/2014/main" id="{628FE156-1146-44CF-B370-F287D50D0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201" y="1774370"/>
            <a:ext cx="3540687" cy="3469143"/>
          </a:xfrm>
        </p:spPr>
        <p:txBody>
          <a:bodyPr wrap="square" anchor="t">
            <a:noAutofit/>
          </a:bodyPr>
          <a:lstStyle>
            <a:lvl1pPr>
              <a:spcBef>
                <a:spcPts val="90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</a:lstStyle>
          <a:p>
            <a:r>
              <a:rPr lang="en-GB" dirty="0"/>
              <a:t>Novant Health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Address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0C2F4A-D67C-4CF1-9891-451330B7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968658"/>
          </a:xfrm>
        </p:spPr>
        <p:txBody>
          <a:bodyPr/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1199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notice/important information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171BD2-8A4D-49ED-8705-49657A91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760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CB6EC0-6A64-43D9-B1A8-D5FCFEE589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175" y="1336675"/>
            <a:ext cx="11422063" cy="4759325"/>
          </a:xfrm>
        </p:spPr>
        <p:txBody>
          <a:bodyPr numCol="2" spcCol="360000"/>
          <a:lstStyle>
            <a:lvl1pPr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6510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80000">
              <a:schemeClr val="bg2"/>
            </a:gs>
            <a:gs pos="0">
              <a:srgbClr val="7D32A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2681290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2A48B-4A9E-4EC7-8EBE-F584FA57FEB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peakers/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63D40-F6AB-4E13-B411-3ABDF07E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E5029F-BEB4-4307-873B-4B61280792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175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15DC09-320C-43C3-90EA-9B26A432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7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4BD011C-005B-4353-99BA-B85624A46A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5044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E6AA26-B845-474B-88E4-442CE3D3077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313456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4E7C78E-3C95-48D8-A534-1E270552B9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45913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D46C922-1F68-4ECE-BC47-C45C2E380CA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44325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606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358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456" y="575917"/>
            <a:ext cx="5717982" cy="9686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457" y="1610011"/>
            <a:ext cx="5717982" cy="4470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25C48D-6309-4AA7-8D08-8D8F3247D3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9999"/>
            <a:ext cx="5611489" cy="64980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640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610011"/>
            <a:ext cx="5521325" cy="4470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in Content Placeholder">
            <a:extLst>
              <a:ext uri="{FF2B5EF4-FFF2-40B4-BE49-F238E27FC236}">
                <a16:creationId xmlns:a16="http://schemas.microsoft.com/office/drawing/2014/main" id="{78F9F949-D824-452A-A515-089FC15724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2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title">
            <a:extLst>
              <a:ext uri="{FF2B5EF4-FFF2-40B4-BE49-F238E27FC236}">
                <a16:creationId xmlns:a16="http://schemas.microsoft.com/office/drawing/2014/main" id="{4DA7E450-44E2-4A33-B372-C56C1974F6C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82689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863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9DD16-4FE0-479A-8224-59F9CABE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Main Content Placeholder">
            <a:extLst>
              <a:ext uri="{FF2B5EF4-FFF2-40B4-BE49-F238E27FC236}">
                <a16:creationId xmlns:a16="http://schemas.microsoft.com/office/drawing/2014/main" id="{B6619278-40B7-4FA3-ADBD-0258BE1A30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200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hart title">
            <a:extLst>
              <a:ext uri="{FF2B5EF4-FFF2-40B4-BE49-F238E27FC236}">
                <a16:creationId xmlns:a16="http://schemas.microsoft.com/office/drawing/2014/main" id="{6803BCF1-24B0-47E3-B5DC-CE119F0B3EF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1387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21" name="Main Content Placeholder">
            <a:extLst>
              <a:ext uri="{FF2B5EF4-FFF2-40B4-BE49-F238E27FC236}">
                <a16:creationId xmlns:a16="http://schemas.microsoft.com/office/drawing/2014/main" id="{59534BF7-B1DF-4962-B83C-E6E5A7D8B1A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86502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hart title">
            <a:extLst>
              <a:ext uri="{FF2B5EF4-FFF2-40B4-BE49-F238E27FC236}">
                <a16:creationId xmlns:a16="http://schemas.microsoft.com/office/drawing/2014/main" id="{56350154-E41C-4034-A1F4-118E689CF92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382689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298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D25E9C7D-198D-4839-9773-AA1DA35A2102}"/>
              </a:ext>
            </a:extLst>
          </p:cNvPr>
          <p:cNvGrpSpPr/>
          <p:nvPr userDrawn="1"/>
        </p:nvGrpSpPr>
        <p:grpSpPr>
          <a:xfrm>
            <a:off x="-188687" y="-183357"/>
            <a:ext cx="12380687" cy="7041356"/>
            <a:chOff x="-188687" y="-183357"/>
            <a:chExt cx="12380687" cy="70413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52CC2F-79DE-4907-A76A-6D0C85D1F127}"/>
                </a:ext>
              </a:extLst>
            </p:cNvPr>
            <p:cNvSpPr/>
            <p:nvPr userDrawn="1"/>
          </p:nvSpPr>
          <p:spPr>
            <a:xfrm>
              <a:off x="5904706" y="-183356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04C49E-ABB4-4100-8476-BF47D359370C}"/>
                </a:ext>
              </a:extLst>
            </p:cNvPr>
            <p:cNvSpPr/>
            <p:nvPr userDrawn="1"/>
          </p:nvSpPr>
          <p:spPr>
            <a:xfrm>
              <a:off x="3936470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767C1-807F-48E7-BEA3-59BDE2D00F09}"/>
                </a:ext>
              </a:extLst>
            </p:cNvPr>
            <p:cNvSpPr/>
            <p:nvPr userDrawn="1"/>
          </p:nvSpPr>
          <p:spPr>
            <a:xfrm>
              <a:off x="1968235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2FB8D6-20BE-4462-BABC-BEA36F217954}"/>
                </a:ext>
              </a:extLst>
            </p:cNvPr>
            <p:cNvSpPr/>
            <p:nvPr userDrawn="1"/>
          </p:nvSpPr>
          <p:spPr>
            <a:xfrm>
              <a:off x="0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E2F78A-8BBA-41D4-890B-68C4069AE5C3}"/>
                </a:ext>
              </a:extLst>
            </p:cNvPr>
            <p:cNvSpPr/>
            <p:nvPr userDrawn="1"/>
          </p:nvSpPr>
          <p:spPr>
            <a:xfrm>
              <a:off x="11809413" y="-183356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588242-E004-4444-B3D3-B067E9853C62}"/>
                </a:ext>
              </a:extLst>
            </p:cNvPr>
            <p:cNvSpPr/>
            <p:nvPr userDrawn="1"/>
          </p:nvSpPr>
          <p:spPr>
            <a:xfrm>
              <a:off x="9841176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F16449-C506-4E91-BB35-EFD972546409}"/>
                </a:ext>
              </a:extLst>
            </p:cNvPr>
            <p:cNvSpPr/>
            <p:nvPr userDrawn="1"/>
          </p:nvSpPr>
          <p:spPr>
            <a:xfrm>
              <a:off x="7872941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BE2198-3B81-4D44-834B-EC903A4B89A1}"/>
                </a:ext>
              </a:extLst>
            </p:cNvPr>
            <p:cNvSpPr/>
            <p:nvPr userDrawn="1"/>
          </p:nvSpPr>
          <p:spPr>
            <a:xfrm>
              <a:off x="-188687" y="388938"/>
              <a:ext cx="90311" cy="496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5A6B22-2D89-4161-8450-82E83D170C24}"/>
                </a:ext>
              </a:extLst>
            </p:cNvPr>
            <p:cNvSpPr/>
            <p:nvPr userDrawn="1"/>
          </p:nvSpPr>
          <p:spPr>
            <a:xfrm>
              <a:off x="-188687" y="1403350"/>
              <a:ext cx="90311" cy="3689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9E3769-0AF1-4574-834E-2320AAD52D93}"/>
                </a:ext>
              </a:extLst>
            </p:cNvPr>
            <p:cNvSpPr/>
            <p:nvPr userDrawn="1"/>
          </p:nvSpPr>
          <p:spPr>
            <a:xfrm>
              <a:off x="-188687" y="6096001"/>
              <a:ext cx="90311" cy="357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6F364D-6D45-4B78-8994-CC8B1067C387}"/>
                </a:ext>
              </a:extLst>
            </p:cNvPr>
            <p:cNvSpPr/>
            <p:nvPr userDrawn="1"/>
          </p:nvSpPr>
          <p:spPr>
            <a:xfrm>
              <a:off x="-188687" y="6586538"/>
              <a:ext cx="90311" cy="2714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968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610011"/>
            <a:ext cx="11425238" cy="4470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200" y="6471572"/>
            <a:ext cx="474143" cy="182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62" r:id="rId3"/>
    <p:sldLayoutId id="2147483738" r:id="rId4"/>
    <p:sldLayoutId id="2147483663" r:id="rId5"/>
    <p:sldLayoutId id="2147483731" r:id="rId6"/>
    <p:sldLayoutId id="2147483732" r:id="rId7"/>
    <p:sldLayoutId id="2147483733" r:id="rId8"/>
    <p:sldLayoutId id="2147483670" r:id="rId9"/>
    <p:sldLayoutId id="2147483673" r:id="rId10"/>
    <p:sldLayoutId id="2147483664" r:id="rId11"/>
    <p:sldLayoutId id="2147483715" r:id="rId12"/>
    <p:sldLayoutId id="2147483716" r:id="rId13"/>
    <p:sldLayoutId id="2147483717" r:id="rId14"/>
    <p:sldLayoutId id="2147483718" r:id="rId15"/>
    <p:sldLayoutId id="2147483667" r:id="rId16"/>
    <p:sldLayoutId id="2147483693" r:id="rId17"/>
    <p:sldLayoutId id="2147483668" r:id="rId18"/>
    <p:sldLayoutId id="2147483669" r:id="rId19"/>
    <p:sldLayoutId id="2147483692" r:id="rId20"/>
    <p:sldLayoutId id="2147483680" r:id="rId21"/>
    <p:sldLayoutId id="2147483712" r:id="rId22"/>
    <p:sldLayoutId id="2147483681" r:id="rId23"/>
    <p:sldLayoutId id="2147483690" r:id="rId24"/>
    <p:sldLayoutId id="2147483734" r:id="rId25"/>
    <p:sldLayoutId id="2147483735" r:id="rId26"/>
    <p:sldLayoutId id="2147483736" r:id="rId27"/>
    <p:sldLayoutId id="2147483737" r:id="rId28"/>
    <p:sldLayoutId id="2147483682" r:id="rId29"/>
    <p:sldLayoutId id="2147483698" r:id="rId30"/>
    <p:sldLayoutId id="2147483679" r:id="rId31"/>
  </p:sldLayoutIdLst>
  <p:hf hdr="0" dt="0"/>
  <p:txStyles>
    <p:titleStyle>
      <a:lvl1pPr algn="l" defTabSz="304782" rtl="0" eaLnBrk="1" latinLnBrk="0" hangingPunct="1">
        <a:lnSpc>
          <a:spcPct val="90000"/>
        </a:lnSpc>
        <a:spcBef>
          <a:spcPct val="0"/>
        </a:spcBef>
        <a:buNone/>
        <a:defRPr sz="3100" b="0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04782" rtl="0" eaLnBrk="1" latinLnBrk="0" hangingPunct="1">
        <a:spcBef>
          <a:spcPts val="1800"/>
        </a:spcBef>
        <a:buFont typeface="Verdana" pitchFamily="34" charset="0"/>
        <a:buNone/>
        <a:defRPr sz="1400" b="1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33400" indent="-174625" algn="l" defTabSz="304782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591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52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15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77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2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5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8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9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7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3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95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013" userDrawn="1">
          <p15:clr>
            <a:srgbClr val="F26B43"/>
          </p15:clr>
        </p15:guide>
        <p15:guide id="4" orient="horz" pos="575" userDrawn="1">
          <p15:clr>
            <a:srgbClr val="F26B43"/>
          </p15:clr>
        </p15:guide>
        <p15:guide id="6" orient="horz" pos="3303" userDrawn="1">
          <p15:clr>
            <a:srgbClr val="F26B43"/>
          </p15:clr>
        </p15:guide>
        <p15:guide id="7" orient="horz" pos="3840" userDrawn="1">
          <p15:clr>
            <a:srgbClr val="F26B43"/>
          </p15:clr>
        </p15:guide>
        <p15:guide id="9" orient="horz" pos="4145" userDrawn="1">
          <p15:clr>
            <a:srgbClr val="F26B43"/>
          </p15:clr>
        </p15:guide>
        <p15:guide id="10" pos="242" userDrawn="1">
          <p15:clr>
            <a:srgbClr val="F26B43"/>
          </p15:clr>
        </p15:guide>
        <p15:guide id="11" pos="1241" userDrawn="1">
          <p15:clr>
            <a:srgbClr val="F26B43"/>
          </p15:clr>
        </p15:guide>
        <p15:guide id="12" pos="1479" userDrawn="1">
          <p15:clr>
            <a:srgbClr val="F26B43"/>
          </p15:clr>
        </p15:guide>
        <p15:guide id="13" pos="2479" userDrawn="1">
          <p15:clr>
            <a:srgbClr val="F26B43"/>
          </p15:clr>
        </p15:guide>
        <p15:guide id="14" pos="2720" userDrawn="1">
          <p15:clr>
            <a:srgbClr val="F26B43"/>
          </p15:clr>
        </p15:guide>
        <p15:guide id="15" pos="3720" userDrawn="1">
          <p15:clr>
            <a:srgbClr val="F26B43"/>
          </p15:clr>
        </p15:guide>
        <p15:guide id="16" pos="3959" userDrawn="1">
          <p15:clr>
            <a:srgbClr val="F26B43"/>
          </p15:clr>
        </p15:guide>
        <p15:guide id="17" pos="4959" userDrawn="1">
          <p15:clr>
            <a:srgbClr val="F26B43"/>
          </p15:clr>
        </p15:guide>
        <p15:guide id="18" pos="5199" userDrawn="1">
          <p15:clr>
            <a:srgbClr val="F26B43"/>
          </p15:clr>
        </p15:guide>
        <p15:guide id="19" pos="6200" userDrawn="1">
          <p15:clr>
            <a:srgbClr val="F26B43"/>
          </p15:clr>
        </p15:guide>
        <p15:guide id="20" pos="6438" userDrawn="1">
          <p15:clr>
            <a:srgbClr val="F26B43"/>
          </p15:clr>
        </p15:guide>
        <p15:guide id="21" pos="7439" userDrawn="1">
          <p15:clr>
            <a:srgbClr val="F26B43"/>
          </p15:clr>
        </p15:guide>
        <p15:guide id="22" orient="horz" pos="4086" userDrawn="1">
          <p15:clr>
            <a:srgbClr val="F26B43"/>
          </p15:clr>
        </p15:guide>
        <p15:guide id="23" orient="horz" pos="362" userDrawn="1">
          <p15:clr>
            <a:srgbClr val="F26B43"/>
          </p15:clr>
        </p15:guide>
        <p15:guide id="24" orient="horz" pos="842" userDrawn="1">
          <p15:clr>
            <a:srgbClr val="F26B43"/>
          </p15:clr>
        </p15:guide>
        <p15:guide id="25" orient="horz" pos="2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/>
          <a:lstStyle/>
          <a:p>
            <a:r>
              <a:rPr lang="en-GB" dirty="0"/>
              <a:t>Large Presentation Title</a:t>
            </a:r>
            <a:br>
              <a:rPr lang="en-GB" dirty="0"/>
            </a:br>
            <a:r>
              <a:rPr lang="en-GB" dirty="0"/>
              <a:t>in Arial Regular.</a:t>
            </a:r>
            <a:endParaRPr lang="en-US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B8FF613-33BE-441C-8850-F721F8CB1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00" y="3202412"/>
            <a:ext cx="7119186" cy="1074476"/>
          </a:xfrm>
        </p:spPr>
        <p:txBody>
          <a:bodyPr/>
          <a:lstStyle/>
          <a:p>
            <a:r>
              <a:rPr lang="en-GB" dirty="0"/>
              <a:t>Subtitle heading </a:t>
            </a:r>
            <a:r>
              <a:rPr lang="en-GB" dirty="0">
                <a:solidFill>
                  <a:schemeClr val="tx1"/>
                </a:solidFill>
              </a:rPr>
              <a:t>is</a:t>
            </a:r>
            <a:r>
              <a:rPr lang="en-GB" dirty="0"/>
              <a:t> in Arial Bold.</a:t>
            </a:r>
          </a:p>
          <a:p>
            <a:pPr lvl="1"/>
            <a:r>
              <a:rPr lang="en-GB" dirty="0"/>
              <a:t>Date and version no.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ED2777-3CE2-47DB-A31C-281B9E767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pic>
        <p:nvPicPr>
          <p:cNvPr id="14" name="Picture Placeholder 13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3EAEC961-6CE4-EC48-8C5F-B303FB7813C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 b="7365"/>
          <a:stretch>
            <a:fillRect/>
          </a:stretch>
        </p:blipFill>
        <p:spPr>
          <a:xfrm>
            <a:off x="0" y="389755"/>
            <a:ext cx="12192000" cy="649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4A1D7A-5835-9A4F-BB8C-C1C4F79456F3}"/>
              </a:ext>
            </a:extLst>
          </p:cNvPr>
          <p:cNvSpPr txBox="1"/>
          <p:nvPr/>
        </p:nvSpPr>
        <p:spPr>
          <a:xfrm rot="10800000" flipH="1" flipV="1">
            <a:off x="6896100" y="537703"/>
            <a:ext cx="52959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Mesha</a:t>
            </a:r>
            <a:r>
              <a:rPr lang="en-US" dirty="0"/>
              <a:t> Chadwick MD</a:t>
            </a:r>
          </a:p>
          <a:p>
            <a:r>
              <a:rPr lang="en-US" dirty="0"/>
              <a:t>NH NHRMC Med Staff President 2020-2021</a:t>
            </a:r>
          </a:p>
          <a:p>
            <a:r>
              <a:rPr lang="en-US" dirty="0"/>
              <a:t>WH Hospitalist</a:t>
            </a:r>
          </a:p>
          <a:p>
            <a:r>
              <a:rPr lang="en-US" dirty="0"/>
              <a:t>NH NHRMC UMPA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93B21-BF27-4D46-B485-4371D7E252E8}"/>
              </a:ext>
            </a:extLst>
          </p:cNvPr>
          <p:cNvSpPr txBox="1"/>
          <p:nvPr/>
        </p:nvSpPr>
        <p:spPr>
          <a:xfrm flipH="1">
            <a:off x="6896100" y="1793648"/>
            <a:ext cx="54864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dirty="0"/>
              <a:t>NCAMSS Quarterly Meeting November 19, 2021</a:t>
            </a:r>
          </a:p>
        </p:txBody>
      </p:sp>
    </p:spTree>
    <p:extLst>
      <p:ext uri="{BB962C8B-B14F-4D97-AF65-F5344CB8AC3E}">
        <p14:creationId xmlns:p14="http://schemas.microsoft.com/office/powerpoint/2010/main" val="27780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/>
          <a:lstStyle/>
          <a:p>
            <a:r>
              <a:rPr lang="en-GB" dirty="0"/>
              <a:t>Onboarding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B8FF613-33BE-441C-8850-F721F8CB1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99" y="1638300"/>
            <a:ext cx="9899443" cy="378460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dirty="0"/>
              <a:t>Key elements of provider orientation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dirty="0"/>
              <a:t>Benefits of provider orientation including Medical Staff Leadership – employed and elected.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dirty="0"/>
              <a:t>Identify key responsibilities of Med Staff Leadership at the new provider orientation </a:t>
            </a:r>
          </a:p>
        </p:txBody>
      </p:sp>
    </p:spTree>
    <p:extLst>
      <p:ext uri="{BB962C8B-B14F-4D97-AF65-F5344CB8AC3E}">
        <p14:creationId xmlns:p14="http://schemas.microsoft.com/office/powerpoint/2010/main" val="36660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2712-6D31-0540-9B9B-7E16F9B8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573031"/>
          </a:xfrm>
        </p:spPr>
        <p:txBody>
          <a:bodyPr/>
          <a:lstStyle/>
          <a:p>
            <a:r>
              <a:rPr lang="en-US" sz="3000" dirty="0"/>
              <a:t>Elements of provider orientation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CA1FF-FA93-2F45-B3DD-F13B710B1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00" y="1168400"/>
            <a:ext cx="10867000" cy="4914900"/>
          </a:xfrm>
        </p:spPr>
        <p:txBody>
          <a:bodyPr/>
          <a:lstStyle/>
          <a:p>
            <a:r>
              <a:rPr lang="en-US" dirty="0"/>
              <a:t>Connect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Get to know your providers, make eye contact, listen, ask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 deliberate in your actions. </a:t>
            </a:r>
          </a:p>
          <a:p>
            <a:endParaRPr lang="en-US" sz="1600" dirty="0"/>
          </a:p>
          <a:p>
            <a:r>
              <a:rPr lang="en-US" dirty="0"/>
              <a:t>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clear, concise, consistent communication without fail.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Construct/Cultivate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Build a relationship on accountability and trust to ensure retention, workplace satisfaction and overall better care for patients.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an orientation checklist which advances throughout the orientation process not just on day one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Condition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them for any obstacles commonly faced by other providers during the onboarding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“Your Vibe Attracts Your Tribe”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9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1DBA-EBA3-EF49-B974-D8968EDF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10295500" cy="1093731"/>
          </a:xfrm>
        </p:spPr>
        <p:txBody>
          <a:bodyPr/>
          <a:lstStyle/>
          <a:p>
            <a:r>
              <a:rPr lang="en-US" sz="3000" dirty="0"/>
              <a:t>Benefits of provider orientation that includes Medical Staff Leadership - employed and elected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71BA8-14B2-104A-8888-8F674E1A6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850" y="1803400"/>
            <a:ext cx="11362300" cy="3886200"/>
          </a:xfrm>
        </p:spPr>
        <p:txBody>
          <a:bodyPr/>
          <a:lstStyle/>
          <a:p>
            <a:r>
              <a:rPr lang="en-US" dirty="0"/>
              <a:t>Provider orientation conducted with a heavy emphasis on personalized involvement from MSL demonstrates commitment to physician engagement, education and partnership. </a:t>
            </a:r>
          </a:p>
          <a:p>
            <a:endParaRPr lang="en-US" dirty="0"/>
          </a:p>
          <a:p>
            <a:r>
              <a:rPr lang="en-US" dirty="0"/>
              <a:t>By taken the extra steps to ensure high quality orientation will maximize a provider’s performance which ultimately results in long term meaningful retention. </a:t>
            </a:r>
          </a:p>
          <a:p>
            <a:endParaRPr lang="en-US" dirty="0"/>
          </a:p>
          <a:p>
            <a:r>
              <a:rPr lang="en-US" dirty="0"/>
              <a:t>MSL positions which allow both employed and private providers to be elected help to create a stronger unbiased integrated health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0A6F-C0BA-E647-85D4-40D0A3B5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9863700" cy="725431"/>
          </a:xfrm>
        </p:spPr>
        <p:txBody>
          <a:bodyPr/>
          <a:lstStyle/>
          <a:p>
            <a:r>
              <a:rPr lang="en-US" sz="2500" b="1" dirty="0"/>
              <a:t>Responsibilities of Med Staff Leadership at new provider orientation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0C742-D779-3C49-A9B3-612926B47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00" y="1333500"/>
            <a:ext cx="11248000" cy="4800600"/>
          </a:xfrm>
        </p:spPr>
        <p:txBody>
          <a:bodyPr/>
          <a:lstStyle/>
          <a:p>
            <a:r>
              <a:rPr lang="en-US" sz="1400" dirty="0"/>
              <a:t>Orientation guide</a:t>
            </a:r>
          </a:p>
          <a:p>
            <a:r>
              <a:rPr lang="en-US" sz="1400" dirty="0"/>
              <a:t>Overview of past, present and future state</a:t>
            </a:r>
          </a:p>
          <a:p>
            <a:r>
              <a:rPr lang="en-US" sz="1400" dirty="0"/>
              <a:t>Mission and core values </a:t>
            </a:r>
          </a:p>
          <a:p>
            <a:r>
              <a:rPr lang="en-US" sz="1400" dirty="0"/>
              <a:t>Introduction to senior leadership team</a:t>
            </a:r>
          </a:p>
          <a:p>
            <a:r>
              <a:rPr lang="en-US" sz="1400" dirty="0"/>
              <a:t>Overview of med staff organization 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Med staff categories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Active, Courtesy, Affiliate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Allied health professionals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Category I, II, III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Medical staff meetings</a:t>
            </a:r>
          </a:p>
          <a:p>
            <a:r>
              <a:rPr lang="en-US" sz="1400" dirty="0"/>
              <a:t>Communication </a:t>
            </a:r>
          </a:p>
          <a:p>
            <a:r>
              <a:rPr lang="en-US" sz="1400" dirty="0"/>
              <a:t>Physician to physician, email, platforms used at institution</a:t>
            </a:r>
          </a:p>
          <a:p>
            <a:r>
              <a:rPr lang="en-US" sz="1400" dirty="0"/>
              <a:t>Expectations</a:t>
            </a:r>
          </a:p>
          <a:p>
            <a:r>
              <a:rPr lang="en-US" sz="1400" dirty="0"/>
              <a:t>Code of Conduct </a:t>
            </a:r>
          </a:p>
          <a:p>
            <a:r>
              <a:rPr lang="en-US" sz="1400" dirty="0"/>
              <a:t>Provider Peer Review Process</a:t>
            </a:r>
          </a:p>
          <a:p>
            <a:r>
              <a:rPr lang="en-US" sz="1400" dirty="0"/>
              <a:t>On call responsibilities </a:t>
            </a:r>
          </a:p>
          <a:p>
            <a:r>
              <a:rPr lang="en-US" sz="1400" dirty="0"/>
              <a:t>Medical records completion and suspension, CDI</a:t>
            </a:r>
          </a:p>
          <a:p>
            <a:r>
              <a:rPr lang="en-US" sz="1400" dirty="0"/>
              <a:t>HIPPA privacy laws </a:t>
            </a:r>
          </a:p>
          <a:p>
            <a:r>
              <a:rPr lang="en-US" sz="1400" dirty="0"/>
              <a:t>Direct admissions and transfers what is expected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7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D1AF78-1C3F-174C-9C38-B44B6F69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00" y="609601"/>
            <a:ext cx="10486000" cy="5473700"/>
          </a:xfrm>
        </p:spPr>
        <p:txBody>
          <a:bodyPr/>
          <a:lstStyle/>
          <a:p>
            <a:r>
              <a:rPr lang="en-US" sz="1400" dirty="0"/>
              <a:t>Acute care nursing departments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 roster for department nurse managers with contacts 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Care coordination </a:t>
            </a:r>
          </a:p>
          <a:p>
            <a:r>
              <a:rPr lang="en-US" sz="1400" dirty="0"/>
              <a:t>Expectations - timing of consults and discharges</a:t>
            </a:r>
          </a:p>
          <a:p>
            <a:r>
              <a:rPr lang="en-US" sz="1400" dirty="0"/>
              <a:t>Roster of department case managers/social workers with contacts</a:t>
            </a:r>
          </a:p>
          <a:p>
            <a:r>
              <a:rPr lang="en-US" sz="1400" dirty="0"/>
              <a:t>Security and safety - unified emergency codes 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Medical staff amenities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Physician lounge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Cafeteria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Fitness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Parking 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The Medical Staff Office </a:t>
            </a:r>
          </a:p>
          <a:p>
            <a:r>
              <a:rPr lang="en-US" sz="1400" dirty="0"/>
              <a:t>Day one getting started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ID/Badge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Hospital Tour 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Post orientation request feedback</a:t>
            </a:r>
          </a:p>
          <a:p>
            <a:r>
              <a:rPr lang="en-US" sz="1400" dirty="0"/>
              <a:t>Off boarding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3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E333-16F1-A74C-AE13-C7CFC2CE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70"/>
            <a:ext cx="11235300" cy="1411230"/>
          </a:xfrm>
        </p:spPr>
        <p:txBody>
          <a:bodyPr/>
          <a:lstStyle/>
          <a:p>
            <a:pPr algn="ctr"/>
            <a:r>
              <a:rPr lang="en-US" sz="2570" dirty="0"/>
              <a:t>Stay Away From Negative People</a:t>
            </a:r>
            <a:br>
              <a:rPr lang="en-US" sz="2570" dirty="0"/>
            </a:br>
            <a:r>
              <a:rPr lang="en-US" sz="2570" dirty="0"/>
              <a:t>They Have A Problem For Every Solution</a:t>
            </a:r>
            <a:br>
              <a:rPr lang="en-US" sz="2570" dirty="0"/>
            </a:br>
            <a:r>
              <a:rPr lang="en-US" sz="2570" dirty="0"/>
              <a:t>															-Albert Einstein</a:t>
            </a:r>
            <a:br>
              <a:rPr lang="en-US" sz="2570" dirty="0"/>
            </a:br>
            <a:r>
              <a:rPr lang="en-US" sz="2570" dirty="0"/>
              <a:t/>
            </a:r>
            <a:br>
              <a:rPr lang="en-US" sz="257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03C50-717E-B045-914B-F680E54F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835" y="1930400"/>
            <a:ext cx="5218176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E6B69-332E-354B-A575-2A680150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58" y="563880"/>
            <a:ext cx="607770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8522"/>
      </p:ext>
    </p:extLst>
  </p:cSld>
  <p:clrMapOvr>
    <a:masterClrMapping/>
  </p:clrMapOvr>
</p:sld>
</file>

<file path=ppt/theme/theme1.xml><?xml version="1.0" encoding="utf-8"?>
<a:theme xmlns:a="http://schemas.openxmlformats.org/drawingml/2006/main" name="Novant Health Feb21">
  <a:themeElements>
    <a:clrScheme name="NovantHealth">
      <a:dk1>
        <a:srgbClr val="000000"/>
      </a:dk1>
      <a:lt1>
        <a:srgbClr val="FFFFFF"/>
      </a:lt1>
      <a:dk2>
        <a:srgbClr val="512D6D"/>
      </a:dk2>
      <a:lt2>
        <a:srgbClr val="F0F0F0"/>
      </a:lt2>
      <a:accent1>
        <a:srgbClr val="512D6D"/>
      </a:accent1>
      <a:accent2>
        <a:srgbClr val="93930C"/>
      </a:accent2>
      <a:accent3>
        <a:srgbClr val="F0B323"/>
      </a:accent3>
      <a:accent4>
        <a:srgbClr val="29809B"/>
      </a:accent4>
      <a:accent5>
        <a:srgbClr val="EA7600"/>
      </a:accent5>
      <a:accent6>
        <a:srgbClr val="C81E82"/>
      </a:accent6>
      <a:hlink>
        <a:srgbClr val="7D32AA"/>
      </a:hlink>
      <a:folHlink>
        <a:srgbClr val="512D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 name="Dark Purple">
      <a:srgbClr val="512D6D"/>
    </a:custClr>
    <a:custClr name="Purple">
      <a:srgbClr val="7D32AA"/>
    </a:custClr>
    <a:custClr name="Magenta">
      <a:srgbClr val="C81E82"/>
    </a:custClr>
    <a:custClr name="Pale Purple">
      <a:srgbClr val="DCB9FF"/>
    </a:custClr>
    <a:custClr name="Orange">
      <a:srgbClr val="EA7600"/>
    </a:custClr>
    <a:custClr name="Yellow">
      <a:srgbClr val="F0B323"/>
    </a:custClr>
    <a:custClr name="Teal">
      <a:srgbClr val="29809B"/>
    </a:custClr>
    <a:custClr name="Olive">
      <a:srgbClr val="93930C"/>
    </a:custClr>
  </a:custClrLst>
  <a:extLst>
    <a:ext uri="{05A4C25C-085E-4340-85A3-A5531E510DB2}">
      <thm15:themeFamily xmlns:thm15="http://schemas.microsoft.com/office/thememl/2012/main" name="16x9_IVZ.potx" id="{FDC18330-FABA-476B-8D52-C188A127C609}" vid="{7C66AC6F-E384-44B0-ADA1-FFEF1FD0A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474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Novant Health Feb21</vt:lpstr>
      <vt:lpstr>Large Presentation Title in Arial Regular.</vt:lpstr>
      <vt:lpstr>Onboarding</vt:lpstr>
      <vt:lpstr>Elements of provider orientation </vt:lpstr>
      <vt:lpstr>Benefits of provider orientation that includes Medical Staff Leadership - employed and elected </vt:lpstr>
      <vt:lpstr>Responsibilities of Med Staff Leadership at new provider orientation </vt:lpstr>
      <vt:lpstr>PowerPoint Presentation</vt:lpstr>
      <vt:lpstr>Stay Away From Negative People They Have A Problem For Every Solution                -Albert Einstein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Batt</dc:creator>
  <cp:lastModifiedBy>Poole, Kelly</cp:lastModifiedBy>
  <cp:revision>149</cp:revision>
  <dcterms:created xsi:type="dcterms:W3CDTF">2020-08-18T13:43:15Z</dcterms:created>
  <dcterms:modified xsi:type="dcterms:W3CDTF">2021-11-29T19:55:04Z</dcterms:modified>
</cp:coreProperties>
</file>