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1" ContentType="image/jpeg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82" r:id="rId2"/>
    <p:sldId id="257" r:id="rId3"/>
    <p:sldId id="283" r:id="rId4"/>
    <p:sldId id="284" r:id="rId5"/>
    <p:sldId id="302" r:id="rId6"/>
    <p:sldId id="303" r:id="rId7"/>
    <p:sldId id="304" r:id="rId8"/>
    <p:sldId id="306" r:id="rId9"/>
    <p:sldId id="307" r:id="rId10"/>
    <p:sldId id="305" r:id="rId11"/>
    <p:sldId id="287" r:id="rId12"/>
    <p:sldId id="295" r:id="rId13"/>
    <p:sldId id="291" r:id="rId14"/>
    <p:sldId id="288" r:id="rId15"/>
    <p:sldId id="286" r:id="rId16"/>
    <p:sldId id="297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5" orient="horz" pos="153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nas, Christopher P" initials="SCP" lastIdx="1" clrIdx="0">
    <p:extLst>
      <p:ext uri="{19B8F6BF-5375-455C-9EA6-DF929625EA0E}">
        <p15:presenceInfo xmlns:p15="http://schemas.microsoft.com/office/powerpoint/2012/main" userId="S::cpstamnas@novanthealth.org::5e8ea665-236c-4984-b686-1b13c1433b33" providerId="AD"/>
      </p:ext>
    </p:extLst>
  </p:cmAuthor>
  <p:cmAuthor id="2" name="Roberts, Lisa-Ann R" initials="RLAR" lastIdx="1" clrIdx="1">
    <p:extLst>
      <p:ext uri="{19B8F6BF-5375-455C-9EA6-DF929625EA0E}">
        <p15:presenceInfo xmlns:p15="http://schemas.microsoft.com/office/powerpoint/2012/main" userId="S::lroberts@novanthealth.org::cd665f25-f453-48df-a16c-45d4c3dae7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2AA"/>
    <a:srgbClr val="E7FCFF"/>
    <a:srgbClr val="CD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4" autoAdjust="0"/>
    <p:restoredTop sz="76263" autoAdjust="0"/>
  </p:normalViewPr>
  <p:slideViewPr>
    <p:cSldViewPr snapToGrid="0" snapToObjects="1" showGuides="1">
      <p:cViewPr varScale="1">
        <p:scale>
          <a:sx n="52" d="100"/>
          <a:sy n="52" d="100"/>
        </p:scale>
        <p:origin x="1480" y="88"/>
      </p:cViewPr>
      <p:guideLst>
        <p:guide orient="horz" pos="2160"/>
        <p:guide pos="3840"/>
        <p:guide pos="551"/>
        <p:guide orient="horz" pos="1536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23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9FA30A-FE39-43FC-9E7E-170F3672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29C84-2688-4476-B2DD-D9F2E4D5D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866C5-E9B8-4BF3-BB48-D8DE5133A10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9D54D-25D8-4B35-BB33-7D23ACEAE3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72646-38A0-421C-BF88-206EAE8F56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2D4C2-A531-4E8E-BAF3-35BA5EB9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33500FA-75C2-4C0A-B866-326B91FCCC3C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85DA5ED-974A-4F38-AE71-718C057F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0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25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Provider Enrollment</a:t>
            </a:r>
          </a:p>
          <a:p>
            <a:r>
              <a:rPr lang="en-US" dirty="0"/>
              <a:t>Corporate Insurance</a:t>
            </a:r>
          </a:p>
          <a:p>
            <a:r>
              <a:rPr lang="en-US" dirty="0"/>
              <a:t>Badging/Accesses</a:t>
            </a:r>
          </a:p>
          <a:p>
            <a:r>
              <a:rPr lang="en-US" dirty="0"/>
              <a:t>Human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2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else can we partner with?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8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7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8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Kind of jokingly but this is a process not a sprint.  That’s true whether it is an internal project or in the case of NH NHRMC – becoming one entity.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2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to know your team members…..For the NH NHRMC partnership the leaders from the depts – initially CVO and MSO connected quickly. Partnering with key departments is critical with many benefits.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Introduced to the people you will be working with and begin to understand their communication and work styles.</a:t>
            </a:r>
          </a:p>
          <a:p>
            <a:endParaRPr lang="en-US" dirty="0"/>
          </a:p>
          <a:p>
            <a:r>
              <a:rPr lang="en-US" dirty="0"/>
              <a:t>Identify the needs, timelines and processes of other depts.  In the end these have to work together.</a:t>
            </a:r>
          </a:p>
          <a:p>
            <a:endParaRPr lang="en-US" dirty="0"/>
          </a:p>
          <a:p>
            <a:r>
              <a:rPr lang="en-US" dirty="0"/>
              <a:t>Share information with your team – bring them on the journey as appropriate</a:t>
            </a:r>
          </a:p>
          <a:p>
            <a:r>
              <a:rPr lang="en-US" dirty="0"/>
              <a:t>Allay fears, help them and get feedback.  They will have great ideas as well.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Ultimately the goal is to have an efficient and remarkable provider onboarding experience.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7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3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0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1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4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Synergies developed</a:t>
            </a:r>
          </a:p>
          <a:p>
            <a:r>
              <a:rPr lang="en-US" dirty="0"/>
              <a:t>	Provider Onboarding Manual</a:t>
            </a:r>
          </a:p>
          <a:p>
            <a:r>
              <a:rPr lang="en-US" dirty="0"/>
              <a:t>	Clinic Admin Checklist</a:t>
            </a:r>
          </a:p>
          <a:p>
            <a:r>
              <a:rPr lang="en-US" dirty="0"/>
              <a:t>	Quick Applicant Status Calls (Weekly)</a:t>
            </a:r>
          </a:p>
          <a:p>
            <a:r>
              <a:rPr lang="en-US" dirty="0"/>
              <a:t>	Process Improvement Calls (Monthly)</a:t>
            </a:r>
          </a:p>
          <a:p>
            <a:r>
              <a:rPr lang="en-US" dirty="0"/>
              <a:t>	Regular Process Mapping Connections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DA5ED-974A-4F38-AE71-718C057F160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ixed image">
    <p:bg>
      <p:bgPr>
        <a:gradFill flip="none" rotWithShape="1">
          <a:gsLst>
            <a:gs pos="100000">
              <a:schemeClr val="bg2"/>
            </a:gs>
            <a:gs pos="0">
              <a:srgbClr val="C81E8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tree, outdoor, young&#10;&#10;Description automatically generated">
            <a:extLst>
              <a:ext uri="{FF2B5EF4-FFF2-40B4-BE49-F238E27FC236}">
                <a16:creationId xmlns:a16="http://schemas.microsoft.com/office/drawing/2014/main" id="{BB0AF0FB-7D7D-496A-8167-1B5A524CE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227947"/>
            <a:ext cx="12193200" cy="6630053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177451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3202412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C81E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0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07719-64F3-49C2-A544-96B0C05A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Main Content Placeholder">
            <a:extLst>
              <a:ext uri="{FF2B5EF4-FFF2-40B4-BE49-F238E27FC236}">
                <a16:creationId xmlns:a16="http://schemas.microsoft.com/office/drawing/2014/main" id="{208AE8CB-7F41-49DF-A85A-E48606EB57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5200" y="1608138"/>
            <a:ext cx="355021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title">
            <a:extLst>
              <a:ext uri="{FF2B5EF4-FFF2-40B4-BE49-F238E27FC236}">
                <a16:creationId xmlns:a16="http://schemas.microsoft.com/office/drawing/2014/main" id="{9ABB0BD5-6C19-47AF-BBF4-8C74FE1A631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81386" y="1753219"/>
            <a:ext cx="2403327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9" name="Main Content Placeholder">
            <a:extLst>
              <a:ext uri="{FF2B5EF4-FFF2-40B4-BE49-F238E27FC236}">
                <a16:creationId xmlns:a16="http://schemas.microsoft.com/office/drawing/2014/main" id="{06589ADA-3C40-4546-893F-69F64021364E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4325829" y="1608138"/>
            <a:ext cx="355021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hart title">
            <a:extLst>
              <a:ext uri="{FF2B5EF4-FFF2-40B4-BE49-F238E27FC236}">
                <a16:creationId xmlns:a16="http://schemas.microsoft.com/office/drawing/2014/main" id="{7F94D811-F03B-4554-A2F0-0EDCD351B20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422015" y="1753219"/>
            <a:ext cx="2403327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21" name="Main Content Placeholder">
            <a:extLst>
              <a:ext uri="{FF2B5EF4-FFF2-40B4-BE49-F238E27FC236}">
                <a16:creationId xmlns:a16="http://schemas.microsoft.com/office/drawing/2014/main" id="{FDB354F4-99CC-44FE-9ED3-821427CEF14F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8260225" y="1608138"/>
            <a:ext cx="355021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hart title">
            <a:extLst>
              <a:ext uri="{FF2B5EF4-FFF2-40B4-BE49-F238E27FC236}">
                <a16:creationId xmlns:a16="http://schemas.microsoft.com/office/drawing/2014/main" id="{AB2EB024-F68D-41ED-AC7E-D5342EACDAF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356411" y="1753219"/>
            <a:ext cx="2403327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7680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rgbClr val="7D3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C56879-918C-43DB-A405-39944BA1D188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A3BBA9B-3D6D-4271-912D-3291389B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681B73CE-0FC7-4981-86BE-124DF303DF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</p:spTree>
    <p:extLst>
      <p:ext uri="{BB962C8B-B14F-4D97-AF65-F5344CB8AC3E}">
        <p14:creationId xmlns:p14="http://schemas.microsoft.com/office/powerpoint/2010/main" val="3812570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4456EC9C-880F-4BBC-B6EC-70B5A0CC00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CFF382-9441-4DC2-BFB7-70F8D7B0306F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20F983-3E63-4401-852B-85CEF393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rgbClr val="C81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14EE6-18FA-4441-8713-296F4C9436D3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1ABB18-9A75-4266-AA9B-723C90C4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28F28EDA-C48D-4C89-B2A6-9E9E5842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DC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D861BB-C1C4-4823-B867-0B26BA0837E9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47E26EF-1828-4CBC-8DBD-EC9C6A75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6702A255-A994-4286-944F-89635F0D6E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pic>
        <p:nvPicPr>
          <p:cNvPr id="8" name="Graphic 39">
            <a:extLst>
              <a:ext uri="{FF2B5EF4-FFF2-40B4-BE49-F238E27FC236}">
                <a16:creationId xmlns:a16="http://schemas.microsoft.com/office/drawing/2014/main" id="{90975CD7-B061-4904-B49D-A7D25ADAF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484782" y="6285743"/>
            <a:ext cx="1357174" cy="2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editable image"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91A3872-F342-4824-A4B4-AAB9297246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BBA9B-3D6D-4271-912D-3291389B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681B73CE-0FC7-4981-86BE-124DF303DF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C81E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ntent Placeholder"/>
          <p:cNvSpPr>
            <a:spLocks noGrp="1"/>
          </p:cNvSpPr>
          <p:nvPr>
            <p:ph idx="1"/>
          </p:nvPr>
        </p:nvSpPr>
        <p:spPr>
          <a:xfrm>
            <a:off x="384175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E4967-9E55-47B4-8FE9-2C6D92E8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Left Content Placeholder">
            <a:extLst>
              <a:ext uri="{FF2B5EF4-FFF2-40B4-BE49-F238E27FC236}">
                <a16:creationId xmlns:a16="http://schemas.microsoft.com/office/drawing/2014/main" id="{B578FC9F-08AA-451A-A547-9CA9328C5270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4233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3043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5C06-9A8A-4460-9692-69AB6AB06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7" y="1080000"/>
            <a:ext cx="5521324" cy="507603"/>
          </a:xfr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3387D-87B5-4FFA-9A28-463D0B0C0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913" y="1080000"/>
            <a:ext cx="5521324" cy="507603"/>
          </a:xfr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52C11F0-554C-4199-A9DC-2E8EBA2E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55E628-B412-4C72-8B76-B8DA6A7F5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Left Content Placeholder">
            <a:extLst>
              <a:ext uri="{FF2B5EF4-FFF2-40B4-BE49-F238E27FC236}">
                <a16:creationId xmlns:a16="http://schemas.microsoft.com/office/drawing/2014/main" id="{8E4D6412-75B0-4B44-8967-D194199A1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84175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Left Content Placeholder">
            <a:extLst>
              <a:ext uri="{FF2B5EF4-FFF2-40B4-BE49-F238E27FC236}">
                <a16:creationId xmlns:a16="http://schemas.microsoft.com/office/drawing/2014/main" id="{5C55462E-DC6D-4F3D-B5DA-29F2EEEEB94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4233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8226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"/>
          <p:cNvSpPr>
            <a:spLocks noGrp="1"/>
          </p:cNvSpPr>
          <p:nvPr>
            <p:ph type="tbl" sz="quarter" idx="13" hasCustomPrompt="1"/>
          </p:nvPr>
        </p:nvSpPr>
        <p:spPr>
          <a:xfrm>
            <a:off x="384174" y="1608138"/>
            <a:ext cx="11425238" cy="4487862"/>
          </a:xfrm>
        </p:spPr>
        <p:txBody>
          <a:bodyPr lIns="0"/>
          <a:lstStyle/>
          <a:p>
            <a:r>
              <a:rPr lang="en-US" dirty="0"/>
              <a:t>Click box to paste in table from Excel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2B11C-096E-4473-971C-D593F2B76D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/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E881C9-E4C4-4EAD-821A-A8BD7E44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1880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in Content Placeholder"/>
          <p:cNvSpPr>
            <a:spLocks noGrp="1"/>
          </p:cNvSpPr>
          <p:nvPr>
            <p:ph idx="13"/>
          </p:nvPr>
        </p:nvSpPr>
        <p:spPr>
          <a:xfrm>
            <a:off x="384175" y="1608138"/>
            <a:ext cx="11423650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title"/>
          <p:cNvSpPr>
            <a:spLocks noGrp="1"/>
          </p:cNvSpPr>
          <p:nvPr>
            <p:ph type="body" idx="17"/>
          </p:nvPr>
        </p:nvSpPr>
        <p:spPr>
          <a:xfrm>
            <a:off x="480362" y="1753219"/>
            <a:ext cx="3600000" cy="631841"/>
          </a:xfrm>
        </p:spPr>
        <p:txBody>
          <a:bodyPr lIns="18288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AABFA-D034-4216-BF6C-EB331CD9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1754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editable image"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1B00CC-72D6-4BC3-B560-E4804FD21D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60000"/>
            <a:ext cx="12192000" cy="649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177451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3202412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F7006E-BB64-425D-BF75-320D64F9F333}"/>
              </a:ext>
            </a:extLst>
          </p:cNvPr>
          <p:cNvSpPr/>
          <p:nvPr userDrawn="1"/>
        </p:nvSpPr>
        <p:spPr>
          <a:xfrm>
            <a:off x="0" y="0"/>
            <a:ext cx="12192000" cy="384175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C81E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2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three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 hidden="1">
            <a:extLst>
              <a:ext uri="{FF2B5EF4-FFF2-40B4-BE49-F238E27FC236}">
                <a16:creationId xmlns:a16="http://schemas.microsoft.com/office/drawing/2014/main" id="{8E5CF1E9-9A00-4543-957F-7A86788DA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Picture Placeholder 12"/>
          <p:cNvSpPr>
            <a:spLocks noGrp="1"/>
          </p:cNvSpPr>
          <p:nvPr>
            <p:ph type="pic" sz="quarter" idx="40"/>
          </p:nvPr>
        </p:nvSpPr>
        <p:spPr>
          <a:xfrm>
            <a:off x="8253412" y="160813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9" name="Picture Placeholder 12"/>
          <p:cNvSpPr>
            <a:spLocks noGrp="1"/>
          </p:cNvSpPr>
          <p:nvPr>
            <p:ph type="pic" sz="quarter" idx="42"/>
          </p:nvPr>
        </p:nvSpPr>
        <p:spPr>
          <a:xfrm>
            <a:off x="4317999" y="160813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Picture Placeholder 12"/>
          <p:cNvSpPr>
            <a:spLocks noGrp="1"/>
          </p:cNvSpPr>
          <p:nvPr>
            <p:ph type="pic" sz="quarter" idx="44"/>
          </p:nvPr>
        </p:nvSpPr>
        <p:spPr>
          <a:xfrm>
            <a:off x="382588" y="160813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45"/>
          </p:nvPr>
        </p:nvSpPr>
        <p:spPr>
          <a:xfrm>
            <a:off x="385200" y="2563432"/>
            <a:ext cx="3554412" cy="3532567"/>
          </a:xfrm>
        </p:spPr>
        <p:txBody>
          <a:bodyPr/>
          <a:lstStyle>
            <a:lvl1pPr>
              <a:defRPr sz="1400" b="1"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 sz="1400"/>
            </a:lvl2pPr>
            <a:lvl3pPr marL="266700" indent="-2667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/>
            </a:lvl3pPr>
            <a:lvl4pPr>
              <a:spcBef>
                <a:spcPts val="0"/>
              </a:spcBef>
              <a:spcAft>
                <a:spcPts val="9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AAEC0D21-6F81-4867-95A2-CB389ACF7CA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316413" y="2563432"/>
            <a:ext cx="3554412" cy="3532567"/>
          </a:xfrm>
        </p:spPr>
        <p:txBody>
          <a:bodyPr/>
          <a:lstStyle>
            <a:lvl1pPr>
              <a:defRPr sz="1400" b="1"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 sz="1400"/>
            </a:lvl2pPr>
            <a:lvl3pPr marL="266700" indent="-2667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/>
            </a:lvl3pPr>
            <a:lvl4pPr>
              <a:spcBef>
                <a:spcPts val="0"/>
              </a:spcBef>
              <a:spcAft>
                <a:spcPts val="9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5124B4AA-39A3-422E-8737-8B4BAF0EE35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259763" y="2563432"/>
            <a:ext cx="3554412" cy="3532567"/>
          </a:xfrm>
        </p:spPr>
        <p:txBody>
          <a:bodyPr/>
          <a:lstStyle>
            <a:lvl1pPr>
              <a:defRPr sz="1400" b="1"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 sz="1400"/>
            </a:lvl2pPr>
            <a:lvl3pPr marL="266700" indent="-2667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/>
            </a:lvl3pPr>
            <a:lvl4pPr>
              <a:spcBef>
                <a:spcPts val="0"/>
              </a:spcBef>
              <a:spcAft>
                <a:spcPts val="9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45F85-5CBA-4E82-99F0-C0FA767C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20890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CB2A6-0D58-4044-A740-A77E684F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6780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CF4143-12C5-41AD-A8DC-B36950BB3BAF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85200" y="1080000"/>
            <a:ext cx="11444223" cy="507603"/>
          </a:xfr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C24886-7416-4A68-A58F-D9523709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348973"/>
            <a:ext cx="11425238" cy="3341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40519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15277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5439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65590-1034-4100-B105-F057CAB92292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26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2">
    <p:bg>
      <p:bgPr>
        <a:solidFill>
          <a:srgbClr val="7D3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65590-1034-4100-B105-F057CAB92292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0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3">
    <p:bg>
      <p:bgPr>
        <a:solidFill>
          <a:srgbClr val="C81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65590-1034-4100-B105-F057CAB92292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8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4">
    <p:bg>
      <p:bgPr>
        <a:solidFill>
          <a:srgbClr val="DC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51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>
          <a:gsLst>
            <a:gs pos="100000">
              <a:schemeClr val="bg2"/>
            </a:gs>
            <a:gs pos="0">
              <a:srgbClr val="7D32A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er Name">
            <a:extLst>
              <a:ext uri="{FF2B5EF4-FFF2-40B4-BE49-F238E27FC236}">
                <a16:creationId xmlns:a16="http://schemas.microsoft.com/office/drawing/2014/main" id="{5ACC0FCF-0877-41B8-9014-A349B57072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5201" y="1774370"/>
            <a:ext cx="3540687" cy="3469143"/>
          </a:xfrm>
        </p:spPr>
        <p:txBody>
          <a:bodyPr wrap="square" anchor="t">
            <a:noAutofit/>
          </a:bodyPr>
          <a:lstStyle>
            <a:lvl1pPr>
              <a:spcBef>
                <a:spcPts val="90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</a:lstStyle>
          <a:p>
            <a:r>
              <a:rPr lang="en-GB" dirty="0"/>
              <a:t>Novant Health</a:t>
            </a:r>
            <a:endParaRPr lang="en-US" dirty="0"/>
          </a:p>
          <a:p>
            <a:pPr lvl="1"/>
            <a:r>
              <a:rPr lang="en-US" dirty="0"/>
              <a:t>Address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C7D48-C4CA-4621-82BC-8629BB3F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52F700-25F6-46DA-BDDB-78A202C70D6D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8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6"/>
            </a:gs>
            <a:gs pos="80000">
              <a:schemeClr val="accent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2681290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92A48B-4A9E-4EC7-8EBE-F584FA57FEB3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5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 Name">
            <a:extLst>
              <a:ext uri="{FF2B5EF4-FFF2-40B4-BE49-F238E27FC236}">
                <a16:creationId xmlns:a16="http://schemas.microsoft.com/office/drawing/2014/main" id="{628FE156-1146-44CF-B370-F287D50D0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5201" y="1774370"/>
            <a:ext cx="3540687" cy="3469143"/>
          </a:xfrm>
        </p:spPr>
        <p:txBody>
          <a:bodyPr wrap="square" anchor="t">
            <a:noAutofit/>
          </a:bodyPr>
          <a:lstStyle>
            <a:lvl1pPr>
              <a:spcBef>
                <a:spcPts val="90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</a:lstStyle>
          <a:p>
            <a:r>
              <a:rPr lang="en-GB" dirty="0"/>
              <a:t>Novant Health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Address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0C2F4A-D67C-4CF1-9891-451330B7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575917"/>
            <a:ext cx="11425238" cy="968658"/>
          </a:xfrm>
        </p:spPr>
        <p:txBody>
          <a:bodyPr/>
          <a:lstStyle>
            <a:lvl1pPr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39">
            <a:extLst>
              <a:ext uri="{FF2B5EF4-FFF2-40B4-BE49-F238E27FC236}">
                <a16:creationId xmlns:a16="http://schemas.microsoft.com/office/drawing/2014/main" id="{90975CD7-B061-4904-B49D-A7D25ADAF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484782" y="6285743"/>
            <a:ext cx="1357174" cy="2887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1199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notice/important information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171BD2-8A4D-49ED-8705-49657A91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575917"/>
            <a:ext cx="11425238" cy="7607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CB6EC0-6A64-43D9-B1A8-D5FCFEE589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175" y="1336675"/>
            <a:ext cx="11422063" cy="4759325"/>
          </a:xfrm>
        </p:spPr>
        <p:txBody>
          <a:bodyPr numCol="2" spcCol="360000"/>
          <a:lstStyle>
            <a:lvl1pPr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6510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80000">
              <a:schemeClr val="bg2"/>
            </a:gs>
            <a:gs pos="0">
              <a:srgbClr val="7D32A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2681290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92A48B-4A9E-4EC7-8EBE-F584FA57FEB3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peakers/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63D40-F6AB-4E13-B411-3ABDF07E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E5029F-BEB4-4307-873B-4B61280792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175" y="2405063"/>
            <a:ext cx="3552825" cy="3678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15DC09-320C-43C3-90EA-9B26A432B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7" y="1608142"/>
            <a:ext cx="3554413" cy="728645"/>
          </a:xfrm>
        </p:spPr>
        <p:txBody>
          <a:bodyPr anchor="t" anchorCtr="0"/>
          <a:lstStyle>
            <a:lvl1pPr marL="0" indent="0"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buNone/>
              <a:defRPr sz="17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header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4BD011C-005B-4353-99BA-B85624A46A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5044" y="2405063"/>
            <a:ext cx="3552825" cy="3678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E6AA26-B845-474B-88E4-442CE3D3077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4313456" y="1608142"/>
            <a:ext cx="3554413" cy="728645"/>
          </a:xfrm>
        </p:spPr>
        <p:txBody>
          <a:bodyPr anchor="t" anchorCtr="0"/>
          <a:lstStyle>
            <a:lvl1pPr marL="0" indent="0"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buNone/>
              <a:defRPr sz="17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header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4E7C78E-3C95-48D8-A534-1E270552B9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45913" y="2405063"/>
            <a:ext cx="3552825" cy="3678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D46C922-1F68-4ECE-BC47-C45C2E380CA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44325" y="1608142"/>
            <a:ext cx="3554413" cy="728645"/>
          </a:xfrm>
        </p:spPr>
        <p:txBody>
          <a:bodyPr anchor="t" anchorCtr="0"/>
          <a:lstStyle>
            <a:lvl1pPr marL="0" indent="0"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buNone/>
              <a:defRPr sz="17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606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D4A9-5D92-4739-AAD9-B0C9A340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C7F7-86DB-4D3A-B43C-4AAC2E09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50C298-8AE4-4576-AA27-D7470A0CA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3580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D4A9-5D92-4739-AAD9-B0C9A340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456" y="575917"/>
            <a:ext cx="5717982" cy="9686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C7F7-86DB-4D3A-B43C-4AAC2E09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457" y="1610011"/>
            <a:ext cx="5717982" cy="4470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50C298-8AE4-4576-AA27-D7470A0CA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25C48D-6309-4AA7-8D08-8D8F3247D3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9999"/>
            <a:ext cx="5611489" cy="64980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6404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D4A9-5D92-4739-AAD9-B0C9A340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C7F7-86DB-4D3A-B43C-4AAC2E09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610011"/>
            <a:ext cx="5521325" cy="4470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50C298-8AE4-4576-AA27-D7470A0CA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in Content Placeholder">
            <a:extLst>
              <a:ext uri="{FF2B5EF4-FFF2-40B4-BE49-F238E27FC236}">
                <a16:creationId xmlns:a16="http://schemas.microsoft.com/office/drawing/2014/main" id="{78F9F949-D824-452A-A515-089FC15724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2" y="1608138"/>
            <a:ext cx="552132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title">
            <a:extLst>
              <a:ext uri="{FF2B5EF4-FFF2-40B4-BE49-F238E27FC236}">
                <a16:creationId xmlns:a16="http://schemas.microsoft.com/office/drawing/2014/main" id="{4DA7E450-44E2-4A33-B372-C56C1974F6C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82689" y="1753219"/>
            <a:ext cx="3600000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8631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9DD16-4FE0-479A-8224-59F9CABE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Main Content Placeholder">
            <a:extLst>
              <a:ext uri="{FF2B5EF4-FFF2-40B4-BE49-F238E27FC236}">
                <a16:creationId xmlns:a16="http://schemas.microsoft.com/office/drawing/2014/main" id="{B6619278-40B7-4FA3-ADBD-0258BE1A30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5200" y="1608138"/>
            <a:ext cx="552132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hart title">
            <a:extLst>
              <a:ext uri="{FF2B5EF4-FFF2-40B4-BE49-F238E27FC236}">
                <a16:creationId xmlns:a16="http://schemas.microsoft.com/office/drawing/2014/main" id="{6803BCF1-24B0-47E3-B5DC-CE119F0B3EF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81387" y="1753219"/>
            <a:ext cx="3600000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21" name="Main Content Placeholder">
            <a:extLst>
              <a:ext uri="{FF2B5EF4-FFF2-40B4-BE49-F238E27FC236}">
                <a16:creationId xmlns:a16="http://schemas.microsoft.com/office/drawing/2014/main" id="{59534BF7-B1DF-4962-B83C-E6E5A7D8B1A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286502" y="1608138"/>
            <a:ext cx="552132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hart title">
            <a:extLst>
              <a:ext uri="{FF2B5EF4-FFF2-40B4-BE49-F238E27FC236}">
                <a16:creationId xmlns:a16="http://schemas.microsoft.com/office/drawing/2014/main" id="{56350154-E41C-4034-A1F4-118E689CF92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382689" y="1753219"/>
            <a:ext cx="3600000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298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D25E9C7D-198D-4839-9773-AA1DA35A2102}"/>
              </a:ext>
            </a:extLst>
          </p:cNvPr>
          <p:cNvGrpSpPr/>
          <p:nvPr userDrawn="1"/>
        </p:nvGrpSpPr>
        <p:grpSpPr>
          <a:xfrm>
            <a:off x="-188687" y="-183357"/>
            <a:ext cx="12380687" cy="7041356"/>
            <a:chOff x="-188687" y="-183357"/>
            <a:chExt cx="12380687" cy="70413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52CC2F-79DE-4907-A76A-6D0C85D1F127}"/>
                </a:ext>
              </a:extLst>
            </p:cNvPr>
            <p:cNvSpPr/>
            <p:nvPr userDrawn="1"/>
          </p:nvSpPr>
          <p:spPr>
            <a:xfrm>
              <a:off x="5904706" y="-183356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04C49E-ABB4-4100-8476-BF47D359370C}"/>
                </a:ext>
              </a:extLst>
            </p:cNvPr>
            <p:cNvSpPr/>
            <p:nvPr userDrawn="1"/>
          </p:nvSpPr>
          <p:spPr>
            <a:xfrm>
              <a:off x="3936470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8767C1-807F-48E7-BEA3-59BDE2D00F09}"/>
                </a:ext>
              </a:extLst>
            </p:cNvPr>
            <p:cNvSpPr/>
            <p:nvPr userDrawn="1"/>
          </p:nvSpPr>
          <p:spPr>
            <a:xfrm>
              <a:off x="1968235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2FB8D6-20BE-4462-BABC-BEA36F217954}"/>
                </a:ext>
              </a:extLst>
            </p:cNvPr>
            <p:cNvSpPr/>
            <p:nvPr userDrawn="1"/>
          </p:nvSpPr>
          <p:spPr>
            <a:xfrm>
              <a:off x="0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E2F78A-8BBA-41D4-890B-68C4069AE5C3}"/>
                </a:ext>
              </a:extLst>
            </p:cNvPr>
            <p:cNvSpPr/>
            <p:nvPr userDrawn="1"/>
          </p:nvSpPr>
          <p:spPr>
            <a:xfrm>
              <a:off x="11809413" y="-183356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588242-E004-4444-B3D3-B067E9853C62}"/>
                </a:ext>
              </a:extLst>
            </p:cNvPr>
            <p:cNvSpPr/>
            <p:nvPr userDrawn="1"/>
          </p:nvSpPr>
          <p:spPr>
            <a:xfrm>
              <a:off x="9841176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F16449-C506-4E91-BB35-EFD972546409}"/>
                </a:ext>
              </a:extLst>
            </p:cNvPr>
            <p:cNvSpPr/>
            <p:nvPr userDrawn="1"/>
          </p:nvSpPr>
          <p:spPr>
            <a:xfrm>
              <a:off x="7872941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BE2198-3B81-4D44-834B-EC903A4B89A1}"/>
                </a:ext>
              </a:extLst>
            </p:cNvPr>
            <p:cNvSpPr/>
            <p:nvPr userDrawn="1"/>
          </p:nvSpPr>
          <p:spPr>
            <a:xfrm>
              <a:off x="-188687" y="388938"/>
              <a:ext cx="90311" cy="496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5A6B22-2D89-4161-8450-82E83D170C24}"/>
                </a:ext>
              </a:extLst>
            </p:cNvPr>
            <p:cNvSpPr/>
            <p:nvPr userDrawn="1"/>
          </p:nvSpPr>
          <p:spPr>
            <a:xfrm>
              <a:off x="-188687" y="1403350"/>
              <a:ext cx="90311" cy="3689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9E3769-0AF1-4574-834E-2320AAD52D93}"/>
                </a:ext>
              </a:extLst>
            </p:cNvPr>
            <p:cNvSpPr/>
            <p:nvPr userDrawn="1"/>
          </p:nvSpPr>
          <p:spPr>
            <a:xfrm>
              <a:off x="-188687" y="6096001"/>
              <a:ext cx="90311" cy="357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6F364D-6D45-4B78-8994-CC8B1067C387}"/>
                </a:ext>
              </a:extLst>
            </p:cNvPr>
            <p:cNvSpPr/>
            <p:nvPr userDrawn="1"/>
          </p:nvSpPr>
          <p:spPr>
            <a:xfrm>
              <a:off x="-188687" y="6586538"/>
              <a:ext cx="90311" cy="2714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90975CD7-B061-4904-B49D-A7D25ADAFA5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/>
        </p:blipFill>
        <p:spPr>
          <a:xfrm>
            <a:off x="10484782" y="6285743"/>
            <a:ext cx="1357174" cy="288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200" y="575917"/>
            <a:ext cx="11425238" cy="968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1610011"/>
            <a:ext cx="11425238" cy="4470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200" y="6471572"/>
            <a:ext cx="474143" cy="182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9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62" r:id="rId3"/>
    <p:sldLayoutId id="2147483738" r:id="rId4"/>
    <p:sldLayoutId id="2147483663" r:id="rId5"/>
    <p:sldLayoutId id="2147483731" r:id="rId6"/>
    <p:sldLayoutId id="2147483732" r:id="rId7"/>
    <p:sldLayoutId id="2147483733" r:id="rId8"/>
    <p:sldLayoutId id="2147483670" r:id="rId9"/>
    <p:sldLayoutId id="2147483673" r:id="rId10"/>
    <p:sldLayoutId id="2147483664" r:id="rId11"/>
    <p:sldLayoutId id="2147483715" r:id="rId12"/>
    <p:sldLayoutId id="2147483716" r:id="rId13"/>
    <p:sldLayoutId id="2147483717" r:id="rId14"/>
    <p:sldLayoutId id="2147483718" r:id="rId15"/>
    <p:sldLayoutId id="2147483667" r:id="rId16"/>
    <p:sldLayoutId id="2147483693" r:id="rId17"/>
    <p:sldLayoutId id="2147483668" r:id="rId18"/>
    <p:sldLayoutId id="2147483669" r:id="rId19"/>
    <p:sldLayoutId id="2147483692" r:id="rId20"/>
    <p:sldLayoutId id="2147483680" r:id="rId21"/>
    <p:sldLayoutId id="2147483712" r:id="rId22"/>
    <p:sldLayoutId id="2147483681" r:id="rId23"/>
    <p:sldLayoutId id="2147483690" r:id="rId24"/>
    <p:sldLayoutId id="2147483734" r:id="rId25"/>
    <p:sldLayoutId id="2147483735" r:id="rId26"/>
    <p:sldLayoutId id="2147483736" r:id="rId27"/>
    <p:sldLayoutId id="2147483737" r:id="rId28"/>
    <p:sldLayoutId id="2147483682" r:id="rId29"/>
    <p:sldLayoutId id="2147483698" r:id="rId30"/>
    <p:sldLayoutId id="2147483679" r:id="rId31"/>
  </p:sldLayoutIdLst>
  <p:hf hdr="0" dt="0"/>
  <p:txStyles>
    <p:titleStyle>
      <a:lvl1pPr algn="l" defTabSz="304782" rtl="0" eaLnBrk="1" latinLnBrk="0" hangingPunct="1">
        <a:lnSpc>
          <a:spcPct val="90000"/>
        </a:lnSpc>
        <a:spcBef>
          <a:spcPct val="0"/>
        </a:spcBef>
        <a:buNone/>
        <a:defRPr sz="3100" b="0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304782" rtl="0" eaLnBrk="1" latinLnBrk="0" hangingPunct="1">
        <a:spcBef>
          <a:spcPts val="1800"/>
        </a:spcBef>
        <a:buFont typeface="Verdana" pitchFamily="34" charset="0"/>
        <a:buNone/>
        <a:defRPr sz="1400" b="1" kern="1200" spc="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304782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174625" indent="-174625" algn="l" defTabSz="304782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4150" algn="l" defTabSz="304782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33400" indent="-174625" algn="l" defTabSz="304782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591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52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15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77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2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3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5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8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9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73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33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95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013" userDrawn="1">
          <p15:clr>
            <a:srgbClr val="F26B43"/>
          </p15:clr>
        </p15:guide>
        <p15:guide id="4" orient="horz" pos="575" userDrawn="1">
          <p15:clr>
            <a:srgbClr val="F26B43"/>
          </p15:clr>
        </p15:guide>
        <p15:guide id="6" orient="horz" pos="3303" userDrawn="1">
          <p15:clr>
            <a:srgbClr val="F26B43"/>
          </p15:clr>
        </p15:guide>
        <p15:guide id="7" orient="horz" pos="3840" userDrawn="1">
          <p15:clr>
            <a:srgbClr val="F26B43"/>
          </p15:clr>
        </p15:guide>
        <p15:guide id="9" orient="horz" pos="4145" userDrawn="1">
          <p15:clr>
            <a:srgbClr val="F26B43"/>
          </p15:clr>
        </p15:guide>
        <p15:guide id="10" pos="242" userDrawn="1">
          <p15:clr>
            <a:srgbClr val="F26B43"/>
          </p15:clr>
        </p15:guide>
        <p15:guide id="11" pos="1241" userDrawn="1">
          <p15:clr>
            <a:srgbClr val="F26B43"/>
          </p15:clr>
        </p15:guide>
        <p15:guide id="12" pos="1479" userDrawn="1">
          <p15:clr>
            <a:srgbClr val="F26B43"/>
          </p15:clr>
        </p15:guide>
        <p15:guide id="13" pos="2479" userDrawn="1">
          <p15:clr>
            <a:srgbClr val="F26B43"/>
          </p15:clr>
        </p15:guide>
        <p15:guide id="14" pos="2720" userDrawn="1">
          <p15:clr>
            <a:srgbClr val="F26B43"/>
          </p15:clr>
        </p15:guide>
        <p15:guide id="15" pos="3720" userDrawn="1">
          <p15:clr>
            <a:srgbClr val="F26B43"/>
          </p15:clr>
        </p15:guide>
        <p15:guide id="16" pos="3959" userDrawn="1">
          <p15:clr>
            <a:srgbClr val="F26B43"/>
          </p15:clr>
        </p15:guide>
        <p15:guide id="17" pos="4959" userDrawn="1">
          <p15:clr>
            <a:srgbClr val="F26B43"/>
          </p15:clr>
        </p15:guide>
        <p15:guide id="18" pos="5199" userDrawn="1">
          <p15:clr>
            <a:srgbClr val="F26B43"/>
          </p15:clr>
        </p15:guide>
        <p15:guide id="19" pos="6200" userDrawn="1">
          <p15:clr>
            <a:srgbClr val="F26B43"/>
          </p15:clr>
        </p15:guide>
        <p15:guide id="20" pos="6438" userDrawn="1">
          <p15:clr>
            <a:srgbClr val="F26B43"/>
          </p15:clr>
        </p15:guide>
        <p15:guide id="21" pos="7439" userDrawn="1">
          <p15:clr>
            <a:srgbClr val="F26B43"/>
          </p15:clr>
        </p15:guide>
        <p15:guide id="22" orient="horz" pos="4086" userDrawn="1">
          <p15:clr>
            <a:srgbClr val="F26B43"/>
          </p15:clr>
        </p15:guide>
        <p15:guide id="23" orient="horz" pos="362" userDrawn="1">
          <p15:clr>
            <a:srgbClr val="F26B43"/>
          </p15:clr>
        </p15:guide>
        <p15:guide id="24" orient="horz" pos="842" userDrawn="1">
          <p15:clr>
            <a:srgbClr val="F26B43"/>
          </p15:clr>
        </p15:guide>
        <p15:guide id="25" orient="horz" pos="2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stock.com/free-photos/small-group-doctors-standing-together-hospital-2355841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551567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12" Type="http://schemas.openxmlformats.org/officeDocument/2006/relationships/hyperlink" Target="https://ditecnomakers.com/zoom-la-app-que-se-convirtio-en-un-boom-en-plena-pandemi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eepcoredata.com/how-do-we-build-better-meetings/" TargetMode="External"/><Relationship Id="rId11" Type="http://schemas.openxmlformats.org/officeDocument/2006/relationships/image" Target="../media/image32.jpg"/><Relationship Id="rId5" Type="http://schemas.openxmlformats.org/officeDocument/2006/relationships/image" Target="../media/image29.jpeg"/><Relationship Id="rId10" Type="http://schemas.openxmlformats.org/officeDocument/2006/relationships/hyperlink" Target="https://www.flickr.com/photos/askpang/2844531948/" TargetMode="External"/><Relationship Id="rId4" Type="http://schemas.openxmlformats.org/officeDocument/2006/relationships/hyperlink" Target="http://coolcatteacher.blogspot.com/2013/05/discover-great-common-core-pd.html" TargetMode="External"/><Relationship Id="rId9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cpedia.org/keyboard/h/human-resources.html" TargetMode="External"/><Relationship Id="rId3" Type="http://schemas.openxmlformats.org/officeDocument/2006/relationships/image" Target="../media/image33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ararena.org/blog/2013/07/negligible-responses-to-medical-negligence-in-nigeria/" TargetMode="External"/><Relationship Id="rId5" Type="http://schemas.openxmlformats.org/officeDocument/2006/relationships/image" Target="../media/image34.jpg"/><Relationship Id="rId10" Type="http://schemas.openxmlformats.org/officeDocument/2006/relationships/hyperlink" Target="https://freesvg.org/vector-image-of-simple-id-card-with-photo" TargetMode="External"/><Relationship Id="rId4" Type="http://schemas.openxmlformats.org/officeDocument/2006/relationships/hyperlink" Target="http://www.uho.com.tw/hotnews.asp?aid=28985" TargetMode="External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reepngimg.com/png/72547-thinking-photography-question-mark-man-stock" TargetMode="Externa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42" Type="http://schemas.openxmlformats.org/officeDocument/2006/relationships/image" Target="../media/image77.png"/><Relationship Id="rId47" Type="http://schemas.openxmlformats.org/officeDocument/2006/relationships/image" Target="../media/image82.png"/><Relationship Id="rId50" Type="http://schemas.openxmlformats.org/officeDocument/2006/relationships/image" Target="../media/image85.png"/><Relationship Id="rId55" Type="http://schemas.openxmlformats.org/officeDocument/2006/relationships/image" Target="../media/image90.png"/><Relationship Id="rId63" Type="http://schemas.openxmlformats.org/officeDocument/2006/relationships/image" Target="../media/image98.png"/><Relationship Id="rId68" Type="http://schemas.openxmlformats.org/officeDocument/2006/relationships/image" Target="../media/image103.png"/><Relationship Id="rId76" Type="http://schemas.openxmlformats.org/officeDocument/2006/relationships/image" Target="../media/image111.png"/><Relationship Id="rId7" Type="http://schemas.openxmlformats.org/officeDocument/2006/relationships/image" Target="../media/image42.png"/><Relationship Id="rId71" Type="http://schemas.openxmlformats.org/officeDocument/2006/relationships/image" Target="../media/image10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1.png"/><Relationship Id="rId29" Type="http://schemas.openxmlformats.org/officeDocument/2006/relationships/image" Target="../media/image64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45" Type="http://schemas.openxmlformats.org/officeDocument/2006/relationships/image" Target="../media/image80.png"/><Relationship Id="rId53" Type="http://schemas.openxmlformats.org/officeDocument/2006/relationships/image" Target="../media/image88.png"/><Relationship Id="rId58" Type="http://schemas.openxmlformats.org/officeDocument/2006/relationships/image" Target="../media/image93.png"/><Relationship Id="rId66" Type="http://schemas.openxmlformats.org/officeDocument/2006/relationships/image" Target="../media/image101.png"/><Relationship Id="rId74" Type="http://schemas.openxmlformats.org/officeDocument/2006/relationships/image" Target="../media/image109.png"/><Relationship Id="rId79" Type="http://schemas.openxmlformats.org/officeDocument/2006/relationships/image" Target="../media/image114.png"/><Relationship Id="rId5" Type="http://schemas.openxmlformats.org/officeDocument/2006/relationships/image" Target="../media/image40.png"/><Relationship Id="rId61" Type="http://schemas.openxmlformats.org/officeDocument/2006/relationships/image" Target="../media/image96.png"/><Relationship Id="rId82" Type="http://schemas.openxmlformats.org/officeDocument/2006/relationships/image" Target="../media/image117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4" Type="http://schemas.openxmlformats.org/officeDocument/2006/relationships/image" Target="../media/image79.png"/><Relationship Id="rId52" Type="http://schemas.openxmlformats.org/officeDocument/2006/relationships/image" Target="../media/image87.png"/><Relationship Id="rId60" Type="http://schemas.openxmlformats.org/officeDocument/2006/relationships/image" Target="../media/image95.png"/><Relationship Id="rId65" Type="http://schemas.openxmlformats.org/officeDocument/2006/relationships/image" Target="../media/image100.png"/><Relationship Id="rId73" Type="http://schemas.openxmlformats.org/officeDocument/2006/relationships/image" Target="../media/image108.png"/><Relationship Id="rId78" Type="http://schemas.openxmlformats.org/officeDocument/2006/relationships/image" Target="../media/image113.png"/><Relationship Id="rId81" Type="http://schemas.openxmlformats.org/officeDocument/2006/relationships/image" Target="../media/image11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78.png"/><Relationship Id="rId48" Type="http://schemas.openxmlformats.org/officeDocument/2006/relationships/image" Target="../media/image83.png"/><Relationship Id="rId56" Type="http://schemas.openxmlformats.org/officeDocument/2006/relationships/image" Target="../media/image91.png"/><Relationship Id="rId64" Type="http://schemas.openxmlformats.org/officeDocument/2006/relationships/image" Target="../media/image99.png"/><Relationship Id="rId69" Type="http://schemas.openxmlformats.org/officeDocument/2006/relationships/image" Target="../media/image104.png"/><Relationship Id="rId77" Type="http://schemas.openxmlformats.org/officeDocument/2006/relationships/image" Target="../media/image112.png"/><Relationship Id="rId8" Type="http://schemas.openxmlformats.org/officeDocument/2006/relationships/image" Target="../media/image43.png"/><Relationship Id="rId51" Type="http://schemas.openxmlformats.org/officeDocument/2006/relationships/image" Target="../media/image86.png"/><Relationship Id="rId72" Type="http://schemas.openxmlformats.org/officeDocument/2006/relationships/image" Target="../media/image107.png"/><Relationship Id="rId80" Type="http://schemas.openxmlformats.org/officeDocument/2006/relationships/image" Target="../media/image115.png"/><Relationship Id="rId3" Type="http://schemas.openxmlformats.org/officeDocument/2006/relationships/image" Target="../media/image38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46" Type="http://schemas.openxmlformats.org/officeDocument/2006/relationships/image" Target="../media/image81.png"/><Relationship Id="rId59" Type="http://schemas.openxmlformats.org/officeDocument/2006/relationships/image" Target="../media/image94.png"/><Relationship Id="rId67" Type="http://schemas.openxmlformats.org/officeDocument/2006/relationships/image" Target="../media/image102.png"/><Relationship Id="rId20" Type="http://schemas.openxmlformats.org/officeDocument/2006/relationships/image" Target="../media/image55.png"/><Relationship Id="rId41" Type="http://schemas.openxmlformats.org/officeDocument/2006/relationships/image" Target="../media/image76.png"/><Relationship Id="rId54" Type="http://schemas.openxmlformats.org/officeDocument/2006/relationships/image" Target="../media/image89.png"/><Relationship Id="rId62" Type="http://schemas.openxmlformats.org/officeDocument/2006/relationships/image" Target="../media/image97.png"/><Relationship Id="rId70" Type="http://schemas.openxmlformats.org/officeDocument/2006/relationships/image" Target="../media/image105.png"/><Relationship Id="rId75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49" Type="http://schemas.openxmlformats.org/officeDocument/2006/relationships/image" Target="../media/image84.png"/><Relationship Id="rId57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cord.adventistchurch.com/2018/06/11/stressed-the-way-you-breathe-can-change-your-da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wpixel.com/search/cell" TargetMode="External"/><Relationship Id="rId5" Type="http://schemas.openxmlformats.org/officeDocument/2006/relationships/image" Target="../media/image16.1"/><Relationship Id="rId4" Type="http://schemas.openxmlformats.org/officeDocument/2006/relationships/hyperlink" Target="https://www.pexels.com/photo/adult-african-american-people-black-people-business-118160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marcocardinale.blogspot.com/2015/12/reflections-about-coaching-strength-and.html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en/stickman-stick-figure-man-blue-25574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marcocardinale.blogspot.com/2015/12/reflections-about-coaching-strength-and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tree, outdoor, young&#10;&#10;Description automatically generated">
            <a:extLst>
              <a:ext uri="{FF2B5EF4-FFF2-40B4-BE49-F238E27FC236}">
                <a16:creationId xmlns:a16="http://schemas.microsoft.com/office/drawing/2014/main" id="{D361FBB2-1AD1-4EA6-8A6E-4C3461EADFC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0363"/>
            <a:ext cx="12192000" cy="6497637"/>
          </a:xfr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93A218DD-9F3D-4AA2-BC6E-38CA7AB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647234"/>
            <a:ext cx="8075628" cy="1381191"/>
          </a:xfrm>
        </p:spPr>
        <p:txBody>
          <a:bodyPr/>
          <a:lstStyle/>
          <a:p>
            <a:r>
              <a:rPr lang="en-US" dirty="0"/>
              <a:t>Credentialing Trifecta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CB8FF613-33BE-441C-8850-F721F8CB1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00" y="3202412"/>
            <a:ext cx="7119186" cy="1074476"/>
          </a:xfrm>
        </p:spPr>
        <p:txBody>
          <a:bodyPr/>
          <a:lstStyle/>
          <a:p>
            <a:r>
              <a:rPr lang="en-GB" dirty="0"/>
              <a:t>CVO, MSO &amp; Recruitment </a:t>
            </a:r>
          </a:p>
          <a:p>
            <a:pPr lvl="1"/>
            <a:r>
              <a:rPr lang="en-GB" dirty="0"/>
              <a:t>November 19, 2021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ED2777-3CE2-47DB-A31C-281B9E767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95F294E7-43C6-4863-B3FF-2EC600A6BA13}"/>
              </a:ext>
            </a:extLst>
          </p:cNvPr>
          <p:cNvSpPr/>
          <p:nvPr/>
        </p:nvSpPr>
        <p:spPr>
          <a:xfrm>
            <a:off x="11105016" y="-321809"/>
            <a:ext cx="1086984" cy="1086984"/>
          </a:xfrm>
          <a:prstGeom prst="star5">
            <a:avLst>
              <a:gd name="adj" fmla="val 25439"/>
              <a:gd name="hf" fmla="val 105146"/>
              <a:gd name="vf" fmla="val 110557"/>
            </a:avLst>
          </a:prstGeom>
          <a:ln>
            <a:noFill/>
          </a:ln>
          <a:effectLst>
            <a:outerShdw blurRad="177800" dist="114300" dir="540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780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C952-1F4B-4953-9C10-ABD1755B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81069"/>
            <a:ext cx="9922796" cy="897905"/>
          </a:xfrm>
        </p:spPr>
        <p:txBody>
          <a:bodyPr/>
          <a:lstStyle/>
          <a:p>
            <a:r>
              <a:rPr lang="en-US" dirty="0"/>
              <a:t>The Who - Medical Staff Office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C49C4-3D17-4EA5-86DA-AC7604D16574}"/>
              </a:ext>
            </a:extLst>
          </p:cNvPr>
          <p:cNvSpPr/>
          <p:nvPr/>
        </p:nvSpPr>
        <p:spPr>
          <a:xfrm>
            <a:off x="521902" y="1721267"/>
            <a:ext cx="4645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A6326-7039-4A5A-986C-C71C3ACA8EFF}"/>
              </a:ext>
            </a:extLst>
          </p:cNvPr>
          <p:cNvSpPr txBox="1"/>
          <p:nvPr/>
        </p:nvSpPr>
        <p:spPr>
          <a:xfrm>
            <a:off x="1099364" y="1691556"/>
            <a:ext cx="91885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Remember the goal is a remarkable and efficient onboarding experience for every provider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A4E9B1-D1FC-4322-84B8-28687DB8B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223238" y="2920757"/>
            <a:ext cx="4232768" cy="2991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62D8C6-5FF8-4B35-B41E-4D77BE2C0773}"/>
              </a:ext>
            </a:extLst>
          </p:cNvPr>
          <p:cNvSpPr/>
          <p:nvPr/>
        </p:nvSpPr>
        <p:spPr>
          <a:xfrm>
            <a:off x="2447411" y="2040776"/>
            <a:ext cx="66372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accent4"/>
                </a:solidFill>
                <a:effectLst/>
              </a:rPr>
              <a:t>WHAT DO THEY SAY?</a:t>
            </a:r>
          </a:p>
        </p:txBody>
      </p:sp>
    </p:spTree>
    <p:extLst>
      <p:ext uri="{BB962C8B-B14F-4D97-AF65-F5344CB8AC3E}">
        <p14:creationId xmlns:p14="http://schemas.microsoft.com/office/powerpoint/2010/main" val="18963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3A218DD-9F3D-4AA2-BC6E-38CA7AB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45" y="481069"/>
            <a:ext cx="11289889" cy="1978335"/>
          </a:xfrm>
        </p:spPr>
        <p:txBody>
          <a:bodyPr/>
          <a:lstStyle/>
          <a:p>
            <a:r>
              <a:rPr lang="en-GB" sz="4000" dirty="0"/>
              <a:t>The What, When and </a:t>
            </a:r>
            <a:r>
              <a:rPr lang="en-GB" sz="3600" dirty="0"/>
              <a:t>Why- </a:t>
            </a:r>
            <a:r>
              <a:rPr lang="en-GB" sz="2400" dirty="0"/>
              <a:t>The Remarkable Onboarding process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BD603-EE98-4DDA-BEEA-7F1A06DC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67" y="1250170"/>
            <a:ext cx="10196050" cy="49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3A218DD-9F3D-4AA2-BC6E-38CA7AB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1978335"/>
          </a:xfrm>
        </p:spPr>
        <p:txBody>
          <a:bodyPr/>
          <a:lstStyle/>
          <a:p>
            <a:r>
              <a:rPr lang="en-GB" sz="4000" dirty="0"/>
              <a:t>The How - Provider Manual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7423F-5D0E-45DE-9347-E71D62FF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256" y="1330835"/>
            <a:ext cx="3370521" cy="4700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EDF24-9FF5-49C3-9111-9BAD93ADE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766" y="1324608"/>
            <a:ext cx="3494340" cy="47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3A218DD-9F3D-4AA2-BC6E-38CA7AB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956899"/>
          </a:xfrm>
        </p:spPr>
        <p:txBody>
          <a:bodyPr/>
          <a:lstStyle/>
          <a:p>
            <a:r>
              <a:rPr lang="en-GB" sz="4000" dirty="0"/>
              <a:t>The How – Survey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0D6DE-3619-4EC1-9EFA-CB3BA109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8" y="1272326"/>
            <a:ext cx="6373133" cy="4373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89389-5B6C-4338-BF9B-A98806BFB4AF}"/>
              </a:ext>
            </a:extLst>
          </p:cNvPr>
          <p:cNvSpPr txBox="1"/>
          <p:nvPr/>
        </p:nvSpPr>
        <p:spPr>
          <a:xfrm>
            <a:off x="4933964" y="738198"/>
            <a:ext cx="37165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Frequent process measurements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2A5B99-90FC-401E-93C8-568B443A8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535" y="3065703"/>
            <a:ext cx="3288890" cy="1185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D380BF-888E-4290-8EB4-D43553885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535" y="1387628"/>
            <a:ext cx="3288890" cy="1454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F98C16-5C10-4A89-9B64-4B9FCFE5D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425" y="4460254"/>
            <a:ext cx="3343421" cy="11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3A218DD-9F3D-4AA2-BC6E-38CA7AB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1978335"/>
          </a:xfrm>
        </p:spPr>
        <p:txBody>
          <a:bodyPr/>
          <a:lstStyle/>
          <a:p>
            <a:r>
              <a:rPr lang="en-GB" dirty="0"/>
              <a:t>Partnership Development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48CBDC0-CF86-431E-874D-F9F36B2B0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53367" y="1470235"/>
            <a:ext cx="3157124" cy="166724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455F90-A993-4D81-908D-BC9BC39106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100872" y="2303858"/>
            <a:ext cx="3989371" cy="2021224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7A7C32C2-5D28-470B-9151-554E33B5A5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85317" y="3561718"/>
            <a:ext cx="3295222" cy="2398922"/>
          </a:xfrm>
          <a:prstGeom prst="rect">
            <a:avLst/>
          </a:prstGeom>
        </p:spPr>
      </p:pic>
      <p:pic>
        <p:nvPicPr>
          <p:cNvPr id="10" name="Picture 9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DCA7F154-A604-46BB-BCC3-3645B056A9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53367" y="3720521"/>
            <a:ext cx="3061817" cy="2296363"/>
          </a:xfrm>
          <a:prstGeom prst="rect">
            <a:avLst/>
          </a:prstGeom>
        </p:spPr>
      </p:pic>
      <p:pic>
        <p:nvPicPr>
          <p:cNvPr id="13" name="Picture 12" descr="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63329A27-6B4E-44F9-AB46-A9709652F8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8380623" y="1182462"/>
            <a:ext cx="2857500" cy="18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6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A279-5F36-4EC8-A344-A3C47D8C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Partnerships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6FE1E9-3F7A-4A09-B380-E4DB595FE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040218" y="3638782"/>
            <a:ext cx="2442989" cy="2442989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08B35BF-5705-4E11-A238-4CF83F083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002845" y="1024125"/>
            <a:ext cx="2832379" cy="2195094"/>
          </a:xfrm>
          <a:prstGeom prst="rect">
            <a:avLst/>
          </a:prstGeom>
        </p:spPr>
      </p:pic>
      <p:pic>
        <p:nvPicPr>
          <p:cNvPr id="11" name="Picture 10" descr="A close up of a keyboard&#10;&#10;Description automatically generated with low confidence">
            <a:extLst>
              <a:ext uri="{FF2B5EF4-FFF2-40B4-BE49-F238E27FC236}">
                <a16:creationId xmlns:a16="http://schemas.microsoft.com/office/drawing/2014/main" id="{98E0F7CC-171E-4CF0-ABCA-262D906E25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210271" y="2484192"/>
            <a:ext cx="2967503" cy="197833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CC1C06A-EE67-4702-98CA-ED2467D8B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8540305" y="181227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A279-5F36-4EC8-A344-A3C47D8C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Partnerships – who else?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D80B03E-5560-4715-BD69-71A68F0BB8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706517" y="481069"/>
            <a:ext cx="5485483" cy="54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2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A279-5F36-4EC8-A344-A3C47D8C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11519092" cy="1978335"/>
          </a:xfrm>
        </p:spPr>
        <p:txBody>
          <a:bodyPr/>
          <a:lstStyle/>
          <a:p>
            <a:r>
              <a:rPr lang="en-US" dirty="0"/>
              <a:t>Closing Credits- </a:t>
            </a:r>
            <a:r>
              <a:rPr lang="en-US" sz="4400" dirty="0"/>
              <a:t>Here is to all the partners involved in Onboarding practitioners.</a:t>
            </a:r>
            <a:endParaRPr lang="en-US" sz="4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EB6A0-1F21-4779-9D91-316645D26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22" y="2139694"/>
            <a:ext cx="523875" cy="561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51FBBA-23AA-4FE8-8FA7-1C9A972F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530" y="3318335"/>
            <a:ext cx="542925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F828F-EF8B-42D6-805A-01B403CC5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689" y="2887602"/>
            <a:ext cx="491165" cy="433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0683F-E02F-4820-B8C3-23BD26E6D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529" y="2847469"/>
            <a:ext cx="609600" cy="493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700999-4713-42E1-9821-642FEA0D2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702" y="2198469"/>
            <a:ext cx="676275" cy="552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E76F79-8A2E-4BBA-8796-AFC5A9C0EF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180" y="6100822"/>
            <a:ext cx="523875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292BA6-C1C8-456A-9B72-A5B797C3BD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8306" y="5110543"/>
            <a:ext cx="561975" cy="552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957DD6-A2AA-410A-97B0-734D4CB9B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2192" y="3581794"/>
            <a:ext cx="496996" cy="488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74BEB1-0EF2-4F22-B43A-FD28D9220C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92416" y="1543964"/>
            <a:ext cx="561975" cy="5619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B3D678-DC97-4C62-836F-1BBB54EADE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6605" y="3686746"/>
            <a:ext cx="567821" cy="4258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51C5BA-96B1-4787-9343-EC0728B3C8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6766" y="5350039"/>
            <a:ext cx="619681" cy="4365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867339-CA2D-4239-9E63-8782E6043A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7438" y="2247677"/>
            <a:ext cx="564652" cy="4888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9569CC-6EE0-4712-ADED-4AD1382303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862" y="4407087"/>
            <a:ext cx="579467" cy="4364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470551A-C524-4E2A-9BE5-C3FC1B0C7C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1135" y="2032211"/>
            <a:ext cx="600075" cy="533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237CC4-4AAD-4FAE-8C85-B02B4AE169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19087" y="3447910"/>
            <a:ext cx="571500" cy="4776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6551470-C543-487D-BD48-91BD73CF0D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2006" y="6137329"/>
            <a:ext cx="552450" cy="609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092D4FE-7279-4B12-B71A-B0052679B7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75493" y="4738436"/>
            <a:ext cx="556123" cy="5213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07CBFA1-BC41-42BB-82A3-428CDF61D0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52458" y="2492079"/>
            <a:ext cx="503021" cy="4778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0F5B7B-DC74-48D5-9347-4FBAE2E4FA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73011" y="5880154"/>
            <a:ext cx="600075" cy="5619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6FB255A-3A50-4EA5-9A64-6B7C5E8FC0D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89817" y="2895656"/>
            <a:ext cx="523875" cy="5715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E724C55-C25C-4581-9CD3-F32164124A8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50319" y="4481220"/>
            <a:ext cx="478819" cy="4094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94470B-521B-453F-98F4-24B92B169BF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99792" y="3040374"/>
            <a:ext cx="496097" cy="48822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DB64AA-F53C-4691-A5B9-D57979E01CD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84794" y="5407908"/>
            <a:ext cx="676275" cy="5429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63822E-24BC-4A21-8D5D-9EA862C1F65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30212" y="5241645"/>
            <a:ext cx="583881" cy="4738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EBCDA1B-22A8-4970-972F-9AD9003D646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55078" y="4380971"/>
            <a:ext cx="496996" cy="4887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61B2FA7-EECD-4AF2-B020-16C44446530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155813" y="4137572"/>
            <a:ext cx="556122" cy="4887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821EEAA-9F48-4FE1-B2C4-A41F53A6CF9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5823" y="3735138"/>
            <a:ext cx="590550" cy="5334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2DEA17-11E5-42E9-8251-AE5009C1180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14586" y="3912345"/>
            <a:ext cx="508188" cy="46054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0FAA425-226D-499E-A87E-14F3A7DA514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782056" y="6018363"/>
            <a:ext cx="581025" cy="5715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DD40DBC-EB86-4097-A462-B021ABCFB9C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750569" y="2269182"/>
            <a:ext cx="552450" cy="51845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055F1EA-989F-49FD-BBC4-54019F4D3AC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01054" y="2492079"/>
            <a:ext cx="453537" cy="42474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B00D329-2B8E-4262-A885-FDD2B46BA84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51402" y="5851125"/>
            <a:ext cx="567092" cy="47668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75D05CF-48ED-4617-A039-68F3A3BCF46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527871" y="2763586"/>
            <a:ext cx="552450" cy="51622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E96B945-E3D2-4E15-A74C-E0E1C68334B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894432" y="2979788"/>
            <a:ext cx="436474" cy="45264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DFD975F-F776-4C38-8689-99EFC667B4A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21701" y="6244597"/>
            <a:ext cx="552450" cy="51737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87423764-2C2B-4F04-B74E-824B1206E93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219317" y="6113494"/>
            <a:ext cx="561975" cy="54292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47FD01F-B5C2-4773-8969-F753BEB08C6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75237" y="5086102"/>
            <a:ext cx="517475" cy="50050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553D5CC-F150-48F0-B4D0-3943087413E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349383" y="5039105"/>
            <a:ext cx="590550" cy="69532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C00FCF5-1C10-4B79-8250-F520E9E39FB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98908" y="5002315"/>
            <a:ext cx="504825" cy="50482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DAE4943-FE32-4503-9FEE-1E1C8AD95D9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994558" y="4536540"/>
            <a:ext cx="490236" cy="44201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CE7B621-56E4-419D-B20D-C2C81C14DAE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990139" y="4588658"/>
            <a:ext cx="507887" cy="49995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C584338-5BD3-4EFB-BE17-4E18B77483C5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821147" y="3823155"/>
            <a:ext cx="581025" cy="55245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1D540CA-CB12-4FD7-9DC1-A6C1FC8C36C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438454" y="3501329"/>
            <a:ext cx="542925" cy="50050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C80DE16-9B4E-4E5C-9436-A59413FB324C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339293" y="6009035"/>
            <a:ext cx="533400" cy="56197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0ADAF2E-FD85-4E9C-B003-9188D7EEDAE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737578" y="2105789"/>
            <a:ext cx="561975" cy="59055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7A81807-719D-449E-B5B9-E69292604F93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11141" y="3087565"/>
            <a:ext cx="469364" cy="46154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D8E5344-294C-4DDA-8E0D-8ED187939F47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984981" y="3408250"/>
            <a:ext cx="531268" cy="54012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12C0015-1F55-41CA-AD8F-C7DDCDBA4E1D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304365" y="2961465"/>
            <a:ext cx="544180" cy="46753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95D64E4-120B-4FE9-AB01-442624E3CA17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176322" y="3194229"/>
            <a:ext cx="469363" cy="40724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4D98105A-C716-4F9A-923A-99CF85D5FA7B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259825" y="5108341"/>
            <a:ext cx="476250" cy="48577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9D43634-45B8-4992-9507-043557D668CF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956069" y="2721343"/>
            <a:ext cx="478654" cy="4412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9828617D-1DE5-4434-9AA8-EFEC3C97238B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892333" y="2222023"/>
            <a:ext cx="504825" cy="58102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281D0CD8-9055-438E-87F7-F66E4CBD7D8F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738344" y="3141262"/>
            <a:ext cx="523876" cy="506977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DABA721-4F88-4DF9-9F1A-775D434D66BD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748861" y="1914526"/>
            <a:ext cx="581025" cy="58102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C508A90-519F-4908-8554-9FF05B5E5161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992748" y="4903630"/>
            <a:ext cx="429535" cy="48521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E19B56D1-1F28-4B56-8F5A-9B640D12BE6B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887765" y="4986235"/>
            <a:ext cx="565632" cy="467261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FED33D6-A887-4A44-8EED-E53C4ADE7E8E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727840" y="5241645"/>
            <a:ext cx="536229" cy="54531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5F807A15-AEB1-4743-B640-A3F0DE1DFF17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587440" y="3467156"/>
            <a:ext cx="425547" cy="432523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2E6DB9C-9F59-4BB0-A399-9AF3EFCE9653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6472914" y="3490098"/>
            <a:ext cx="425548" cy="52375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73EBE1A-97D1-4A0F-809C-BED6D997FAB1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557080" y="2693784"/>
            <a:ext cx="427238" cy="54559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B92241AC-00EB-4BA5-8076-887814A28A06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8142239" y="4013849"/>
            <a:ext cx="517563" cy="48521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1BA7D94D-7A8C-4D04-BB0C-82F8B8723FCB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7749067" y="5328333"/>
            <a:ext cx="523875" cy="52387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BE0A6386-B0DF-4195-9072-7A47D05FCC3C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7336099" y="6027888"/>
            <a:ext cx="581025" cy="56197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4128D6A-AB5D-464D-A18B-F04F4A7F448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590462" y="5522219"/>
            <a:ext cx="600075" cy="52387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9C40C719-203D-49F1-B328-3F333B2E288E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8326640" y="6071376"/>
            <a:ext cx="504825" cy="5715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D12B6085-4E6A-4332-87CF-C230317D5317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7288268" y="2841830"/>
            <a:ext cx="434209" cy="46468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CB00AA89-3A91-41AD-A628-D907C2B1AD71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9228930" y="3869436"/>
            <a:ext cx="514350" cy="444211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DAD773A-7DF9-470B-B3B5-C35C9D9E2030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9551063" y="2056913"/>
            <a:ext cx="563201" cy="508698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95F4D570-D8DD-4DBB-8B27-34E5201C216E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1587276" y="3915602"/>
            <a:ext cx="447133" cy="447133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88A39A32-578A-45D2-BD7F-37FF7FB3A190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1492725" y="1788264"/>
            <a:ext cx="561975" cy="56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2475-FA5D-4C3E-BAFD-DD705AE5CC4B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164268" y="1941035"/>
            <a:ext cx="581025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996323-EED7-4FD4-BF0B-1BF812C356A3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3302079" y="1891065"/>
            <a:ext cx="542925" cy="514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011E3D-C8A2-45C7-885E-4885D5D3ADE1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0016191" y="2699527"/>
            <a:ext cx="552450" cy="523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932993-A784-4372-A3CD-A70D037FA83B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8571375" y="1912696"/>
            <a:ext cx="523875" cy="5143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1A3F3E-E4DD-48D4-83E3-17B51141169E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4678612" y="4169024"/>
            <a:ext cx="542925" cy="5048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CC48C5-5275-4121-A99D-CE480636CB1D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7739542" y="4623430"/>
            <a:ext cx="533400" cy="5238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19EB08-8FE6-4AD0-BF34-516C78D6122A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5391008" y="4341008"/>
            <a:ext cx="447675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3C22F3-0972-4365-8021-AA395F00FB4F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6729388" y="4200048"/>
            <a:ext cx="485775" cy="5143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B1DBE6-0D0B-4B10-97D8-C9386690B1A1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6121914" y="4396454"/>
            <a:ext cx="533400" cy="5238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671A59-837C-446A-8D9B-F4C2E1762E57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5412616" y="6161141"/>
            <a:ext cx="533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3A218DD-9F3D-4AA2-BC6E-38CA7AB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70"/>
            <a:ext cx="8075628" cy="936669"/>
          </a:xfrm>
        </p:spPr>
        <p:txBody>
          <a:bodyPr/>
          <a:lstStyle/>
          <a:p>
            <a:r>
              <a:rPr lang="en-GB" dirty="0"/>
              <a:t>Partnership Development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CB8FF613-33BE-441C-8850-F721F8CB1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78" y="1722504"/>
            <a:ext cx="10558171" cy="1288590"/>
          </a:xfrm>
        </p:spPr>
        <p:txBody>
          <a:bodyPr/>
          <a:lstStyle/>
          <a:p>
            <a:r>
              <a:rPr lang="en-US" dirty="0"/>
              <a:t>The Onboarding teams have been successful due to the intense focus  on partnering with “known” stakeholders. Sometimes it is challenging  to understand or identify who all the stake holders are/should be.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84A80-4F2D-4633-B380-19AC4EA4C62F}"/>
              </a:ext>
            </a:extLst>
          </p:cNvPr>
          <p:cNvSpPr txBox="1"/>
          <p:nvPr/>
        </p:nvSpPr>
        <p:spPr>
          <a:xfrm flipH="1">
            <a:off x="831984" y="3119053"/>
            <a:ext cx="1126886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u="sng" dirty="0"/>
              <a:t>The Who- </a:t>
            </a:r>
            <a:r>
              <a:rPr lang="en-US" dirty="0"/>
              <a:t> </a:t>
            </a:r>
            <a:r>
              <a:rPr lang="en-US" sz="2000" dirty="0"/>
              <a:t>C</a:t>
            </a:r>
            <a:r>
              <a:rPr lang="en-US" dirty="0"/>
              <a:t>ritical stakeholders – Practitioner, Recruitment, Central Verification Office, Provider Enrollment and Medical Staff Office</a:t>
            </a:r>
            <a:br>
              <a:rPr lang="en-US" dirty="0"/>
            </a:br>
            <a:endParaRPr lang="en-US" dirty="0"/>
          </a:p>
          <a:p>
            <a:r>
              <a:rPr lang="en-US" b="1" u="sng" dirty="0"/>
              <a:t>The What- </a:t>
            </a:r>
            <a:r>
              <a:rPr lang="en-US" dirty="0"/>
              <a:t> Process, program requirements, contact names</a:t>
            </a:r>
            <a:br>
              <a:rPr lang="en-US" dirty="0"/>
            </a:br>
            <a:endParaRPr lang="en-US" dirty="0"/>
          </a:p>
          <a:p>
            <a:r>
              <a:rPr lang="en-US" b="1" u="sng" dirty="0"/>
              <a:t>The When- </a:t>
            </a:r>
            <a:r>
              <a:rPr lang="en-US" dirty="0"/>
              <a:t> Re-occurring meetings, phone/Zoom calls</a:t>
            </a:r>
            <a:br>
              <a:rPr lang="en-US" dirty="0"/>
            </a:br>
            <a:endParaRPr lang="en-US" dirty="0"/>
          </a:p>
          <a:p>
            <a:r>
              <a:rPr lang="en-US" b="1" u="sng" dirty="0"/>
              <a:t>The Why-</a:t>
            </a:r>
            <a:r>
              <a:rPr lang="en-US" b="1" dirty="0"/>
              <a:t> </a:t>
            </a:r>
            <a:r>
              <a:rPr lang="en-US" dirty="0"/>
              <a:t>Smoother quicker onboarding experience</a:t>
            </a:r>
            <a:br>
              <a:rPr lang="en-US" dirty="0"/>
            </a:br>
            <a:endParaRPr lang="en-US" dirty="0"/>
          </a:p>
          <a:p>
            <a:r>
              <a:rPr lang="en-US" b="1" u="sng" dirty="0"/>
              <a:t>The How- </a:t>
            </a:r>
            <a:r>
              <a:rPr lang="en-US" dirty="0"/>
              <a:t>The tools Zoom/email/face to face, surveys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EFFD9-4EAE-4DE4-A05A-968D8FE0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531" y="481070"/>
            <a:ext cx="33813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BB08-13FE-422E-96D6-091EFA0C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90" y="481069"/>
            <a:ext cx="8075628" cy="1978335"/>
          </a:xfrm>
        </p:spPr>
        <p:txBody>
          <a:bodyPr/>
          <a:lstStyle/>
          <a:p>
            <a:r>
              <a:rPr lang="en-US" dirty="0"/>
              <a:t>The Who - Recruitment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08BD4-3B2A-4742-A42C-DBEDDC8A6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110" y="2099108"/>
            <a:ext cx="4556166" cy="2524512"/>
          </a:xfrm>
        </p:spPr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Pre-screening candidates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Vetting Criteria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Partnering with MSO and CVO to establish target start dates, weekly check-in calls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Process improvement opportunities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E16E6-27E8-4925-91E5-556DFC542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936" y="1416007"/>
            <a:ext cx="5569343" cy="44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0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9D73-7C29-4519-A27F-B2AC0DC5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9" y="481069"/>
            <a:ext cx="11479877" cy="1978335"/>
          </a:xfrm>
        </p:spPr>
        <p:txBody>
          <a:bodyPr/>
          <a:lstStyle/>
          <a:p>
            <a:r>
              <a:rPr lang="en-US" sz="4400" dirty="0"/>
              <a:t>The Who - Central Verification Office (CVO)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92133-0B9E-4C8F-8CF1-10B3F63FA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3108" y="1586679"/>
            <a:ext cx="7873897" cy="295259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the heart of the credentialing process and ensures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adherence to variety of regulatory agencies,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central standard application process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 internal mission is to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aid recruitment with updates on applicants,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partner with facility on policy, start dates, privileging via a collaborative process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Calibrated by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time-driven metrics to allow for establishing realistic target start dates and goal meeting performance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9CC20A-DD20-4F06-9774-0F67C896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18" y="4539273"/>
            <a:ext cx="1096653" cy="768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0F1DE7-E11B-43F0-95CE-288F8027D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9" y="3167898"/>
            <a:ext cx="1096653" cy="8590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F7B736-0589-456A-B873-72A023C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9" y="1692591"/>
            <a:ext cx="1096653" cy="858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2C4286-100C-4A85-ACCA-C9E68558F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426" y="4923674"/>
            <a:ext cx="1521542" cy="11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0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C952-1F4B-4953-9C10-ABD1755B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81069"/>
            <a:ext cx="9922796" cy="897905"/>
          </a:xfrm>
        </p:spPr>
        <p:txBody>
          <a:bodyPr/>
          <a:lstStyle/>
          <a:p>
            <a:r>
              <a:rPr lang="en-US" dirty="0"/>
              <a:t>The Who - Medical Staff Office      </a:t>
            </a:r>
            <a:r>
              <a:rPr lang="en-US" sz="4000" dirty="0"/>
              <a:t>Partnering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04DB0-4BBA-4799-807C-9404AC481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183" y="3782554"/>
            <a:ext cx="1752894" cy="1074476"/>
          </a:xfrm>
        </p:spPr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Step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DF18CD-2C20-402C-A7E1-7FE431943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801370" y="2896132"/>
            <a:ext cx="5715000" cy="32146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6BDCC9-E8E3-4DBB-8582-B9933350F80F}"/>
              </a:ext>
            </a:extLst>
          </p:cNvPr>
          <p:cNvSpPr txBox="1"/>
          <p:nvPr/>
        </p:nvSpPr>
        <p:spPr>
          <a:xfrm>
            <a:off x="5231757" y="3761772"/>
            <a:ext cx="10729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BREATHE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F9861-B7EE-429B-A1E9-F9E5AFEF6058}"/>
              </a:ext>
            </a:extLst>
          </p:cNvPr>
          <p:cNvSpPr/>
          <p:nvPr/>
        </p:nvSpPr>
        <p:spPr>
          <a:xfrm>
            <a:off x="562870" y="19995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93930C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Partner with stakeholders throughout the process:  Solo to system CVO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C952-1F4B-4953-9C10-ABD1755B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81069"/>
            <a:ext cx="9922796" cy="897905"/>
          </a:xfrm>
        </p:spPr>
        <p:txBody>
          <a:bodyPr/>
          <a:lstStyle/>
          <a:p>
            <a:r>
              <a:rPr lang="en-US" dirty="0"/>
              <a:t>The Who - Medical Staff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04DB0-4BBA-4799-807C-9404AC481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00" y="1619453"/>
            <a:ext cx="5681223" cy="1074476"/>
          </a:xfrm>
        </p:spPr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Partner with stakeholders throughout the process:  Solo to system CVO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Get to know your new team members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Informal conversations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Standard meetings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D109E2-2C0A-4247-A385-38B491E5E0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282433" y="3429000"/>
            <a:ext cx="3432580" cy="22914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CF3C95-69F4-4481-9C2A-E3460A5E7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258846" y="1247722"/>
            <a:ext cx="3432854" cy="22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8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C952-1F4B-4953-9C10-ABD1755B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81069"/>
            <a:ext cx="9922796" cy="897905"/>
          </a:xfrm>
        </p:spPr>
        <p:txBody>
          <a:bodyPr/>
          <a:lstStyle/>
          <a:p>
            <a:r>
              <a:rPr lang="en-US" dirty="0"/>
              <a:t>The Who - Medical Staff Office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C49C4-3D17-4EA5-86DA-AC7604D16574}"/>
              </a:ext>
            </a:extLst>
          </p:cNvPr>
          <p:cNvSpPr/>
          <p:nvPr/>
        </p:nvSpPr>
        <p:spPr>
          <a:xfrm>
            <a:off x="739497" y="2281206"/>
            <a:ext cx="3056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Start big picture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B1E91A-76AB-4A0D-9254-BB3CCC460B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4907" y="2567581"/>
          <a:ext cx="5721927" cy="380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9195324" imgH="6121844" progId="Word.Document.12">
                  <p:embed/>
                </p:oleObj>
              </mc:Choice>
              <mc:Fallback>
                <p:oleObj name="Document" r:id="rId4" imgW="9195324" imgH="6121844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EB1E91A-76AB-4A0D-9254-BB3CCC460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4907" y="2567581"/>
                        <a:ext cx="5721927" cy="380935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group of people in white&#10;&#10;Description automatically generated with low confidence">
            <a:extLst>
              <a:ext uri="{FF2B5EF4-FFF2-40B4-BE49-F238E27FC236}">
                <a16:creationId xmlns:a16="http://schemas.microsoft.com/office/drawing/2014/main" id="{5A72988F-F063-4441-8BC1-0A08290F854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629890" y="2281206"/>
            <a:ext cx="7620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8DA8F-5BCE-4557-ACA2-887AA71BC28B}"/>
              </a:ext>
            </a:extLst>
          </p:cNvPr>
          <p:cNvSpPr txBox="1"/>
          <p:nvPr/>
        </p:nvSpPr>
        <p:spPr>
          <a:xfrm>
            <a:off x="775855" y="3434222"/>
            <a:ext cx="23552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will these fit together?  What does the future look like?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587FA-0F65-4164-AD84-5A47F5B9F7D2}"/>
              </a:ext>
            </a:extLst>
          </p:cNvPr>
          <p:cNvSpPr/>
          <p:nvPr/>
        </p:nvSpPr>
        <p:spPr>
          <a:xfrm>
            <a:off x="622300" y="12498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srgbClr val="93930C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Partner with stakeholders throughout the process:  Solo to system CVO</a:t>
            </a:r>
          </a:p>
        </p:txBody>
      </p:sp>
    </p:spTree>
    <p:extLst>
      <p:ext uri="{BB962C8B-B14F-4D97-AF65-F5344CB8AC3E}">
        <p14:creationId xmlns:p14="http://schemas.microsoft.com/office/powerpoint/2010/main" val="26792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C952-1F4B-4953-9C10-ABD1755B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81069"/>
            <a:ext cx="9922796" cy="897905"/>
          </a:xfrm>
        </p:spPr>
        <p:txBody>
          <a:bodyPr/>
          <a:lstStyle/>
          <a:p>
            <a:r>
              <a:rPr lang="en-US" dirty="0"/>
              <a:t>The Who - Medical Staff Office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C49C4-3D17-4EA5-86DA-AC7604D16574}"/>
              </a:ext>
            </a:extLst>
          </p:cNvPr>
          <p:cNvSpPr/>
          <p:nvPr/>
        </p:nvSpPr>
        <p:spPr>
          <a:xfrm>
            <a:off x="739496" y="2281206"/>
            <a:ext cx="554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Grow the team to reflect the  entire process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Standard meetings throughout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 descr="A group of people in white&#10;&#10;Description automatically generated with low confidence">
            <a:extLst>
              <a:ext uri="{FF2B5EF4-FFF2-40B4-BE49-F238E27FC236}">
                <a16:creationId xmlns:a16="http://schemas.microsoft.com/office/drawing/2014/main" id="{5A72988F-F063-4441-8BC1-0A08290F854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252190" y="2645831"/>
            <a:ext cx="7620000" cy="381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8587FA-0F65-4164-AD84-5A47F5B9F7D2}"/>
              </a:ext>
            </a:extLst>
          </p:cNvPr>
          <p:cNvSpPr/>
          <p:nvPr/>
        </p:nvSpPr>
        <p:spPr>
          <a:xfrm>
            <a:off x="622300" y="12498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srgbClr val="93930C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Partner with stakeholders throughout the process:  Solo to system CVO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38C5E67D-D61E-41D1-B833-1ACBA2E271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625966" y="2849628"/>
            <a:ext cx="1283710" cy="14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C952-1F4B-4953-9C10-ABD1755B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81069"/>
            <a:ext cx="9922796" cy="897905"/>
          </a:xfrm>
        </p:spPr>
        <p:txBody>
          <a:bodyPr/>
          <a:lstStyle/>
          <a:p>
            <a:r>
              <a:rPr lang="en-US"/>
              <a:t>The Who - Medical Staff Office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C49C4-3D17-4EA5-86DA-AC7604D16574}"/>
              </a:ext>
            </a:extLst>
          </p:cNvPr>
          <p:cNvSpPr/>
          <p:nvPr/>
        </p:nvSpPr>
        <p:spPr>
          <a:xfrm>
            <a:off x="749954" y="2616705"/>
            <a:ext cx="71099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Delve into the specifics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Feedback from team members performing the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Training/communication plan  - who, what, when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Training:  Create a standard plan. Significant changes? (plan should reflect this, multiple sessions) Software involved? (hands on), new team members?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48471-D7E2-4F2F-8373-5319494A68F6}"/>
              </a:ext>
            </a:extLst>
          </p:cNvPr>
          <p:cNvSpPr/>
          <p:nvPr/>
        </p:nvSpPr>
        <p:spPr>
          <a:xfrm>
            <a:off x="749954" y="13789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srgbClr val="93930C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Partner with stakeholders throughout the process:  Solo to system CVO</a:t>
            </a:r>
          </a:p>
        </p:txBody>
      </p:sp>
    </p:spTree>
    <p:extLst>
      <p:ext uri="{BB962C8B-B14F-4D97-AF65-F5344CB8AC3E}">
        <p14:creationId xmlns:p14="http://schemas.microsoft.com/office/powerpoint/2010/main" val="279525845"/>
      </p:ext>
    </p:extLst>
  </p:cSld>
  <p:clrMapOvr>
    <a:masterClrMapping/>
  </p:clrMapOvr>
</p:sld>
</file>

<file path=ppt/theme/theme1.xml><?xml version="1.0" encoding="utf-8"?>
<a:theme xmlns:a="http://schemas.openxmlformats.org/drawingml/2006/main" name="Novant Health Feb21">
  <a:themeElements>
    <a:clrScheme name="NovantHealth">
      <a:dk1>
        <a:srgbClr val="000000"/>
      </a:dk1>
      <a:lt1>
        <a:srgbClr val="FFFFFF"/>
      </a:lt1>
      <a:dk2>
        <a:srgbClr val="512D6D"/>
      </a:dk2>
      <a:lt2>
        <a:srgbClr val="F0F0F0"/>
      </a:lt2>
      <a:accent1>
        <a:srgbClr val="512D6D"/>
      </a:accent1>
      <a:accent2>
        <a:srgbClr val="93930C"/>
      </a:accent2>
      <a:accent3>
        <a:srgbClr val="F0B323"/>
      </a:accent3>
      <a:accent4>
        <a:srgbClr val="29809B"/>
      </a:accent4>
      <a:accent5>
        <a:srgbClr val="EA7600"/>
      </a:accent5>
      <a:accent6>
        <a:srgbClr val="C81E82"/>
      </a:accent6>
      <a:hlink>
        <a:srgbClr val="7D32AA"/>
      </a:hlink>
      <a:folHlink>
        <a:srgbClr val="512D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 name="Dark Purple">
      <a:srgbClr val="512D6D"/>
    </a:custClr>
    <a:custClr name="Purple">
      <a:srgbClr val="7D32AA"/>
    </a:custClr>
    <a:custClr name="Magenta">
      <a:srgbClr val="C81E82"/>
    </a:custClr>
    <a:custClr name="Pale Purple">
      <a:srgbClr val="DCB9FF"/>
    </a:custClr>
    <a:custClr name="Orange">
      <a:srgbClr val="EA7600"/>
    </a:custClr>
    <a:custClr name="Yellow">
      <a:srgbClr val="F0B323"/>
    </a:custClr>
    <a:custClr name="Teal">
      <a:srgbClr val="29809B"/>
    </a:custClr>
    <a:custClr name="Olive">
      <a:srgbClr val="93930C"/>
    </a:custClr>
  </a:custClrLst>
  <a:extLst>
    <a:ext uri="{05A4C25C-085E-4340-85A3-A5531E510DB2}">
      <thm15:themeFamily xmlns:thm15="http://schemas.microsoft.com/office/thememl/2012/main" name="16x9_IVZ.potx" id="{FDC18330-FABA-476B-8D52-C188A127C609}" vid="{7C66AC6F-E384-44B0-ADA1-FFEF1FD0A0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4640</TotalTime>
  <Words>664</Words>
  <Application>Microsoft Office PowerPoint</Application>
  <PresentationFormat>Widescreen</PresentationFormat>
  <Paragraphs>108</Paragraphs>
  <Slides>17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Novant Health Feb21</vt:lpstr>
      <vt:lpstr>Document</vt:lpstr>
      <vt:lpstr>Credentialing Trifecta</vt:lpstr>
      <vt:lpstr>Partnership Development</vt:lpstr>
      <vt:lpstr>The Who - Recruitment</vt:lpstr>
      <vt:lpstr>The Who - Central Verification Office (CVO)</vt:lpstr>
      <vt:lpstr>The Who - Medical Staff Office      Partnering </vt:lpstr>
      <vt:lpstr>The Who - Medical Staff Office</vt:lpstr>
      <vt:lpstr>The Who - Medical Staff Office</vt:lpstr>
      <vt:lpstr>The Who - Medical Staff Office</vt:lpstr>
      <vt:lpstr>The Who - Medical Staff Office</vt:lpstr>
      <vt:lpstr>The Who - Medical Staff Office</vt:lpstr>
      <vt:lpstr>The What, When and Why- The Remarkable Onboarding process</vt:lpstr>
      <vt:lpstr>The How - Provider Manual</vt:lpstr>
      <vt:lpstr>The How – Survey</vt:lpstr>
      <vt:lpstr>Partnership Development</vt:lpstr>
      <vt:lpstr>Expanding the Partnerships</vt:lpstr>
      <vt:lpstr>Expanding the Partnerships – who else?</vt:lpstr>
      <vt:lpstr>Closing Credits- Here is to all the partners involved in Onboarding practitioners.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Batt</dc:creator>
  <cp:lastModifiedBy>Poole, Kelly</cp:lastModifiedBy>
  <cp:revision>225</cp:revision>
  <dcterms:created xsi:type="dcterms:W3CDTF">2020-08-18T13:43:15Z</dcterms:created>
  <dcterms:modified xsi:type="dcterms:W3CDTF">2021-11-29T19:55:51Z</dcterms:modified>
</cp:coreProperties>
</file>