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96" r:id="rId5"/>
    <p:sldId id="264" r:id="rId6"/>
    <p:sldId id="263" r:id="rId7"/>
    <p:sldId id="262" r:id="rId8"/>
    <p:sldId id="291" r:id="rId9"/>
    <p:sldId id="288" r:id="rId10"/>
    <p:sldId id="287" r:id="rId11"/>
    <p:sldId id="282" r:id="rId12"/>
    <p:sldId id="290" r:id="rId13"/>
    <p:sldId id="286" r:id="rId14"/>
    <p:sldId id="265" r:id="rId15"/>
    <p:sldId id="285" r:id="rId16"/>
    <p:sldId id="266" r:id="rId17"/>
    <p:sldId id="267" r:id="rId18"/>
    <p:sldId id="283" r:id="rId19"/>
    <p:sldId id="268" r:id="rId20"/>
    <p:sldId id="297" r:id="rId21"/>
    <p:sldId id="289" r:id="rId22"/>
    <p:sldId id="275" r:id="rId23"/>
    <p:sldId id="276" r:id="rId24"/>
    <p:sldId id="277" r:id="rId25"/>
    <p:sldId id="278" r:id="rId26"/>
    <p:sldId id="279" r:id="rId27"/>
    <p:sldId id="280" r:id="rId28"/>
    <p:sldId id="292" r:id="rId29"/>
    <p:sldId id="293" r:id="rId30"/>
    <p:sldId id="294" r:id="rId31"/>
    <p:sldId id="295" r:id="rId32"/>
    <p:sldId id="257"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320" y="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80D1424F-6B89-438E-B491-A0B8F28C9D94}" type="datetimeFigureOut">
              <a:rPr lang="en-US" smtClean="0"/>
              <a:t>5/7/2021</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3D701A44-38B6-45C2-9136-4A1533327E1A}" type="slidenum">
              <a:rPr lang="en-US" smtClean="0"/>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D1424F-6B89-438E-B491-A0B8F28C9D94}" type="datetimeFigureOut">
              <a:rPr lang="en-US" smtClean="0"/>
              <a:t>5/7/2021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701A44-38B6-45C2-9136-4A1533327E1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D1424F-6B89-438E-B491-A0B8F28C9D94}" type="datetimeFigureOut">
              <a:rPr lang="en-US" smtClean="0"/>
              <a:t>5/7/2021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701A44-38B6-45C2-9136-4A1533327E1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D1424F-6B89-438E-B491-A0B8F28C9D94}" type="datetimeFigureOut">
              <a:rPr lang="en-US" smtClean="0"/>
              <a:t>5/7/2021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701A44-38B6-45C2-9136-4A1533327E1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80D1424F-6B89-438E-B491-A0B8F28C9D94}" type="datetimeFigureOut">
              <a:rPr lang="en-US" smtClean="0"/>
              <a:t>5/7/2021</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701A44-38B6-45C2-9136-4A1533327E1A}" type="slidenum">
              <a:rPr lang="en-US" smtClean="0"/>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a:t>Click to edit Master title style</a:t>
            </a:r>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0D1424F-6B89-438E-B491-A0B8F28C9D94}" type="datetimeFigureOut">
              <a:rPr lang="en-US" smtClean="0"/>
              <a:t>5/7/2021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701A44-38B6-45C2-9136-4A1533327E1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0D1424F-6B89-438E-B491-A0B8F28C9D94}" type="datetimeFigureOut">
              <a:rPr lang="en-US" smtClean="0"/>
              <a:t>5/7/2021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D701A44-38B6-45C2-9136-4A1533327E1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0D1424F-6B89-438E-B491-A0B8F28C9D94}" type="datetimeFigureOut">
              <a:rPr lang="en-US" smtClean="0"/>
              <a:t>5/7/2021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D701A44-38B6-45C2-9136-4A1533327E1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80D1424F-6B89-438E-B491-A0B8F28C9D94}" type="datetimeFigureOut">
              <a:rPr lang="en-US" smtClean="0"/>
              <a:t>5/7/2021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D701A44-38B6-45C2-9136-4A1533327E1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0D1424F-6B89-438E-B491-A0B8F28C9D94}" type="datetimeFigureOut">
              <a:rPr lang="en-US" smtClean="0"/>
              <a:t>5/7/2021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701A44-38B6-45C2-9136-4A1533327E1A}" type="slidenum">
              <a:rPr lang="en-US" smtClean="0"/>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80D1424F-6B89-438E-B491-A0B8F28C9D94}" type="datetimeFigureOut">
              <a:rPr lang="en-US" smtClean="0"/>
              <a:t>5/7/2021</a:t>
            </a:fld>
            <a:endParaRPr lang="en-US"/>
          </a:p>
        </p:txBody>
      </p:sp>
      <p:sp>
        <p:nvSpPr>
          <p:cNvPr id="7" name="Slide Number Placeholder 6"/>
          <p:cNvSpPr>
            <a:spLocks noGrp="1"/>
          </p:cNvSpPr>
          <p:nvPr>
            <p:ph type="sldNum" sz="quarter" idx="12"/>
          </p:nvPr>
        </p:nvSpPr>
        <p:spPr/>
        <p:txBody>
          <a:bodyPr/>
          <a:lstStyle/>
          <a:p>
            <a:fld id="{3D701A44-38B6-45C2-9136-4A1533327E1A}" type="slidenum">
              <a:rPr lang="en-US" smtClean="0"/>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80D1424F-6B89-438E-B491-A0B8F28C9D94}" type="datetimeFigureOut">
              <a:rPr lang="en-US" smtClean="0"/>
              <a:t>5/7/2021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3D701A44-38B6-45C2-9136-4A1533327E1A}" type="slidenum">
              <a:rPr lang="en-US" smtClean="0"/>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1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coetail.com/mendyb/" TargetMode="External"/><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8.xml.rels><?xml version="1.0" encoding="UTF-8" standalone="yes"?>
<Relationships xmlns="http://schemas.openxmlformats.org/package/2006/relationships"><Relationship Id="rId3" Type="http://schemas.openxmlformats.org/officeDocument/2006/relationships/hyperlink" Target="https://owl.excelsior.edu/educator-resources/owl-across-disciplines/owl-across-the-disciplines-grammar-and-usage/" TargetMode="External"/><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mediafactory.org.au/liwan-li/2016/05/31/lecture-of-collaboration/" TargetMode="External"/><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techboomers.com/teach-technology-on-grandparents-day"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cvc.edu/aug182015/sucess/" TargetMode="External"/><Relationship Id="rId2" Type="http://schemas.openxmlformats.org/officeDocument/2006/relationships/image" Target="../media/image69.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kenscourses.com/tc101fall2016/syndicated/verification-and-validation-2/" TargetMode="External"/><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overtoyou2.blogspot.com/" TargetMode="External"/><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39983" y="4680466"/>
            <a:ext cx="6553200" cy="424934"/>
          </a:xfrm>
        </p:spPr>
        <p:txBody>
          <a:bodyPr>
            <a:normAutofit/>
          </a:bodyPr>
          <a:lstStyle/>
          <a:p>
            <a:r>
              <a:rPr lang="en-US" dirty="0"/>
              <a:t>John Pastrano, </a:t>
            </a:r>
            <a:r>
              <a:rPr lang="en-US" dirty="0" err="1"/>
              <a:t>bba</a:t>
            </a:r>
            <a:r>
              <a:rPr lang="en-US" dirty="0"/>
              <a:t>, </a:t>
            </a:r>
            <a:r>
              <a:rPr lang="en-US" dirty="0" err="1"/>
              <a:t>cpmsm</a:t>
            </a:r>
            <a:r>
              <a:rPr lang="en-US" dirty="0"/>
              <a:t>, </a:t>
            </a:r>
            <a:r>
              <a:rPr lang="en-US" dirty="0" err="1"/>
              <a:t>cpcs</a:t>
            </a:r>
            <a:endParaRPr lang="en-US" dirty="0"/>
          </a:p>
          <a:p>
            <a:endParaRPr lang="en-US" dirty="0"/>
          </a:p>
        </p:txBody>
      </p:sp>
      <p:sp>
        <p:nvSpPr>
          <p:cNvPr id="2" name="Title 1"/>
          <p:cNvSpPr>
            <a:spLocks noGrp="1"/>
          </p:cNvSpPr>
          <p:nvPr>
            <p:ph type="ctrTitle"/>
          </p:nvPr>
        </p:nvSpPr>
        <p:spPr>
          <a:xfrm>
            <a:off x="534015" y="3302993"/>
            <a:ext cx="6629400" cy="767873"/>
          </a:xfrm>
        </p:spPr>
        <p:txBody>
          <a:bodyPr/>
          <a:lstStyle/>
          <a:p>
            <a:r>
              <a:rPr lang="en-US" sz="2400" dirty="0"/>
              <a:t>“why can’t we just get along”</a:t>
            </a:r>
          </a:p>
        </p:txBody>
      </p:sp>
      <p:pic>
        <p:nvPicPr>
          <p:cNvPr id="6" name="Picture 5" descr="C:\Rsilva\SBB\Logo\SouthernBelles&amp;Beau3.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96726" y="4495800"/>
            <a:ext cx="548640" cy="609600"/>
          </a:xfrm>
          <a:prstGeom prst="rect">
            <a:avLst/>
          </a:prstGeom>
          <a:noFill/>
          <a:ln>
            <a:noFill/>
          </a:ln>
        </p:spPr>
      </p:pic>
      <p:sp>
        <p:nvSpPr>
          <p:cNvPr id="7" name="TextBox 6"/>
          <p:cNvSpPr txBox="1"/>
          <p:nvPr/>
        </p:nvSpPr>
        <p:spPr>
          <a:xfrm>
            <a:off x="7896726" y="3200400"/>
            <a:ext cx="539868" cy="1200329"/>
          </a:xfrm>
          <a:prstGeom prst="rect">
            <a:avLst/>
          </a:prstGeom>
          <a:noFill/>
        </p:spPr>
        <p:txBody>
          <a:bodyPr wrap="square" rtlCol="0">
            <a:spAutoFit/>
          </a:bodyPr>
          <a:lstStyle/>
          <a:p>
            <a:pPr algn="ctr"/>
            <a:r>
              <a:rPr lang="en-US" dirty="0"/>
              <a:t>S</a:t>
            </a:r>
          </a:p>
          <a:p>
            <a:pPr algn="ctr"/>
            <a:r>
              <a:rPr lang="en-US" dirty="0"/>
              <a:t>B</a:t>
            </a:r>
          </a:p>
          <a:p>
            <a:pPr algn="ctr"/>
            <a:r>
              <a:rPr lang="en-US" dirty="0"/>
              <a:t>&amp;</a:t>
            </a:r>
          </a:p>
          <a:p>
            <a:pPr algn="ctr"/>
            <a:r>
              <a:rPr lang="en-US" dirty="0"/>
              <a:t>B</a:t>
            </a:r>
          </a:p>
        </p:txBody>
      </p:sp>
      <p:sp>
        <p:nvSpPr>
          <p:cNvPr id="8" name="Title 1"/>
          <p:cNvSpPr txBox="1">
            <a:spLocks/>
          </p:cNvSpPr>
          <p:nvPr/>
        </p:nvSpPr>
        <p:spPr>
          <a:xfrm>
            <a:off x="1241809" y="919548"/>
            <a:ext cx="3774674" cy="1848459"/>
          </a:xfrm>
          <a:prstGeom prst="rect">
            <a:avLst/>
          </a:prstGeom>
        </p:spPr>
        <p:txBody>
          <a:bodyPr vert="horz" lIns="91440" tIns="45720" rIns="91440" bIns="45720" rtlCol="0" anchor="b" anchorCtr="0">
            <a:noAutofit/>
          </a:bodyPr>
          <a:lstStyle>
            <a:lvl1pPr algn="ctr" defTabSz="914400" rtl="0" eaLnBrk="1" latinLnBrk="0" hangingPunct="1">
              <a:spcBef>
                <a:spcPct val="0"/>
              </a:spcBef>
              <a:buNone/>
              <a:defRPr sz="4000" kern="1200" cap="all" baseline="0">
                <a:solidFill>
                  <a:schemeClr val="accent1">
                    <a:lumMod val="50000"/>
                  </a:schemeClr>
                </a:solidFill>
                <a:latin typeface="+mj-lt"/>
                <a:ea typeface="+mj-ea"/>
                <a:cs typeface="+mj-cs"/>
              </a:defRPr>
            </a:lvl1pPr>
          </a:lstStyle>
          <a:p>
            <a:r>
              <a:rPr lang="en-US" sz="4400" dirty="0"/>
              <a:t>Working with PEOPLE</a:t>
            </a:r>
          </a:p>
        </p:txBody>
      </p:sp>
      <p:pic>
        <p:nvPicPr>
          <p:cNvPr id="11" name="Picture 10"/>
          <p:cNvPicPr>
            <a:picLocks noChangeAspect="1"/>
          </p:cNvPicPr>
          <p:nvPr/>
        </p:nvPicPr>
        <p:blipFill>
          <a:blip r:embed="rId3"/>
          <a:stretch>
            <a:fillRect/>
          </a:stretch>
        </p:blipFill>
        <p:spPr>
          <a:xfrm>
            <a:off x="5010839" y="838200"/>
            <a:ext cx="2124354" cy="1747452"/>
          </a:xfrm>
          <a:prstGeom prst="rect">
            <a:avLst/>
          </a:prstGeom>
        </p:spPr>
      </p:pic>
      <p:sp>
        <p:nvSpPr>
          <p:cNvPr id="12" name="TextBox 11"/>
          <p:cNvSpPr txBox="1"/>
          <p:nvPr/>
        </p:nvSpPr>
        <p:spPr>
          <a:xfrm>
            <a:off x="-2822" y="5715000"/>
            <a:ext cx="8686800" cy="369332"/>
          </a:xfrm>
          <a:prstGeom prst="rect">
            <a:avLst/>
          </a:prstGeom>
          <a:noFill/>
        </p:spPr>
        <p:txBody>
          <a:bodyPr wrap="square" rtlCol="0">
            <a:spAutoFit/>
          </a:bodyPr>
          <a:lstStyle/>
          <a:p>
            <a:pPr algn="ctr"/>
            <a:r>
              <a:rPr lang="en-US" dirty="0"/>
              <a:t>5 Generations Will be Working Together </a:t>
            </a:r>
          </a:p>
        </p:txBody>
      </p:sp>
    </p:spTree>
    <p:extLst>
      <p:ext uri="{BB962C8B-B14F-4D97-AF65-F5344CB8AC3E}">
        <p14:creationId xmlns:p14="http://schemas.microsoft.com/office/powerpoint/2010/main" val="30936144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Generational differences </a:t>
            </a:r>
            <a:br>
              <a:rPr lang="en-US" dirty="0"/>
            </a:br>
            <a:r>
              <a:rPr lang="en-US" dirty="0"/>
              <a:t>Core values</a:t>
            </a:r>
          </a:p>
        </p:txBody>
      </p:sp>
      <p:sp>
        <p:nvSpPr>
          <p:cNvPr id="3" name="Content Placeholder 2"/>
          <p:cNvSpPr>
            <a:spLocks noGrp="1"/>
          </p:cNvSpPr>
          <p:nvPr>
            <p:ph idx="1"/>
          </p:nvPr>
        </p:nvSpPr>
        <p:spPr>
          <a:xfrm>
            <a:off x="457200" y="1752600"/>
            <a:ext cx="8229600" cy="4876800"/>
          </a:xfrm>
        </p:spPr>
        <p:txBody>
          <a:bodyPr>
            <a:normAutofit fontScale="92500" lnSpcReduction="10000"/>
          </a:bodyPr>
          <a:lstStyle/>
          <a:p>
            <a:r>
              <a:rPr lang="en-US" dirty="0"/>
              <a:t>Generation X</a:t>
            </a:r>
          </a:p>
          <a:p>
            <a:pPr lvl="1"/>
            <a:r>
              <a:rPr lang="en-US" dirty="0"/>
              <a:t>Balance, diversity, entrepreneurial, fun, highly educated, high job expectations, independent, informality, lack of organizational loyalty, pragmatism, seek life balance, self-reliance, skepticism/cynical, suspicious of boomer values, think globally and techno literacy</a:t>
            </a:r>
          </a:p>
          <a:p>
            <a:pPr lvl="1"/>
            <a:endParaRPr lang="en-US" dirty="0"/>
          </a:p>
          <a:p>
            <a:pPr lvl="1"/>
            <a:endParaRPr lang="en-US" dirty="0"/>
          </a:p>
          <a:p>
            <a:pPr lvl="1"/>
            <a:endParaRPr lang="en-US" dirty="0"/>
          </a:p>
          <a:p>
            <a:r>
              <a:rPr lang="en-US" dirty="0" err="1"/>
              <a:t>Millennials</a:t>
            </a:r>
            <a:endParaRPr lang="en-US" dirty="0"/>
          </a:p>
          <a:p>
            <a:pPr lvl="1"/>
            <a:r>
              <a:rPr lang="en-US" dirty="0"/>
              <a:t>Achievement, avid consumers, civic duty, confidence, diversity, extreme fun, fun!, high morals, highly tolerant, hotly competitive, like personal attention, self confident, </a:t>
            </a:r>
            <a:r>
              <a:rPr lang="en-US" dirty="0" err="1"/>
              <a:t>socialability</a:t>
            </a:r>
            <a:r>
              <a:rPr lang="en-US" dirty="0"/>
              <a:t>, members of global community, most educated generation, extremely techno savvy, extremely spiritual, now!, optimism, realism and street smarts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200" y="3276600"/>
            <a:ext cx="2286000" cy="1515717"/>
          </a:xfrm>
          <a:prstGeom prst="rect">
            <a:avLst/>
          </a:prstGeom>
          <a:ln>
            <a:noFill/>
          </a:ln>
          <a:effectLst>
            <a:softEdge rad="112500"/>
          </a:effectLst>
        </p:spPr>
      </p:pic>
    </p:spTree>
    <p:extLst>
      <p:ext uri="{BB962C8B-B14F-4D97-AF65-F5344CB8AC3E}">
        <p14:creationId xmlns:p14="http://schemas.microsoft.com/office/powerpoint/2010/main" val="25881576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Generational differences</a:t>
            </a:r>
          </a:p>
        </p:txBody>
      </p:sp>
      <p:graphicFrame>
        <p:nvGraphicFramePr>
          <p:cNvPr id="3" name="Table 2"/>
          <p:cNvGraphicFramePr>
            <a:graphicFrameLocks noGrp="1"/>
          </p:cNvGraphicFramePr>
          <p:nvPr>
            <p:extLst>
              <p:ext uri="{D42A27DB-BD31-4B8C-83A1-F6EECF244321}">
                <p14:modId xmlns:p14="http://schemas.microsoft.com/office/powerpoint/2010/main" val="1878372867"/>
              </p:ext>
            </p:extLst>
          </p:nvPr>
        </p:nvGraphicFramePr>
        <p:xfrm>
          <a:off x="304800" y="1643098"/>
          <a:ext cx="8534400" cy="4640862"/>
        </p:xfrm>
        <a:graphic>
          <a:graphicData uri="http://schemas.openxmlformats.org/drawingml/2006/table">
            <a:tbl>
              <a:tblPr firstRow="1" bandRow="1">
                <a:tableStyleId>{5C22544A-7EE6-4342-B048-85BDC9FD1C3A}</a:tableStyleId>
              </a:tblPr>
              <a:tblGrid>
                <a:gridCol w="1324304">
                  <a:extLst>
                    <a:ext uri="{9D8B030D-6E8A-4147-A177-3AD203B41FA5}">
                      <a16:colId xmlns:a16="http://schemas.microsoft.com/office/drawing/2014/main" val="20000"/>
                    </a:ext>
                  </a:extLst>
                </a:gridCol>
                <a:gridCol w="1802524">
                  <a:extLst>
                    <a:ext uri="{9D8B030D-6E8A-4147-A177-3AD203B41FA5}">
                      <a16:colId xmlns:a16="http://schemas.microsoft.com/office/drawing/2014/main" val="20001"/>
                    </a:ext>
                  </a:extLst>
                </a:gridCol>
                <a:gridCol w="1802524">
                  <a:extLst>
                    <a:ext uri="{9D8B030D-6E8A-4147-A177-3AD203B41FA5}">
                      <a16:colId xmlns:a16="http://schemas.microsoft.com/office/drawing/2014/main" val="20002"/>
                    </a:ext>
                  </a:extLst>
                </a:gridCol>
                <a:gridCol w="1802524">
                  <a:extLst>
                    <a:ext uri="{9D8B030D-6E8A-4147-A177-3AD203B41FA5}">
                      <a16:colId xmlns:a16="http://schemas.microsoft.com/office/drawing/2014/main" val="20003"/>
                    </a:ext>
                  </a:extLst>
                </a:gridCol>
                <a:gridCol w="1802524">
                  <a:extLst>
                    <a:ext uri="{9D8B030D-6E8A-4147-A177-3AD203B41FA5}">
                      <a16:colId xmlns:a16="http://schemas.microsoft.com/office/drawing/2014/main" val="20004"/>
                    </a:ext>
                  </a:extLst>
                </a:gridCol>
              </a:tblGrid>
              <a:tr h="566702">
                <a:tc>
                  <a:txBody>
                    <a:bodyPr/>
                    <a:lstStyle/>
                    <a:p>
                      <a:r>
                        <a:rPr lang="en-US" sz="1200" dirty="0">
                          <a:latin typeface="+mn-lt"/>
                        </a:rPr>
                        <a:t>Workplace Characteristics</a:t>
                      </a:r>
                    </a:p>
                  </a:txBody>
                  <a:tcPr/>
                </a:tc>
                <a:tc>
                  <a:txBody>
                    <a:bodyPr/>
                    <a:lstStyle/>
                    <a:p>
                      <a:pPr algn="ctr"/>
                      <a:r>
                        <a:rPr lang="en-US" sz="1400" baseline="0" dirty="0">
                          <a:latin typeface="+mn-lt"/>
                        </a:rPr>
                        <a:t>Traditionalists</a:t>
                      </a:r>
                    </a:p>
                    <a:p>
                      <a:pPr algn="ctr"/>
                      <a:r>
                        <a:rPr lang="en-US" sz="1400" baseline="0" dirty="0">
                          <a:latin typeface="+mn-lt"/>
                        </a:rPr>
                        <a:t>(1922-1945)</a:t>
                      </a:r>
                      <a:endParaRPr lang="en-US" dirty="0"/>
                    </a:p>
                  </a:txBody>
                  <a:tcPr/>
                </a:tc>
                <a:tc>
                  <a:txBody>
                    <a:bodyPr/>
                    <a:lstStyle/>
                    <a:p>
                      <a:pPr algn="ctr"/>
                      <a:r>
                        <a:rPr lang="en-US" sz="1400" baseline="0" dirty="0">
                          <a:latin typeface="+mn-lt"/>
                        </a:rPr>
                        <a:t>Baby Boomers</a:t>
                      </a:r>
                    </a:p>
                    <a:p>
                      <a:pPr algn="ctr"/>
                      <a:r>
                        <a:rPr lang="en-US" sz="1400" baseline="0" dirty="0">
                          <a:latin typeface="+mn-lt"/>
                        </a:rPr>
                        <a:t>(1946-1964)</a:t>
                      </a:r>
                      <a:endParaRPr lang="en-US" sz="1400" dirty="0">
                        <a:latin typeface="+mn-lt"/>
                      </a:endParaRPr>
                    </a:p>
                  </a:txBody>
                  <a:tcPr/>
                </a:tc>
                <a:tc>
                  <a:txBody>
                    <a:bodyPr/>
                    <a:lstStyle/>
                    <a:p>
                      <a:pPr algn="ctr"/>
                      <a:r>
                        <a:rPr lang="en-US" sz="1400" b="1" kern="1200" baseline="0" dirty="0">
                          <a:solidFill>
                            <a:schemeClr val="lt1"/>
                          </a:solidFill>
                          <a:latin typeface="+mn-lt"/>
                          <a:ea typeface="+mn-ea"/>
                          <a:cs typeface="+mn-cs"/>
                        </a:rPr>
                        <a:t>Generation X</a:t>
                      </a:r>
                    </a:p>
                    <a:p>
                      <a:pPr algn="ctr"/>
                      <a:r>
                        <a:rPr lang="en-US" sz="1400" b="1" kern="1200" baseline="0" dirty="0">
                          <a:solidFill>
                            <a:schemeClr val="lt1"/>
                          </a:solidFill>
                          <a:latin typeface="+mn-lt"/>
                          <a:ea typeface="+mn-ea"/>
                          <a:cs typeface="+mn-cs"/>
                        </a:rPr>
                        <a:t>(1965 – 1980)</a:t>
                      </a:r>
                    </a:p>
                  </a:txBody>
                  <a:tcPr/>
                </a:tc>
                <a:tc>
                  <a:txBody>
                    <a:bodyPr/>
                    <a:lstStyle/>
                    <a:p>
                      <a:pPr algn="ctr"/>
                      <a:r>
                        <a:rPr lang="en-US" sz="1400" b="1" kern="1200" baseline="0" dirty="0">
                          <a:solidFill>
                            <a:schemeClr val="lt1"/>
                          </a:solidFill>
                          <a:latin typeface="+mn-lt"/>
                          <a:ea typeface="+mn-ea"/>
                          <a:cs typeface="+mn-cs"/>
                        </a:rPr>
                        <a:t>Generation Y</a:t>
                      </a:r>
                    </a:p>
                    <a:p>
                      <a:pPr algn="ctr"/>
                      <a:r>
                        <a:rPr lang="en-US" sz="1400" b="1" kern="1200" baseline="0" dirty="0">
                          <a:solidFill>
                            <a:schemeClr val="lt1"/>
                          </a:solidFill>
                          <a:latin typeface="+mn-lt"/>
                          <a:ea typeface="+mn-ea"/>
                          <a:cs typeface="+mn-cs"/>
                        </a:rPr>
                        <a:t>(1981 – 2000)</a:t>
                      </a:r>
                    </a:p>
                  </a:txBody>
                  <a:tcPr/>
                </a:tc>
                <a:extLst>
                  <a:ext uri="{0D108BD9-81ED-4DB2-BD59-A6C34878D82A}">
                    <a16:rowId xmlns:a16="http://schemas.microsoft.com/office/drawing/2014/main" val="10000"/>
                  </a:ext>
                </a:extLst>
              </a:tr>
              <a:tr h="1676400">
                <a:tc>
                  <a:txBody>
                    <a:bodyPr/>
                    <a:lstStyle/>
                    <a:p>
                      <a:pPr marL="0" algn="l" defTabSz="914400" rtl="0" eaLnBrk="1" latinLnBrk="0" hangingPunct="1"/>
                      <a:r>
                        <a:rPr lang="en-US" sz="1400" kern="1200" dirty="0">
                          <a:solidFill>
                            <a:schemeClr val="dk1"/>
                          </a:solidFill>
                          <a:latin typeface="Arial" panose="020B0604020202020204" pitchFamily="34" charset="0"/>
                          <a:ea typeface="+mn-ea"/>
                          <a:cs typeface="Arial" panose="020B0604020202020204" pitchFamily="34" charset="0"/>
                        </a:rPr>
                        <a:t>Work and Ethic Values</a:t>
                      </a:r>
                    </a:p>
                  </a:txBody>
                  <a:tcPr/>
                </a:tc>
                <a:tc>
                  <a:txBody>
                    <a:bodyPr/>
                    <a:lstStyle/>
                    <a:p>
                      <a:pPr>
                        <a:spcBef>
                          <a:spcPts val="200"/>
                        </a:spcBef>
                        <a:spcAft>
                          <a:spcPts val="200"/>
                        </a:spcAft>
                      </a:pPr>
                      <a:r>
                        <a:rPr lang="en-US" sz="1400" dirty="0">
                          <a:latin typeface="Arial" panose="020B0604020202020204" pitchFamily="34" charset="0"/>
                          <a:cs typeface="Arial" panose="020B0604020202020204" pitchFamily="34" charset="0"/>
                        </a:rPr>
                        <a:t>Hard work</a:t>
                      </a:r>
                    </a:p>
                    <a:p>
                      <a:pPr>
                        <a:spcBef>
                          <a:spcPts val="200"/>
                        </a:spcBef>
                        <a:spcAft>
                          <a:spcPts val="200"/>
                        </a:spcAft>
                      </a:pPr>
                      <a:r>
                        <a:rPr lang="en-US" sz="1400" dirty="0">
                          <a:latin typeface="Arial" panose="020B0604020202020204" pitchFamily="34" charset="0"/>
                          <a:cs typeface="Arial" panose="020B0604020202020204" pitchFamily="34" charset="0"/>
                        </a:rPr>
                        <a:t>Respect</a:t>
                      </a:r>
                      <a:r>
                        <a:rPr lang="en-US" sz="1400" baseline="0" dirty="0">
                          <a:latin typeface="Arial" panose="020B0604020202020204" pitchFamily="34" charset="0"/>
                          <a:cs typeface="Arial" panose="020B0604020202020204" pitchFamily="34" charset="0"/>
                        </a:rPr>
                        <a:t> authority</a:t>
                      </a:r>
                    </a:p>
                    <a:p>
                      <a:pPr>
                        <a:spcBef>
                          <a:spcPts val="200"/>
                        </a:spcBef>
                        <a:spcAft>
                          <a:spcPts val="200"/>
                        </a:spcAft>
                      </a:pPr>
                      <a:r>
                        <a:rPr lang="en-US" sz="1400" baseline="0" dirty="0">
                          <a:latin typeface="Arial" panose="020B0604020202020204" pitchFamily="34" charset="0"/>
                          <a:cs typeface="Arial" panose="020B0604020202020204" pitchFamily="34" charset="0"/>
                        </a:rPr>
                        <a:t>Duty before fun</a:t>
                      </a:r>
                    </a:p>
                    <a:p>
                      <a:pPr>
                        <a:spcBef>
                          <a:spcPts val="200"/>
                        </a:spcBef>
                        <a:spcAft>
                          <a:spcPts val="200"/>
                        </a:spcAft>
                      </a:pPr>
                      <a:r>
                        <a:rPr lang="en-US" sz="1400" baseline="0" dirty="0">
                          <a:latin typeface="Arial" panose="020B0604020202020204" pitchFamily="34" charset="0"/>
                          <a:cs typeface="Arial" panose="020B0604020202020204" pitchFamily="34" charset="0"/>
                        </a:rPr>
                        <a:t>Adhere to rules</a:t>
                      </a:r>
                      <a:endParaRPr lang="en-US" sz="1400" dirty="0">
                        <a:latin typeface="Arial" panose="020B0604020202020204" pitchFamily="34" charset="0"/>
                        <a:cs typeface="Arial" panose="020B0604020202020204" pitchFamily="34" charset="0"/>
                      </a:endParaRP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Workaholics              </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Work efficiently</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Crusading causes     </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Desired Quality</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Personal</a:t>
                      </a:r>
                      <a:r>
                        <a:rPr lang="en-US" sz="1400" kern="1200" baseline="0" dirty="0">
                          <a:solidFill>
                            <a:schemeClr val="dk1"/>
                          </a:solidFill>
                          <a:latin typeface="Arial" panose="020B0604020202020204" pitchFamily="34" charset="0"/>
                          <a:ea typeface="+mn-ea"/>
                          <a:cs typeface="Arial" panose="020B0604020202020204" pitchFamily="34" charset="0"/>
                        </a:rPr>
                        <a:t> fulfillment    </a:t>
                      </a:r>
                    </a:p>
                    <a:p>
                      <a:pPr marL="0" algn="l" defTabSz="914400" rtl="0" eaLnBrk="1" latinLnBrk="0" hangingPunct="1">
                        <a:spcBef>
                          <a:spcPts val="200"/>
                        </a:spcBef>
                        <a:spcAft>
                          <a:spcPts val="200"/>
                        </a:spcAft>
                      </a:pPr>
                      <a:r>
                        <a:rPr lang="en-US" sz="1400" kern="1200" baseline="0" dirty="0">
                          <a:solidFill>
                            <a:schemeClr val="dk1"/>
                          </a:solidFill>
                          <a:latin typeface="Arial" panose="020B0604020202020204" pitchFamily="34" charset="0"/>
                          <a:ea typeface="+mn-ea"/>
                          <a:cs typeface="Arial" panose="020B0604020202020204" pitchFamily="34" charset="0"/>
                        </a:rPr>
                        <a:t>Question authority</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Eliminate the task</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Self-reliance</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Want</a:t>
                      </a:r>
                      <a:r>
                        <a:rPr lang="en-US" sz="1400" kern="1200" baseline="0" dirty="0">
                          <a:solidFill>
                            <a:schemeClr val="dk1"/>
                          </a:solidFill>
                          <a:latin typeface="Arial" panose="020B0604020202020204" pitchFamily="34" charset="0"/>
                          <a:ea typeface="+mn-ea"/>
                          <a:cs typeface="Arial" panose="020B0604020202020204" pitchFamily="34" charset="0"/>
                        </a:rPr>
                        <a:t> structure and direction</a:t>
                      </a:r>
                    </a:p>
                    <a:p>
                      <a:pPr marL="0" algn="l" defTabSz="914400" rtl="0" eaLnBrk="1" latinLnBrk="0" hangingPunct="1">
                        <a:spcBef>
                          <a:spcPts val="200"/>
                        </a:spcBef>
                        <a:spcAft>
                          <a:spcPts val="200"/>
                        </a:spcAft>
                      </a:pPr>
                      <a:r>
                        <a:rPr lang="en-US" sz="1400" kern="1200" baseline="0" dirty="0">
                          <a:solidFill>
                            <a:schemeClr val="dk1"/>
                          </a:solidFill>
                          <a:latin typeface="Arial" panose="020B0604020202020204" pitchFamily="34" charset="0"/>
                          <a:ea typeface="+mn-ea"/>
                          <a:cs typeface="Arial" panose="020B0604020202020204" pitchFamily="34" charset="0"/>
                        </a:rPr>
                        <a:t>Skeptical</a:t>
                      </a:r>
                      <a:endParaRPr lang="en-US" sz="1400" kern="1200" dirty="0">
                        <a:solidFill>
                          <a:schemeClr val="dk1"/>
                        </a:solidFill>
                        <a:latin typeface="Arial" panose="020B0604020202020204" pitchFamily="34" charset="0"/>
                        <a:ea typeface="+mn-ea"/>
                        <a:cs typeface="Arial" panose="020B0604020202020204" pitchFamily="34" charset="0"/>
                      </a:endParaRP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What’s next      </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Multitasking</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Tenacity   </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Entrepreneurial</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Tolerant            </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Goal</a:t>
                      </a:r>
                      <a:r>
                        <a:rPr lang="en-US" sz="1400" kern="1200" baseline="0" dirty="0">
                          <a:solidFill>
                            <a:schemeClr val="dk1"/>
                          </a:solidFill>
                          <a:latin typeface="Arial" panose="020B0604020202020204" pitchFamily="34" charset="0"/>
                          <a:ea typeface="+mn-ea"/>
                          <a:cs typeface="Arial" panose="020B0604020202020204" pitchFamily="34" charset="0"/>
                        </a:rPr>
                        <a:t> Oriented</a:t>
                      </a:r>
                      <a:endParaRPr lang="en-US" sz="1400" kern="1200" dirty="0">
                        <a:solidFill>
                          <a:schemeClr val="dk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0001"/>
                  </a:ext>
                </a:extLst>
              </a:tr>
              <a:tr h="533400">
                <a:tc>
                  <a:txBody>
                    <a:bodyPr/>
                    <a:lstStyle/>
                    <a:p>
                      <a:pPr marL="0" algn="l" defTabSz="914400" rtl="0" eaLnBrk="1" latinLnBrk="0" hangingPunct="1"/>
                      <a:r>
                        <a:rPr lang="en-US" sz="1400" kern="1200" dirty="0">
                          <a:solidFill>
                            <a:schemeClr val="dk1"/>
                          </a:solidFill>
                          <a:latin typeface="Arial" panose="020B0604020202020204" pitchFamily="34" charset="0"/>
                          <a:ea typeface="+mn-ea"/>
                          <a:cs typeface="Arial" panose="020B0604020202020204" pitchFamily="34" charset="0"/>
                        </a:rPr>
                        <a:t>Work is…</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An obligation</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An exciting adventure</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A difficult</a:t>
                      </a:r>
                      <a:r>
                        <a:rPr lang="en-US" sz="1400" kern="1200" baseline="0" dirty="0">
                          <a:solidFill>
                            <a:schemeClr val="dk1"/>
                          </a:solidFill>
                          <a:latin typeface="Arial" panose="020B0604020202020204" pitchFamily="34" charset="0"/>
                          <a:ea typeface="+mn-ea"/>
                          <a:cs typeface="Arial" panose="020B0604020202020204" pitchFamily="34" charset="0"/>
                        </a:rPr>
                        <a:t> </a:t>
                      </a:r>
                      <a:r>
                        <a:rPr lang="en-US" sz="1400" kern="1200" dirty="0">
                          <a:solidFill>
                            <a:schemeClr val="dk1"/>
                          </a:solidFill>
                          <a:latin typeface="Arial" panose="020B0604020202020204" pitchFamily="34" charset="0"/>
                          <a:ea typeface="+mn-ea"/>
                          <a:cs typeface="Arial" panose="020B0604020202020204" pitchFamily="34" charset="0"/>
                        </a:rPr>
                        <a:t>challenge</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A contract</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A means to an end </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Fulfillment</a:t>
                      </a:r>
                    </a:p>
                  </a:txBody>
                  <a:tcPr/>
                </a:tc>
                <a:extLst>
                  <a:ext uri="{0D108BD9-81ED-4DB2-BD59-A6C34878D82A}">
                    <a16:rowId xmlns:a16="http://schemas.microsoft.com/office/drawing/2014/main" val="10002"/>
                  </a:ext>
                </a:extLst>
              </a:tr>
              <a:tr h="1038813">
                <a:tc>
                  <a:txBody>
                    <a:bodyPr/>
                    <a:lstStyle/>
                    <a:p>
                      <a:pPr marL="0" algn="l" defTabSz="914400" rtl="0" eaLnBrk="1" latinLnBrk="0" hangingPunct="1"/>
                      <a:r>
                        <a:rPr lang="en-US" sz="1400" kern="1200" dirty="0">
                          <a:solidFill>
                            <a:schemeClr val="dk1"/>
                          </a:solidFill>
                          <a:latin typeface="Arial" panose="020B0604020202020204" pitchFamily="34" charset="0"/>
                          <a:ea typeface="+mn-ea"/>
                          <a:cs typeface="Arial" panose="020B0604020202020204" pitchFamily="34" charset="0"/>
                        </a:rPr>
                        <a:t>Leadership Style</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Directive </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Command–and- control</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Consensual Collegial</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Everyone is the same</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Challenge others</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Ask why</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*TBD</a:t>
                      </a:r>
                    </a:p>
                  </a:txBody>
                  <a:tcPr/>
                </a:tc>
                <a:extLst>
                  <a:ext uri="{0D108BD9-81ED-4DB2-BD59-A6C34878D82A}">
                    <a16:rowId xmlns:a16="http://schemas.microsoft.com/office/drawing/2014/main" val="10003"/>
                  </a:ext>
                </a:extLst>
              </a:tr>
              <a:tr h="776851">
                <a:tc>
                  <a:txBody>
                    <a:bodyPr/>
                    <a:lstStyle/>
                    <a:p>
                      <a:pPr marL="0" algn="l" defTabSz="914400" rtl="0" eaLnBrk="1" latinLnBrk="0" hangingPunct="1"/>
                      <a:r>
                        <a:rPr lang="en-US" sz="1400" kern="1200" dirty="0">
                          <a:solidFill>
                            <a:schemeClr val="dk1"/>
                          </a:solidFill>
                          <a:latin typeface="Arial" panose="020B0604020202020204" pitchFamily="34" charset="0"/>
                          <a:ea typeface="+mn-ea"/>
                          <a:cs typeface="Arial" panose="020B0604020202020204" pitchFamily="34" charset="0"/>
                        </a:rPr>
                        <a:t>Interactive Style</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Individual</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Team player</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Loves to have meetings</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Entrepreneur</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Participative</a:t>
                      </a:r>
                    </a:p>
                  </a:txBody>
                  <a:tcPr/>
                </a:tc>
                <a:extLst>
                  <a:ext uri="{0D108BD9-81ED-4DB2-BD59-A6C34878D82A}">
                    <a16:rowId xmlns:a16="http://schemas.microsoft.com/office/drawing/2014/main" val="10004"/>
                  </a:ext>
                </a:extLst>
              </a:tr>
            </a:tbl>
          </a:graphicData>
        </a:graphic>
      </p:graphicFrame>
      <p:sp>
        <p:nvSpPr>
          <p:cNvPr id="6" name="TextBox 5"/>
          <p:cNvSpPr txBox="1"/>
          <p:nvPr/>
        </p:nvSpPr>
        <p:spPr>
          <a:xfrm>
            <a:off x="136864" y="6172200"/>
            <a:ext cx="9007136" cy="523220"/>
          </a:xfrm>
          <a:prstGeom prst="rect">
            <a:avLst/>
          </a:prstGeom>
          <a:noFill/>
        </p:spPr>
        <p:txBody>
          <a:bodyPr wrap="square" rtlCol="0">
            <a:spAutoFit/>
          </a:bodyPr>
          <a:lstStyle/>
          <a:p>
            <a:endParaRPr lang="en-US" sz="1400" dirty="0"/>
          </a:p>
          <a:p>
            <a:r>
              <a:rPr lang="en-US" sz="1400" dirty="0"/>
              <a:t>* As this group has not spent much time in the workforce, this characteristic has yet to be determined. </a:t>
            </a:r>
          </a:p>
        </p:txBody>
      </p:sp>
    </p:spTree>
    <p:extLst>
      <p:ext uri="{BB962C8B-B14F-4D97-AF65-F5344CB8AC3E}">
        <p14:creationId xmlns:p14="http://schemas.microsoft.com/office/powerpoint/2010/main" val="4207558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Generational differences</a:t>
            </a:r>
          </a:p>
        </p:txBody>
      </p:sp>
      <p:graphicFrame>
        <p:nvGraphicFramePr>
          <p:cNvPr id="3" name="Table 2"/>
          <p:cNvGraphicFramePr>
            <a:graphicFrameLocks noGrp="1"/>
          </p:cNvGraphicFramePr>
          <p:nvPr>
            <p:extLst>
              <p:ext uri="{D42A27DB-BD31-4B8C-83A1-F6EECF244321}">
                <p14:modId xmlns:p14="http://schemas.microsoft.com/office/powerpoint/2010/main" val="652338479"/>
              </p:ext>
            </p:extLst>
          </p:nvPr>
        </p:nvGraphicFramePr>
        <p:xfrm>
          <a:off x="304800" y="1643098"/>
          <a:ext cx="8610600" cy="364744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0000"/>
                    </a:ext>
                  </a:extLst>
                </a:gridCol>
                <a:gridCol w="1771650">
                  <a:extLst>
                    <a:ext uri="{9D8B030D-6E8A-4147-A177-3AD203B41FA5}">
                      <a16:colId xmlns:a16="http://schemas.microsoft.com/office/drawing/2014/main" val="20001"/>
                    </a:ext>
                  </a:extLst>
                </a:gridCol>
                <a:gridCol w="1771650">
                  <a:extLst>
                    <a:ext uri="{9D8B030D-6E8A-4147-A177-3AD203B41FA5}">
                      <a16:colId xmlns:a16="http://schemas.microsoft.com/office/drawing/2014/main" val="20002"/>
                    </a:ext>
                  </a:extLst>
                </a:gridCol>
                <a:gridCol w="1771650">
                  <a:extLst>
                    <a:ext uri="{9D8B030D-6E8A-4147-A177-3AD203B41FA5}">
                      <a16:colId xmlns:a16="http://schemas.microsoft.com/office/drawing/2014/main" val="20003"/>
                    </a:ext>
                  </a:extLst>
                </a:gridCol>
                <a:gridCol w="1771650">
                  <a:extLst>
                    <a:ext uri="{9D8B030D-6E8A-4147-A177-3AD203B41FA5}">
                      <a16:colId xmlns:a16="http://schemas.microsoft.com/office/drawing/2014/main" val="20004"/>
                    </a:ext>
                  </a:extLst>
                </a:gridCol>
              </a:tblGrid>
              <a:tr h="213360">
                <a:tc>
                  <a:txBody>
                    <a:bodyPr/>
                    <a:lstStyle/>
                    <a:p>
                      <a:r>
                        <a:rPr lang="en-US" sz="1200" dirty="0">
                          <a:latin typeface="+mn-lt"/>
                        </a:rPr>
                        <a:t>Workplace Characteristics</a:t>
                      </a:r>
                    </a:p>
                  </a:txBody>
                  <a:tcPr/>
                </a:tc>
                <a:tc>
                  <a:txBody>
                    <a:bodyPr/>
                    <a:lstStyle/>
                    <a:p>
                      <a:pPr algn="ctr"/>
                      <a:r>
                        <a:rPr lang="en-US" sz="1400" baseline="0" dirty="0">
                          <a:latin typeface="+mn-lt"/>
                        </a:rPr>
                        <a:t>Traditionalists</a:t>
                      </a:r>
                    </a:p>
                    <a:p>
                      <a:pPr algn="ctr"/>
                      <a:r>
                        <a:rPr lang="en-US" sz="1400" baseline="0" dirty="0">
                          <a:latin typeface="+mn-lt"/>
                        </a:rPr>
                        <a:t>(1922-1945)</a:t>
                      </a:r>
                      <a:endParaRPr lang="en-US" sz="1400" dirty="0">
                        <a:latin typeface="+mn-lt"/>
                      </a:endParaRPr>
                    </a:p>
                  </a:txBody>
                  <a:tcPr/>
                </a:tc>
                <a:tc>
                  <a:txBody>
                    <a:bodyPr/>
                    <a:lstStyle/>
                    <a:p>
                      <a:pPr algn="ctr"/>
                      <a:r>
                        <a:rPr lang="en-US" sz="1400" b="1" kern="1200" baseline="0" dirty="0">
                          <a:solidFill>
                            <a:schemeClr val="lt1"/>
                          </a:solidFill>
                          <a:latin typeface="+mn-lt"/>
                          <a:ea typeface="+mn-ea"/>
                          <a:cs typeface="+mn-cs"/>
                        </a:rPr>
                        <a:t>Baby Boomers</a:t>
                      </a:r>
                    </a:p>
                    <a:p>
                      <a:pPr algn="ctr"/>
                      <a:r>
                        <a:rPr lang="en-US" sz="1400" b="1" kern="1200" baseline="0" dirty="0">
                          <a:solidFill>
                            <a:schemeClr val="lt1"/>
                          </a:solidFill>
                          <a:latin typeface="+mn-lt"/>
                          <a:ea typeface="+mn-ea"/>
                          <a:cs typeface="+mn-cs"/>
                        </a:rPr>
                        <a:t>(1946-1964)</a:t>
                      </a:r>
                    </a:p>
                  </a:txBody>
                  <a:tcPr/>
                </a:tc>
                <a:tc>
                  <a:txBody>
                    <a:bodyPr/>
                    <a:lstStyle/>
                    <a:p>
                      <a:pPr algn="ctr"/>
                      <a:r>
                        <a:rPr lang="en-US" sz="1400" b="1" kern="1200" baseline="0" dirty="0">
                          <a:solidFill>
                            <a:schemeClr val="lt1"/>
                          </a:solidFill>
                          <a:latin typeface="+mn-lt"/>
                          <a:ea typeface="+mn-ea"/>
                          <a:cs typeface="+mn-cs"/>
                        </a:rPr>
                        <a:t>Generation X</a:t>
                      </a:r>
                    </a:p>
                    <a:p>
                      <a:pPr algn="ctr"/>
                      <a:r>
                        <a:rPr lang="en-US" sz="1400" b="1" kern="1200" baseline="0" dirty="0">
                          <a:solidFill>
                            <a:schemeClr val="lt1"/>
                          </a:solidFill>
                          <a:latin typeface="+mn-lt"/>
                          <a:ea typeface="+mn-ea"/>
                          <a:cs typeface="+mn-cs"/>
                        </a:rPr>
                        <a:t>(1965 – 1980)</a:t>
                      </a:r>
                    </a:p>
                  </a:txBody>
                  <a:tcPr/>
                </a:tc>
                <a:tc>
                  <a:txBody>
                    <a:bodyPr/>
                    <a:lstStyle/>
                    <a:p>
                      <a:pPr algn="ctr"/>
                      <a:r>
                        <a:rPr lang="en-US" sz="1400" b="1" kern="1200" baseline="0" dirty="0">
                          <a:solidFill>
                            <a:schemeClr val="lt1"/>
                          </a:solidFill>
                          <a:latin typeface="+mn-lt"/>
                          <a:ea typeface="+mn-ea"/>
                          <a:cs typeface="+mn-cs"/>
                        </a:rPr>
                        <a:t>Generation Y</a:t>
                      </a:r>
                    </a:p>
                    <a:p>
                      <a:pPr algn="ctr"/>
                      <a:r>
                        <a:rPr lang="en-US" sz="1400" b="1" kern="1200" baseline="0" dirty="0">
                          <a:solidFill>
                            <a:schemeClr val="lt1"/>
                          </a:solidFill>
                          <a:latin typeface="+mn-lt"/>
                          <a:ea typeface="+mn-ea"/>
                          <a:cs typeface="+mn-cs"/>
                        </a:rPr>
                        <a:t>(1981 – 2000)</a:t>
                      </a:r>
                    </a:p>
                  </a:txBody>
                  <a:tcPr/>
                </a:tc>
                <a:extLst>
                  <a:ext uri="{0D108BD9-81ED-4DB2-BD59-A6C34878D82A}">
                    <a16:rowId xmlns:a16="http://schemas.microsoft.com/office/drawing/2014/main" val="10000"/>
                  </a:ext>
                </a:extLst>
              </a:tr>
              <a:tr h="370840">
                <a:tc>
                  <a:txBody>
                    <a:bodyPr/>
                    <a:lstStyle/>
                    <a:p>
                      <a:pPr marL="0" algn="l" defTabSz="914400" rtl="0" eaLnBrk="1" latinLnBrk="0" hangingPunct="1"/>
                      <a:r>
                        <a:rPr lang="en-US" sz="1400" kern="1200" dirty="0">
                          <a:solidFill>
                            <a:schemeClr val="dk1"/>
                          </a:solidFill>
                          <a:latin typeface="Arial" panose="020B0604020202020204" pitchFamily="34" charset="0"/>
                          <a:ea typeface="+mn-ea"/>
                          <a:cs typeface="Arial" panose="020B0604020202020204" pitchFamily="34" charset="0"/>
                        </a:rPr>
                        <a:t>Communications</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Formal Memo</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In person</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Direct</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Immediate</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Email</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Voice Mail</a:t>
                      </a:r>
                    </a:p>
                  </a:txBody>
                  <a:tcPr/>
                </a:tc>
                <a:extLst>
                  <a:ext uri="{0D108BD9-81ED-4DB2-BD59-A6C34878D82A}">
                    <a16:rowId xmlns:a16="http://schemas.microsoft.com/office/drawing/2014/main" val="10001"/>
                  </a:ext>
                </a:extLst>
              </a:tr>
              <a:tr h="370840">
                <a:tc>
                  <a:txBody>
                    <a:bodyPr/>
                    <a:lstStyle/>
                    <a:p>
                      <a:pPr marL="0" algn="l" defTabSz="914400" rtl="0" eaLnBrk="1" latinLnBrk="0" hangingPunct="1"/>
                      <a:r>
                        <a:rPr lang="en-US" sz="1400" kern="1200" dirty="0">
                          <a:solidFill>
                            <a:schemeClr val="dk1"/>
                          </a:solidFill>
                          <a:latin typeface="Arial" panose="020B0604020202020204" pitchFamily="34" charset="0"/>
                          <a:ea typeface="+mn-ea"/>
                          <a:cs typeface="Arial" panose="020B0604020202020204" pitchFamily="34" charset="0"/>
                        </a:rPr>
                        <a:t>Feedback and Rewards</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No news is good news</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Satisfaction in a job well done</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Don’t appreciate it</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Money</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Title recognition</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Sorry to interrupt, but how am I doing?</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Freedom is the best reward</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Whenever I want it, at the push of a button</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Meaningful work</a:t>
                      </a:r>
                    </a:p>
                  </a:txBody>
                  <a:tcPr/>
                </a:tc>
                <a:extLst>
                  <a:ext uri="{0D108BD9-81ED-4DB2-BD59-A6C34878D82A}">
                    <a16:rowId xmlns:a16="http://schemas.microsoft.com/office/drawing/2014/main" val="10002"/>
                  </a:ext>
                </a:extLst>
              </a:tr>
              <a:tr h="370840">
                <a:tc>
                  <a:txBody>
                    <a:bodyPr/>
                    <a:lstStyle/>
                    <a:p>
                      <a:pPr marL="0" algn="l" defTabSz="914400" rtl="0" eaLnBrk="1" latinLnBrk="0" hangingPunct="1"/>
                      <a:r>
                        <a:rPr lang="en-US" sz="1400" kern="1200" dirty="0">
                          <a:solidFill>
                            <a:schemeClr val="dk1"/>
                          </a:solidFill>
                          <a:latin typeface="Arial" panose="020B0604020202020204" pitchFamily="34" charset="0"/>
                          <a:ea typeface="+mn-ea"/>
                          <a:cs typeface="Arial" panose="020B0604020202020204" pitchFamily="34" charset="0"/>
                        </a:rPr>
                        <a:t>Messages That Motivate</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Your experience is respected</a:t>
                      </a:r>
                    </a:p>
                    <a:p>
                      <a:pPr marL="0" algn="l" defTabSz="914400" rtl="0" eaLnBrk="1" latinLnBrk="0" hangingPunct="1">
                        <a:spcBef>
                          <a:spcPts val="200"/>
                        </a:spcBef>
                        <a:spcAft>
                          <a:spcPts val="200"/>
                        </a:spcAft>
                      </a:pPr>
                      <a:endParaRPr lang="en-US" sz="1400" kern="1200" dirty="0">
                        <a:solidFill>
                          <a:schemeClr val="dk1"/>
                        </a:solidFill>
                        <a:latin typeface="Arial" panose="020B0604020202020204" pitchFamily="34" charset="0"/>
                        <a:ea typeface="+mn-ea"/>
                        <a:cs typeface="Arial" panose="020B0604020202020204" pitchFamily="34" charset="0"/>
                      </a:endParaRP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You are value</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You are needed</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Do it you way</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Forget the rules</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You will work with other bright, creative people</a:t>
                      </a:r>
                    </a:p>
                  </a:txBody>
                  <a:tcPr/>
                </a:tc>
                <a:extLst>
                  <a:ext uri="{0D108BD9-81ED-4DB2-BD59-A6C34878D82A}">
                    <a16:rowId xmlns:a16="http://schemas.microsoft.com/office/drawing/2014/main" val="10003"/>
                  </a:ext>
                </a:extLst>
              </a:tr>
              <a:tr h="370840">
                <a:tc>
                  <a:txBody>
                    <a:bodyPr/>
                    <a:lstStyle/>
                    <a:p>
                      <a:pPr marL="0" algn="l" defTabSz="914400" rtl="0" eaLnBrk="1" latinLnBrk="0" hangingPunct="1"/>
                      <a:r>
                        <a:rPr lang="en-US" sz="1400" kern="1200" dirty="0">
                          <a:solidFill>
                            <a:schemeClr val="dk1"/>
                          </a:solidFill>
                          <a:latin typeface="Arial" panose="020B0604020202020204" pitchFamily="34" charset="0"/>
                          <a:ea typeface="+mn-ea"/>
                          <a:cs typeface="Arial" panose="020B0604020202020204" pitchFamily="34" charset="0"/>
                        </a:rPr>
                        <a:t>Work and Family Life</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Ne’er the twain shall meet</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No balance</a:t>
                      </a:r>
                    </a:p>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Work to live</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Balance</a:t>
                      </a:r>
                    </a:p>
                  </a:txBody>
                  <a:tcPr/>
                </a:tc>
                <a:tc>
                  <a:txBody>
                    <a:bodyPr/>
                    <a:lstStyle/>
                    <a:p>
                      <a:pPr marL="0" algn="l" defTabSz="914400" rtl="0" eaLnBrk="1" latinLnBrk="0" hangingPunct="1">
                        <a:spcBef>
                          <a:spcPts val="200"/>
                        </a:spcBef>
                        <a:spcAft>
                          <a:spcPts val="200"/>
                        </a:spcAft>
                      </a:pPr>
                      <a:r>
                        <a:rPr lang="en-US" sz="1400" kern="1200" dirty="0">
                          <a:solidFill>
                            <a:schemeClr val="dk1"/>
                          </a:solidFill>
                          <a:latin typeface="Arial" panose="020B0604020202020204" pitchFamily="34" charset="0"/>
                          <a:ea typeface="+mn-ea"/>
                          <a:cs typeface="Arial" panose="020B0604020202020204" pitchFamily="34" charset="0"/>
                        </a:rPr>
                        <a:t>Balance</a:t>
                      </a:r>
                    </a:p>
                  </a:txBody>
                  <a:tcPr/>
                </a:tc>
                <a:extLst>
                  <a:ext uri="{0D108BD9-81ED-4DB2-BD59-A6C34878D82A}">
                    <a16:rowId xmlns:a16="http://schemas.microsoft.com/office/drawing/2014/main" val="10004"/>
                  </a:ext>
                </a:extLst>
              </a:tr>
            </a:tbl>
          </a:graphicData>
        </a:graphic>
      </p:graphicFrame>
      <p:sp>
        <p:nvSpPr>
          <p:cNvPr id="4" name="Rectangle 3"/>
          <p:cNvSpPr/>
          <p:nvPr/>
        </p:nvSpPr>
        <p:spPr>
          <a:xfrm>
            <a:off x="3276600" y="5860029"/>
            <a:ext cx="2346664" cy="338554"/>
          </a:xfrm>
          <a:prstGeom prst="rect">
            <a:avLst/>
          </a:prstGeom>
        </p:spPr>
        <p:txBody>
          <a:bodyPr wrap="square">
            <a:spAutoFit/>
          </a:bodyPr>
          <a:lstStyle/>
          <a:p>
            <a:r>
              <a:rPr lang="en-US" sz="800" dirty="0"/>
              <a:t>https://www.slideshare.net/JohnnySchaefer/generations-workplace-characteristicspdf</a:t>
            </a:r>
          </a:p>
        </p:txBody>
      </p:sp>
      <p:pic>
        <p:nvPicPr>
          <p:cNvPr id="6" name="Picture 5"/>
          <p:cNvPicPr>
            <a:picLocks noChangeAspect="1"/>
          </p:cNvPicPr>
          <p:nvPr/>
        </p:nvPicPr>
        <p:blipFill>
          <a:blip r:embed="rId2"/>
          <a:stretch>
            <a:fillRect/>
          </a:stretch>
        </p:blipFill>
        <p:spPr>
          <a:xfrm>
            <a:off x="6400800" y="5341534"/>
            <a:ext cx="2004505" cy="13755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p:cNvPicPr>
            <a:picLocks noChangeAspect="1"/>
          </p:cNvPicPr>
          <p:nvPr/>
        </p:nvPicPr>
        <p:blipFill>
          <a:blip r:embed="rId3"/>
          <a:stretch>
            <a:fillRect/>
          </a:stretch>
        </p:blipFill>
        <p:spPr>
          <a:xfrm>
            <a:off x="762000" y="5341535"/>
            <a:ext cx="2072937" cy="13755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28914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Generational differences</a:t>
            </a:r>
          </a:p>
        </p:txBody>
      </p:sp>
      <p:sp>
        <p:nvSpPr>
          <p:cNvPr id="3" name="Content Placeholder 2"/>
          <p:cNvSpPr>
            <a:spLocks noGrp="1"/>
          </p:cNvSpPr>
          <p:nvPr>
            <p:ph idx="1"/>
          </p:nvPr>
        </p:nvSpPr>
        <p:spPr/>
        <p:txBody>
          <a:bodyPr>
            <a:normAutofit lnSpcReduction="10000"/>
          </a:bodyPr>
          <a:lstStyle/>
          <a:p>
            <a:endParaRPr lang="en-US" dirty="0"/>
          </a:p>
          <a:p>
            <a:r>
              <a:rPr lang="en-US" dirty="0"/>
              <a:t>Biggest Variance – Communication Style</a:t>
            </a:r>
          </a:p>
          <a:p>
            <a:endParaRPr lang="en-US" dirty="0"/>
          </a:p>
          <a:p>
            <a:endParaRPr lang="en-US" dirty="0"/>
          </a:p>
          <a:p>
            <a:pPr lvl="1"/>
            <a:r>
              <a:rPr lang="en-US" dirty="0"/>
              <a:t>Write me a letter</a:t>
            </a:r>
          </a:p>
          <a:p>
            <a:pPr lvl="1"/>
            <a:endParaRPr lang="en-US" dirty="0"/>
          </a:p>
          <a:p>
            <a:pPr lvl="1"/>
            <a:r>
              <a:rPr lang="en-US" dirty="0"/>
              <a:t>Call me on the phone</a:t>
            </a:r>
          </a:p>
          <a:p>
            <a:endParaRPr lang="en-US" dirty="0"/>
          </a:p>
          <a:p>
            <a:pPr lvl="1"/>
            <a:r>
              <a:rPr lang="en-US" dirty="0"/>
              <a:t>Email/Text</a:t>
            </a:r>
          </a:p>
          <a:p>
            <a:endParaRPr lang="en-US" dirty="0"/>
          </a:p>
          <a:p>
            <a:pPr lvl="1"/>
            <a:r>
              <a:rPr lang="en-US" dirty="0"/>
              <a:t>Social Media/Text</a:t>
            </a:r>
          </a:p>
        </p:txBody>
      </p:sp>
      <p:pic>
        <p:nvPicPr>
          <p:cNvPr id="5" name="Picture 4"/>
          <p:cNvPicPr>
            <a:picLocks noChangeAspect="1"/>
          </p:cNvPicPr>
          <p:nvPr/>
        </p:nvPicPr>
        <p:blipFill>
          <a:blip r:embed="rId2"/>
          <a:stretch>
            <a:fillRect/>
          </a:stretch>
        </p:blipFill>
        <p:spPr>
          <a:xfrm>
            <a:off x="4267200" y="3048000"/>
            <a:ext cx="3133616" cy="145707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6" name="Picture 5"/>
          <p:cNvPicPr>
            <a:picLocks noChangeAspect="1"/>
          </p:cNvPicPr>
          <p:nvPr/>
        </p:nvPicPr>
        <p:blipFill>
          <a:blip r:embed="rId3"/>
          <a:stretch>
            <a:fillRect/>
          </a:stretch>
        </p:blipFill>
        <p:spPr>
          <a:xfrm>
            <a:off x="5408789" y="4943764"/>
            <a:ext cx="3314700" cy="13811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702753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Generational differences</a:t>
            </a:r>
          </a:p>
        </p:txBody>
      </p:sp>
      <p:sp>
        <p:nvSpPr>
          <p:cNvPr id="3" name="Content Placeholder 2"/>
          <p:cNvSpPr>
            <a:spLocks noGrp="1"/>
          </p:cNvSpPr>
          <p:nvPr>
            <p:ph idx="1"/>
          </p:nvPr>
        </p:nvSpPr>
        <p:spPr/>
        <p:txBody>
          <a:bodyPr/>
          <a:lstStyle/>
          <a:p>
            <a:r>
              <a:rPr lang="en-US" dirty="0"/>
              <a:t>Regardless of Generation – Who am I?</a:t>
            </a:r>
          </a:p>
          <a:p>
            <a:pPr lvl="1"/>
            <a:endParaRPr lang="en-US" dirty="0"/>
          </a:p>
          <a:p>
            <a:pPr lvl="1"/>
            <a:endParaRPr lang="en-US" dirty="0"/>
          </a:p>
          <a:p>
            <a:pPr lvl="1"/>
            <a:r>
              <a:rPr lang="en-US" dirty="0"/>
              <a:t>Passionate</a:t>
            </a:r>
          </a:p>
          <a:p>
            <a:pPr lvl="1"/>
            <a:r>
              <a:rPr lang="en-US" dirty="0"/>
              <a:t>Loyal</a:t>
            </a:r>
          </a:p>
          <a:p>
            <a:pPr lvl="1"/>
            <a:r>
              <a:rPr lang="en-US" dirty="0"/>
              <a:t>Determined</a:t>
            </a:r>
          </a:p>
          <a:p>
            <a:pPr lvl="1"/>
            <a:r>
              <a:rPr lang="en-US" dirty="0"/>
              <a:t>Get things done</a:t>
            </a:r>
          </a:p>
          <a:p>
            <a:pPr lvl="1"/>
            <a:r>
              <a:rPr lang="en-US" dirty="0"/>
              <a:t>Make things happen</a:t>
            </a:r>
          </a:p>
          <a:p>
            <a:pPr lvl="1"/>
            <a:r>
              <a:rPr lang="en-US" dirty="0"/>
              <a:t>Early in, last out</a:t>
            </a:r>
          </a:p>
          <a:p>
            <a:pPr lvl="1"/>
            <a:r>
              <a:rPr lang="en-US" dirty="0"/>
              <a:t>Not Type B, not Type A but Type MSP</a:t>
            </a:r>
          </a:p>
        </p:txBody>
      </p:sp>
      <p:pic>
        <p:nvPicPr>
          <p:cNvPr id="4" name="Picture 3"/>
          <p:cNvPicPr>
            <a:picLocks noChangeAspect="1"/>
          </p:cNvPicPr>
          <p:nvPr/>
        </p:nvPicPr>
        <p:blipFill>
          <a:blip r:embed="rId2"/>
          <a:stretch>
            <a:fillRect/>
          </a:stretch>
        </p:blipFill>
        <p:spPr>
          <a:xfrm>
            <a:off x="6781800" y="1828800"/>
            <a:ext cx="1737360" cy="1447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p:cNvPicPr>
            <a:picLocks noChangeAspect="1"/>
          </p:cNvPicPr>
          <p:nvPr/>
        </p:nvPicPr>
        <p:blipFill>
          <a:blip r:embed="rId3"/>
          <a:stretch>
            <a:fillRect/>
          </a:stretch>
        </p:blipFill>
        <p:spPr>
          <a:xfrm>
            <a:off x="3657600" y="2961118"/>
            <a:ext cx="2514600" cy="122988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Picture 7"/>
          <p:cNvPicPr>
            <a:picLocks noChangeAspect="1"/>
          </p:cNvPicPr>
          <p:nvPr/>
        </p:nvPicPr>
        <p:blipFill>
          <a:blip r:embed="rId4"/>
          <a:stretch>
            <a:fillRect/>
          </a:stretch>
        </p:blipFill>
        <p:spPr>
          <a:xfrm>
            <a:off x="6019800" y="4343400"/>
            <a:ext cx="2076450" cy="22002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823327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My thinking and processing </a:t>
            </a:r>
            <a:br>
              <a:rPr lang="en-US" dirty="0"/>
            </a:br>
            <a:r>
              <a:rPr lang="en-US" dirty="0"/>
              <a:t>style is different</a:t>
            </a:r>
          </a:p>
        </p:txBody>
      </p:sp>
      <p:sp>
        <p:nvSpPr>
          <p:cNvPr id="3" name="Content Placeholder 2"/>
          <p:cNvSpPr>
            <a:spLocks noGrp="1"/>
          </p:cNvSpPr>
          <p:nvPr>
            <p:ph idx="1"/>
          </p:nvPr>
        </p:nvSpPr>
        <p:spPr/>
        <p:txBody>
          <a:bodyPr/>
          <a:lstStyle/>
          <a:p>
            <a:r>
              <a:rPr lang="en-US" dirty="0"/>
              <a:t>How did I start in the world of credentialing?</a:t>
            </a:r>
          </a:p>
          <a:p>
            <a:endParaRPr lang="en-US" dirty="0"/>
          </a:p>
          <a:p>
            <a:pPr lvl="1"/>
            <a:r>
              <a:rPr lang="en-US" dirty="0"/>
              <a:t>I wanted to do this when I was 7 years old</a:t>
            </a:r>
          </a:p>
          <a:p>
            <a:endParaRPr lang="en-US" dirty="0"/>
          </a:p>
          <a:p>
            <a:pPr lvl="1"/>
            <a:r>
              <a:rPr lang="en-US" dirty="0"/>
              <a:t>I was asked to help/fill in for a short period</a:t>
            </a:r>
          </a:p>
          <a:p>
            <a:endParaRPr lang="en-US" dirty="0"/>
          </a:p>
          <a:p>
            <a:pPr lvl="1"/>
            <a:r>
              <a:rPr lang="en-US" dirty="0"/>
              <a:t>Right place at the right time</a:t>
            </a:r>
          </a:p>
          <a:p>
            <a:endParaRPr lang="en-US" dirty="0"/>
          </a:p>
          <a:p>
            <a:pPr lvl="1"/>
            <a:r>
              <a:rPr lang="en-US" dirty="0"/>
              <a:t>No one else to do it so it was given to you</a:t>
            </a:r>
          </a:p>
        </p:txBody>
      </p:sp>
      <p:pic>
        <p:nvPicPr>
          <p:cNvPr id="4" name="Picture 3"/>
          <p:cNvPicPr>
            <a:picLocks noChangeAspect="1"/>
          </p:cNvPicPr>
          <p:nvPr/>
        </p:nvPicPr>
        <p:blipFill>
          <a:blip r:embed="rId2"/>
          <a:stretch>
            <a:fillRect/>
          </a:stretch>
        </p:blipFill>
        <p:spPr>
          <a:xfrm>
            <a:off x="6921943" y="2302859"/>
            <a:ext cx="1688234" cy="106185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5" name="Picture 4"/>
          <p:cNvPicPr>
            <a:picLocks noChangeAspect="1"/>
          </p:cNvPicPr>
          <p:nvPr/>
        </p:nvPicPr>
        <p:blipFill>
          <a:blip r:embed="rId3"/>
          <a:stretch>
            <a:fillRect/>
          </a:stretch>
        </p:blipFill>
        <p:spPr>
          <a:xfrm rot="1149942">
            <a:off x="7052802" y="3633249"/>
            <a:ext cx="1303132" cy="1250213"/>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6" name="Picture 5"/>
          <p:cNvPicPr>
            <a:picLocks noChangeAspect="1"/>
          </p:cNvPicPr>
          <p:nvPr/>
        </p:nvPicPr>
        <p:blipFill>
          <a:blip r:embed="rId4"/>
          <a:stretch>
            <a:fillRect/>
          </a:stretch>
        </p:blipFill>
        <p:spPr>
          <a:xfrm>
            <a:off x="6768316" y="5181600"/>
            <a:ext cx="1995488" cy="106599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Picture 6"/>
          <p:cNvPicPr>
            <a:picLocks noChangeAspect="1"/>
          </p:cNvPicPr>
          <p:nvPr/>
        </p:nvPicPr>
        <p:blipFill>
          <a:blip r:embed="rId5"/>
          <a:stretch>
            <a:fillRect/>
          </a:stretch>
        </p:blipFill>
        <p:spPr>
          <a:xfrm>
            <a:off x="3124200" y="5486400"/>
            <a:ext cx="1824427" cy="120967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800668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My thinking and processing </a:t>
            </a:r>
            <a:br>
              <a:rPr lang="en-US" dirty="0"/>
            </a:br>
            <a:r>
              <a:rPr lang="en-US" dirty="0"/>
              <a:t>style is different</a:t>
            </a:r>
          </a:p>
        </p:txBody>
      </p:sp>
      <p:sp>
        <p:nvSpPr>
          <p:cNvPr id="3" name="Content Placeholder 2"/>
          <p:cNvSpPr>
            <a:spLocks noGrp="1"/>
          </p:cNvSpPr>
          <p:nvPr>
            <p:ph idx="1"/>
          </p:nvPr>
        </p:nvSpPr>
        <p:spPr/>
        <p:txBody>
          <a:bodyPr/>
          <a:lstStyle/>
          <a:p>
            <a:r>
              <a:rPr lang="en-US" dirty="0"/>
              <a:t>Where I came from</a:t>
            </a:r>
          </a:p>
          <a:p>
            <a:pPr lvl="1"/>
            <a:endParaRPr lang="en-US" dirty="0"/>
          </a:p>
          <a:p>
            <a:pPr lvl="1"/>
            <a:r>
              <a:rPr lang="en-US" dirty="0"/>
              <a:t>Environment</a:t>
            </a:r>
          </a:p>
          <a:p>
            <a:pPr lvl="1"/>
            <a:endParaRPr lang="en-US" dirty="0"/>
          </a:p>
          <a:p>
            <a:pPr lvl="1"/>
            <a:r>
              <a:rPr lang="en-US" dirty="0"/>
              <a:t>Education</a:t>
            </a:r>
          </a:p>
          <a:p>
            <a:pPr lvl="1"/>
            <a:endParaRPr lang="en-US" dirty="0"/>
          </a:p>
          <a:p>
            <a:pPr lvl="1"/>
            <a:r>
              <a:rPr lang="en-US" dirty="0"/>
              <a:t>How you started in the business</a:t>
            </a:r>
          </a:p>
          <a:p>
            <a:pPr lvl="1"/>
            <a:endParaRPr lang="en-US" dirty="0"/>
          </a:p>
          <a:p>
            <a:pPr lvl="1"/>
            <a:r>
              <a:rPr lang="en-US" dirty="0"/>
              <a:t>What inspires you</a:t>
            </a:r>
          </a:p>
        </p:txBody>
      </p:sp>
      <p:pic>
        <p:nvPicPr>
          <p:cNvPr id="4" name="Picture 3"/>
          <p:cNvPicPr>
            <a:picLocks noChangeAspect="1"/>
          </p:cNvPicPr>
          <p:nvPr/>
        </p:nvPicPr>
        <p:blipFill>
          <a:blip r:embed="rId2"/>
          <a:stretch>
            <a:fillRect/>
          </a:stretch>
        </p:blipFill>
        <p:spPr>
          <a:xfrm>
            <a:off x="4191000" y="1752600"/>
            <a:ext cx="3228975" cy="14192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p:cNvPicPr>
            <a:picLocks noChangeAspect="1"/>
          </p:cNvPicPr>
          <p:nvPr/>
        </p:nvPicPr>
        <p:blipFill>
          <a:blip r:embed="rId3"/>
          <a:stretch>
            <a:fillRect/>
          </a:stretch>
        </p:blipFill>
        <p:spPr>
          <a:xfrm>
            <a:off x="6553200" y="3050784"/>
            <a:ext cx="2401682" cy="159821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p:cNvPicPr>
            <a:picLocks noChangeAspect="1"/>
          </p:cNvPicPr>
          <p:nvPr/>
        </p:nvPicPr>
        <p:blipFill>
          <a:blip r:embed="rId4"/>
          <a:stretch>
            <a:fillRect/>
          </a:stretch>
        </p:blipFill>
        <p:spPr>
          <a:xfrm>
            <a:off x="4381499" y="4464448"/>
            <a:ext cx="2847975" cy="1600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7"/>
          <p:cNvPicPr>
            <a:picLocks noChangeAspect="1"/>
          </p:cNvPicPr>
          <p:nvPr/>
        </p:nvPicPr>
        <p:blipFill>
          <a:blip r:embed="rId5"/>
          <a:stretch>
            <a:fillRect/>
          </a:stretch>
        </p:blipFill>
        <p:spPr>
          <a:xfrm>
            <a:off x="2328045" y="5304997"/>
            <a:ext cx="1781175" cy="118529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575491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My thinking and processing style is different</a:t>
            </a:r>
          </a:p>
        </p:txBody>
      </p:sp>
      <p:sp>
        <p:nvSpPr>
          <p:cNvPr id="3" name="Content Placeholder 2"/>
          <p:cNvSpPr>
            <a:spLocks noGrp="1"/>
          </p:cNvSpPr>
          <p:nvPr>
            <p:ph idx="1"/>
          </p:nvPr>
        </p:nvSpPr>
        <p:spPr>
          <a:xfrm>
            <a:off x="1130555" y="3173128"/>
            <a:ext cx="7391400" cy="4373563"/>
          </a:xfrm>
        </p:spPr>
        <p:txBody>
          <a:bodyPr/>
          <a:lstStyle/>
          <a:p>
            <a:pPr lvl="1"/>
            <a:r>
              <a:rPr lang="en-US" dirty="0"/>
              <a:t>All information was on a rolodex </a:t>
            </a:r>
          </a:p>
          <a:p>
            <a:pPr lvl="1"/>
            <a:endParaRPr lang="en-US" sz="1050" dirty="0"/>
          </a:p>
          <a:p>
            <a:pPr lvl="1"/>
            <a:endParaRPr lang="en-US" sz="1050" dirty="0"/>
          </a:p>
          <a:p>
            <a:pPr lvl="1"/>
            <a:r>
              <a:rPr lang="en-US" dirty="0"/>
              <a:t>Forms letters and </a:t>
            </a:r>
            <a:r>
              <a:rPr lang="en-US" dirty="0" err="1"/>
              <a:t>Selectric</a:t>
            </a:r>
            <a:r>
              <a:rPr lang="en-US" dirty="0"/>
              <a:t> Typewriter</a:t>
            </a:r>
          </a:p>
          <a:p>
            <a:pPr lvl="1"/>
            <a:endParaRPr lang="en-US" sz="1050" dirty="0"/>
          </a:p>
          <a:p>
            <a:pPr lvl="1"/>
            <a:endParaRPr lang="en-US" sz="1050" dirty="0"/>
          </a:p>
          <a:p>
            <a:pPr lvl="1"/>
            <a:r>
              <a:rPr lang="en-US" dirty="0"/>
              <a:t>NPDB – long form on NCR paper </a:t>
            </a:r>
          </a:p>
          <a:p>
            <a:pPr marL="411480" lvl="1" indent="0">
              <a:buNone/>
            </a:pPr>
            <a:r>
              <a:rPr lang="en-US" dirty="0"/>
              <a:t>		NO mistakes    </a:t>
            </a:r>
          </a:p>
          <a:p>
            <a:pPr marL="411480" lvl="1" indent="0">
              <a:buNone/>
            </a:pPr>
            <a:r>
              <a:rPr lang="en-US" dirty="0"/>
              <a:t>		NO white out</a:t>
            </a:r>
          </a:p>
          <a:p>
            <a:pPr lvl="1"/>
            <a:endParaRPr lang="en-US" dirty="0"/>
          </a:p>
          <a:p>
            <a:pPr lvl="1"/>
            <a:r>
              <a:rPr lang="en-US" dirty="0"/>
              <a:t>Mail for primary source verifications – foreign grads</a:t>
            </a:r>
          </a:p>
          <a:p>
            <a:pPr lvl="1"/>
            <a:endParaRPr lang="en-US" sz="2400" dirty="0"/>
          </a:p>
          <a:p>
            <a:pPr lvl="1"/>
            <a:endParaRPr lang="en-US" dirty="0"/>
          </a:p>
        </p:txBody>
      </p:sp>
      <p:pic>
        <p:nvPicPr>
          <p:cNvPr id="4" name="Picture 3"/>
          <p:cNvPicPr>
            <a:picLocks noChangeAspect="1"/>
          </p:cNvPicPr>
          <p:nvPr/>
        </p:nvPicPr>
        <p:blipFill>
          <a:blip r:embed="rId2"/>
          <a:stretch>
            <a:fillRect/>
          </a:stretch>
        </p:blipFill>
        <p:spPr>
          <a:xfrm>
            <a:off x="6172200" y="1841871"/>
            <a:ext cx="2457450" cy="1857375"/>
          </a:xfrm>
          <a:prstGeom prst="rect">
            <a:avLst/>
          </a:prstGeom>
          <a:ln>
            <a:noFill/>
          </a:ln>
          <a:effectLst>
            <a:softEdge rad="112500"/>
          </a:effectLst>
        </p:spPr>
      </p:pic>
      <p:pic>
        <p:nvPicPr>
          <p:cNvPr id="5" name="Picture 4"/>
          <p:cNvPicPr>
            <a:picLocks noChangeAspect="1"/>
          </p:cNvPicPr>
          <p:nvPr/>
        </p:nvPicPr>
        <p:blipFill>
          <a:blip r:embed="rId3"/>
          <a:stretch>
            <a:fillRect/>
          </a:stretch>
        </p:blipFill>
        <p:spPr>
          <a:xfrm>
            <a:off x="5562600" y="1927146"/>
            <a:ext cx="1143000" cy="1102659"/>
          </a:xfrm>
          <a:prstGeom prst="rect">
            <a:avLst/>
          </a:prstGeom>
          <a:ln>
            <a:noFill/>
          </a:ln>
          <a:effectLst>
            <a:softEdge rad="112500"/>
          </a:effectLst>
        </p:spPr>
      </p:pic>
      <p:pic>
        <p:nvPicPr>
          <p:cNvPr id="6" name="Picture 5"/>
          <p:cNvPicPr>
            <a:picLocks noChangeAspect="1"/>
          </p:cNvPicPr>
          <p:nvPr/>
        </p:nvPicPr>
        <p:blipFill>
          <a:blip r:embed="rId4"/>
          <a:stretch>
            <a:fillRect/>
          </a:stretch>
        </p:blipFill>
        <p:spPr>
          <a:xfrm>
            <a:off x="4114800" y="2316349"/>
            <a:ext cx="1592350" cy="837268"/>
          </a:xfrm>
          <a:prstGeom prst="rect">
            <a:avLst/>
          </a:prstGeom>
          <a:ln>
            <a:noFill/>
          </a:ln>
          <a:effectLst>
            <a:softEdge rad="112500"/>
          </a:effectLst>
        </p:spPr>
      </p:pic>
      <p:pic>
        <p:nvPicPr>
          <p:cNvPr id="7" name="Picture 6"/>
          <p:cNvPicPr>
            <a:picLocks noChangeAspect="1"/>
          </p:cNvPicPr>
          <p:nvPr/>
        </p:nvPicPr>
        <p:blipFill>
          <a:blip r:embed="rId5"/>
          <a:stretch>
            <a:fillRect/>
          </a:stretch>
        </p:blipFill>
        <p:spPr>
          <a:xfrm>
            <a:off x="307328" y="1710458"/>
            <a:ext cx="2446484" cy="1405075"/>
          </a:xfrm>
          <a:prstGeom prst="rect">
            <a:avLst/>
          </a:prstGeom>
          <a:ln>
            <a:noFill/>
          </a:ln>
          <a:effectLst>
            <a:softEdge rad="112500"/>
          </a:effectLst>
        </p:spPr>
      </p:pic>
      <p:pic>
        <p:nvPicPr>
          <p:cNvPr id="9" name="Picture 8"/>
          <p:cNvPicPr>
            <a:picLocks noChangeAspect="1"/>
          </p:cNvPicPr>
          <p:nvPr/>
        </p:nvPicPr>
        <p:blipFill rotWithShape="1">
          <a:blip r:embed="rId6"/>
          <a:srcRect l="8233" t="14355" r="8233" b="22278"/>
          <a:stretch/>
        </p:blipFill>
        <p:spPr>
          <a:xfrm rot="19907509">
            <a:off x="210191" y="4880831"/>
            <a:ext cx="1557005" cy="958158"/>
          </a:xfrm>
          <a:prstGeom prst="rect">
            <a:avLst/>
          </a:prstGeom>
        </p:spPr>
      </p:pic>
      <p:sp>
        <p:nvSpPr>
          <p:cNvPr id="12" name="Rectangle 11"/>
          <p:cNvSpPr/>
          <p:nvPr/>
        </p:nvSpPr>
        <p:spPr>
          <a:xfrm>
            <a:off x="2804466" y="1812229"/>
            <a:ext cx="2121897" cy="830997"/>
          </a:xfrm>
          <a:prstGeom prst="rect">
            <a:avLst/>
          </a:prstGeom>
        </p:spPr>
        <p:txBody>
          <a:bodyPr wrap="square">
            <a:spAutoFit/>
          </a:bodyPr>
          <a:lstStyle/>
          <a:p>
            <a:pPr marL="114300" lvl="0">
              <a:spcBef>
                <a:spcPct val="20000"/>
              </a:spcBef>
              <a:buClr>
                <a:srgbClr val="93A299"/>
              </a:buClr>
            </a:pPr>
            <a:r>
              <a:rPr lang="en-US" sz="2400" dirty="0">
                <a:solidFill>
                  <a:srgbClr val="564B3C"/>
                </a:solidFill>
              </a:rPr>
              <a:t>I remember when…</a:t>
            </a:r>
          </a:p>
        </p:txBody>
      </p:sp>
      <p:pic>
        <p:nvPicPr>
          <p:cNvPr id="14" name="Picture 13"/>
          <p:cNvPicPr>
            <a:picLocks noChangeAspect="1"/>
          </p:cNvPicPr>
          <p:nvPr/>
        </p:nvPicPr>
        <p:blipFill>
          <a:blip r:embed="rId7"/>
          <a:stretch>
            <a:fillRect/>
          </a:stretch>
        </p:blipFill>
        <p:spPr>
          <a:xfrm>
            <a:off x="6660307" y="4495800"/>
            <a:ext cx="1983139" cy="1110558"/>
          </a:xfrm>
          <a:prstGeom prst="rect">
            <a:avLst/>
          </a:prstGeom>
          <a:ln>
            <a:noFill/>
          </a:ln>
          <a:effectLst>
            <a:softEdge rad="112500"/>
          </a:effectLst>
        </p:spPr>
      </p:pic>
      <p:pic>
        <p:nvPicPr>
          <p:cNvPr id="8" name="Picture 7"/>
          <p:cNvPicPr>
            <a:picLocks noChangeAspect="1"/>
          </p:cNvPicPr>
          <p:nvPr/>
        </p:nvPicPr>
        <p:blipFill>
          <a:blip r:embed="rId8"/>
          <a:stretch>
            <a:fillRect/>
          </a:stretch>
        </p:blipFill>
        <p:spPr>
          <a:xfrm>
            <a:off x="6781800" y="3276600"/>
            <a:ext cx="1740155" cy="1667649"/>
          </a:xfrm>
          <a:prstGeom prst="ellipse">
            <a:avLst/>
          </a:prstGeom>
          <a:ln>
            <a:noFill/>
          </a:ln>
          <a:effectLst>
            <a:softEdge rad="112500"/>
          </a:effectLst>
        </p:spPr>
      </p:pic>
      <p:pic>
        <p:nvPicPr>
          <p:cNvPr id="15" name="Picture 14"/>
          <p:cNvPicPr>
            <a:picLocks noChangeAspect="1"/>
          </p:cNvPicPr>
          <p:nvPr/>
        </p:nvPicPr>
        <p:blipFill>
          <a:blip r:embed="rId9"/>
          <a:stretch>
            <a:fillRect/>
          </a:stretch>
        </p:blipFill>
        <p:spPr>
          <a:xfrm>
            <a:off x="6299902" y="4612642"/>
            <a:ext cx="720809" cy="720809"/>
          </a:xfrm>
          <a:prstGeom prst="rect">
            <a:avLst/>
          </a:prstGeom>
          <a:ln>
            <a:noFill/>
          </a:ln>
          <a:effectLst>
            <a:softEdge rad="112500"/>
          </a:effectLst>
        </p:spPr>
      </p:pic>
      <p:pic>
        <p:nvPicPr>
          <p:cNvPr id="16" name="Picture 15"/>
          <p:cNvPicPr>
            <a:picLocks noChangeAspect="1"/>
          </p:cNvPicPr>
          <p:nvPr/>
        </p:nvPicPr>
        <p:blipFill>
          <a:blip r:embed="rId10"/>
          <a:stretch>
            <a:fillRect/>
          </a:stretch>
        </p:blipFill>
        <p:spPr>
          <a:xfrm>
            <a:off x="5013049" y="5164613"/>
            <a:ext cx="909367" cy="909367"/>
          </a:xfrm>
          <a:prstGeom prst="rect">
            <a:avLst/>
          </a:prstGeom>
          <a:ln>
            <a:noFill/>
          </a:ln>
          <a:effectLst>
            <a:softEdge rad="112500"/>
          </a:effectLst>
        </p:spPr>
      </p:pic>
      <p:pic>
        <p:nvPicPr>
          <p:cNvPr id="17" name="Picture 16"/>
          <p:cNvPicPr>
            <a:picLocks noChangeAspect="1"/>
          </p:cNvPicPr>
          <p:nvPr/>
        </p:nvPicPr>
        <p:blipFill>
          <a:blip r:embed="rId11"/>
          <a:stretch>
            <a:fillRect/>
          </a:stretch>
        </p:blipFill>
        <p:spPr>
          <a:xfrm>
            <a:off x="228600" y="3859688"/>
            <a:ext cx="920528" cy="1304925"/>
          </a:xfrm>
          <a:prstGeom prst="rect">
            <a:avLst/>
          </a:prstGeom>
        </p:spPr>
      </p:pic>
      <p:pic>
        <p:nvPicPr>
          <p:cNvPr id="18" name="Picture 17"/>
          <p:cNvPicPr>
            <a:picLocks noChangeAspect="1"/>
          </p:cNvPicPr>
          <p:nvPr/>
        </p:nvPicPr>
        <p:blipFill>
          <a:blip r:embed="rId12"/>
          <a:stretch>
            <a:fillRect/>
          </a:stretch>
        </p:blipFill>
        <p:spPr>
          <a:xfrm>
            <a:off x="220120" y="5842704"/>
            <a:ext cx="1066326" cy="798715"/>
          </a:xfrm>
          <a:prstGeom prst="rect">
            <a:avLst/>
          </a:prstGeom>
          <a:ln>
            <a:noFill/>
          </a:ln>
          <a:effectLst>
            <a:softEdge rad="112500"/>
          </a:effectLst>
        </p:spPr>
      </p:pic>
    </p:spTree>
    <p:extLst>
      <p:ext uri="{BB962C8B-B14F-4D97-AF65-F5344CB8AC3E}">
        <p14:creationId xmlns:p14="http://schemas.microsoft.com/office/powerpoint/2010/main" val="37926847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Generational differences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3400" y="1752600"/>
            <a:ext cx="8229600" cy="4800600"/>
          </a:xfrm>
        </p:spPr>
      </p:pic>
    </p:spTree>
    <p:extLst>
      <p:ext uri="{BB962C8B-B14F-4D97-AF65-F5344CB8AC3E}">
        <p14:creationId xmlns:p14="http://schemas.microsoft.com/office/powerpoint/2010/main" val="1849515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should we do at work?</a:t>
            </a:r>
          </a:p>
        </p:txBody>
      </p:sp>
      <p:sp>
        <p:nvSpPr>
          <p:cNvPr id="3" name="Content Placeholder 2"/>
          <p:cNvSpPr>
            <a:spLocks noGrp="1"/>
          </p:cNvSpPr>
          <p:nvPr>
            <p:ph idx="1"/>
          </p:nvPr>
        </p:nvSpPr>
        <p:spPr/>
        <p:txBody>
          <a:bodyPr/>
          <a:lstStyle/>
          <a:p>
            <a:r>
              <a:rPr lang="en-US" dirty="0"/>
              <a:t>Openly discuss the stereotyping and meta-stereotyping of the various generations at work</a:t>
            </a:r>
          </a:p>
          <a:p>
            <a:pPr marL="1051560" lvl="3" indent="0">
              <a:buNone/>
            </a:pPr>
            <a:endParaRPr lang="en-US" dirty="0"/>
          </a:p>
          <a:p>
            <a:pPr marL="1051560" lvl="3" indent="0">
              <a:buNone/>
            </a:pPr>
            <a:r>
              <a:rPr lang="en-US" sz="4400" dirty="0"/>
              <a:t>       </a:t>
            </a:r>
            <a:endParaRPr lang="en-US" dirty="0"/>
          </a:p>
          <a:p>
            <a:pPr lvl="1"/>
            <a:r>
              <a:rPr lang="en-US" dirty="0"/>
              <a:t>Role reversal exercises</a:t>
            </a:r>
          </a:p>
          <a:p>
            <a:pPr lvl="1"/>
            <a:endParaRPr lang="en-US" dirty="0"/>
          </a:p>
          <a:p>
            <a:pPr lvl="1"/>
            <a:r>
              <a:rPr lang="en-US" dirty="0"/>
              <a:t>Advantages of age-diverse group</a:t>
            </a:r>
          </a:p>
          <a:p>
            <a:pPr lvl="1"/>
            <a:endParaRPr lang="en-US" dirty="0"/>
          </a:p>
          <a:p>
            <a:pPr lvl="1"/>
            <a:r>
              <a:rPr lang="en-US" dirty="0"/>
              <a:t>Sharing of stories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5791200" y="3745382"/>
            <a:ext cx="2324100" cy="1329385"/>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208723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p:txBody>
          <a:bodyPr/>
          <a:lstStyle/>
          <a:p>
            <a:r>
              <a:rPr lang="en-US" dirty="0"/>
              <a:t>Identify and contrast generational differences</a:t>
            </a:r>
          </a:p>
          <a:p>
            <a:endParaRPr lang="en-US" dirty="0"/>
          </a:p>
          <a:p>
            <a:r>
              <a:rPr lang="en-US" dirty="0"/>
              <a:t>Recognizing why my thinking and processing style is different</a:t>
            </a:r>
          </a:p>
          <a:p>
            <a:endParaRPr lang="en-US" dirty="0"/>
          </a:p>
          <a:p>
            <a:r>
              <a:rPr lang="en-US" dirty="0"/>
              <a:t>Accepting the same result with varying approaches</a:t>
            </a:r>
          </a:p>
        </p:txBody>
      </p:sp>
      <p:pic>
        <p:nvPicPr>
          <p:cNvPr id="4" name="Picture 3"/>
          <p:cNvPicPr>
            <a:picLocks noChangeAspect="1"/>
          </p:cNvPicPr>
          <p:nvPr/>
        </p:nvPicPr>
        <p:blipFill>
          <a:blip r:embed="rId2"/>
          <a:stretch>
            <a:fillRect/>
          </a:stretch>
        </p:blipFill>
        <p:spPr>
          <a:xfrm>
            <a:off x="3057525" y="4724400"/>
            <a:ext cx="3028950" cy="151447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1250360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My thinking and processing style is different</a:t>
            </a:r>
          </a:p>
        </p:txBody>
      </p:sp>
      <p:sp>
        <p:nvSpPr>
          <p:cNvPr id="3" name="Content Placeholder 2"/>
          <p:cNvSpPr>
            <a:spLocks noGrp="1"/>
          </p:cNvSpPr>
          <p:nvPr>
            <p:ph idx="1"/>
          </p:nvPr>
        </p:nvSpPr>
        <p:spPr/>
        <p:txBody>
          <a:bodyPr/>
          <a:lstStyle/>
          <a:p>
            <a:r>
              <a:rPr lang="en-US" dirty="0"/>
              <a:t>Change is Productive</a:t>
            </a:r>
          </a:p>
          <a:p>
            <a:pPr marL="1051560" lvl="3" indent="0">
              <a:buNone/>
            </a:pPr>
            <a:endParaRPr lang="en-US" dirty="0"/>
          </a:p>
          <a:p>
            <a:pPr marL="1051560" lvl="3" indent="0">
              <a:buNone/>
            </a:pPr>
            <a:r>
              <a:rPr lang="en-US" sz="4400" dirty="0"/>
              <a:t>           </a:t>
            </a:r>
            <a:endParaRPr lang="en-US" dirty="0"/>
          </a:p>
          <a:p>
            <a:pPr lvl="1"/>
            <a:r>
              <a:rPr lang="en-US" dirty="0"/>
              <a:t>Recognizing Change is positive</a:t>
            </a:r>
          </a:p>
          <a:p>
            <a:pPr lvl="1"/>
            <a:endParaRPr lang="en-US" dirty="0"/>
          </a:p>
          <a:p>
            <a:pPr lvl="1"/>
            <a:r>
              <a:rPr lang="en-US" dirty="0"/>
              <a:t>Acceptance of Change</a:t>
            </a:r>
          </a:p>
          <a:p>
            <a:pPr lvl="1"/>
            <a:endParaRPr lang="en-US" dirty="0"/>
          </a:p>
          <a:p>
            <a:pPr lvl="1"/>
            <a:r>
              <a:rPr lang="en-US" dirty="0"/>
              <a:t>Time to Change </a:t>
            </a:r>
          </a:p>
        </p:txBody>
      </p:sp>
      <p:pic>
        <p:nvPicPr>
          <p:cNvPr id="4" name="Picture 3"/>
          <p:cNvPicPr>
            <a:picLocks noChangeAspect="1"/>
          </p:cNvPicPr>
          <p:nvPr/>
        </p:nvPicPr>
        <p:blipFill>
          <a:blip r:embed="rId2"/>
          <a:stretch>
            <a:fillRect/>
          </a:stretch>
        </p:blipFill>
        <p:spPr>
          <a:xfrm>
            <a:off x="5638800" y="2743200"/>
            <a:ext cx="2324100" cy="196215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8529912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My thinking and processing style is different</a:t>
            </a:r>
          </a:p>
        </p:txBody>
      </p:sp>
      <p:sp>
        <p:nvSpPr>
          <p:cNvPr id="3" name="Content Placeholder 2"/>
          <p:cNvSpPr>
            <a:spLocks noGrp="1"/>
          </p:cNvSpPr>
          <p:nvPr>
            <p:ph idx="1"/>
          </p:nvPr>
        </p:nvSpPr>
        <p:spPr/>
        <p:txBody>
          <a:bodyPr/>
          <a:lstStyle/>
          <a:p>
            <a:endParaRPr lang="en-US" dirty="0"/>
          </a:p>
          <a:p>
            <a:r>
              <a:rPr lang="en-US" dirty="0"/>
              <a:t>The Interview – </a:t>
            </a:r>
            <a:r>
              <a:rPr lang="en-US" dirty="0" err="1"/>
              <a:t>Youtube</a:t>
            </a:r>
            <a:r>
              <a:rPr lang="en-US" dirty="0"/>
              <a:t> – A Millennial Job Interview</a:t>
            </a:r>
          </a:p>
          <a:p>
            <a:endParaRPr lang="en-US" dirty="0"/>
          </a:p>
          <a:p>
            <a:r>
              <a:rPr lang="en-US" dirty="0"/>
              <a:t>Disclaimer – this is a video that does not truly define everyone </a:t>
            </a:r>
          </a:p>
          <a:p>
            <a:endParaRPr lang="en-US" dirty="0"/>
          </a:p>
          <a:p>
            <a:endParaRPr lang="en-US" dirty="0"/>
          </a:p>
          <a:p>
            <a:endParaRPr lang="en-US" dirty="0"/>
          </a:p>
        </p:txBody>
      </p:sp>
      <p:pic>
        <p:nvPicPr>
          <p:cNvPr id="4" name="Picture 3"/>
          <p:cNvPicPr>
            <a:picLocks noChangeAspect="1"/>
          </p:cNvPicPr>
          <p:nvPr/>
        </p:nvPicPr>
        <p:blipFill>
          <a:blip r:embed="rId2"/>
          <a:stretch>
            <a:fillRect/>
          </a:stretch>
        </p:blipFill>
        <p:spPr>
          <a:xfrm>
            <a:off x="4191000" y="4114800"/>
            <a:ext cx="2847975" cy="16002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1810318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Accepting varying approaches</a:t>
            </a:r>
          </a:p>
        </p:txBody>
      </p:sp>
      <p:sp>
        <p:nvSpPr>
          <p:cNvPr id="3" name="Content Placeholder 2"/>
          <p:cNvSpPr>
            <a:spLocks noGrp="1"/>
          </p:cNvSpPr>
          <p:nvPr>
            <p:ph idx="1"/>
          </p:nvPr>
        </p:nvSpPr>
        <p:spPr>
          <a:xfrm>
            <a:off x="457200" y="1752600"/>
            <a:ext cx="8229600" cy="4800600"/>
          </a:xfrm>
        </p:spPr>
        <p:txBody>
          <a:bodyPr>
            <a:normAutofit lnSpcReduction="10000"/>
          </a:bodyPr>
          <a:lstStyle/>
          <a:p>
            <a:endParaRPr lang="en-US" dirty="0"/>
          </a:p>
          <a:p>
            <a:r>
              <a:rPr lang="en-US" dirty="0"/>
              <a:t>How much is 5 + 4 = ?</a:t>
            </a:r>
          </a:p>
          <a:p>
            <a:endParaRPr lang="en-US" dirty="0"/>
          </a:p>
          <a:p>
            <a:endParaRPr lang="en-US" dirty="0"/>
          </a:p>
          <a:p>
            <a:r>
              <a:rPr lang="en-US" dirty="0"/>
              <a:t>How much is 6 + 3 = ?</a:t>
            </a:r>
          </a:p>
          <a:p>
            <a:endParaRPr lang="en-US" dirty="0"/>
          </a:p>
          <a:p>
            <a:endParaRPr lang="en-US" dirty="0"/>
          </a:p>
          <a:p>
            <a:r>
              <a:rPr lang="en-US" dirty="0"/>
              <a:t>Are the totals the same?</a:t>
            </a:r>
          </a:p>
          <a:p>
            <a:endParaRPr lang="en-US" dirty="0"/>
          </a:p>
          <a:p>
            <a:endParaRPr lang="en-US" dirty="0"/>
          </a:p>
          <a:p>
            <a:r>
              <a:rPr lang="en-US" dirty="0"/>
              <a:t>What is the difference between the totals?</a:t>
            </a:r>
          </a:p>
        </p:txBody>
      </p:sp>
      <p:pic>
        <p:nvPicPr>
          <p:cNvPr id="4" name="Picture 3"/>
          <p:cNvPicPr>
            <a:picLocks noChangeAspect="1"/>
          </p:cNvPicPr>
          <p:nvPr/>
        </p:nvPicPr>
        <p:blipFill>
          <a:blip r:embed="rId2"/>
          <a:stretch>
            <a:fillRect/>
          </a:stretch>
        </p:blipFill>
        <p:spPr>
          <a:xfrm>
            <a:off x="5562600" y="2590800"/>
            <a:ext cx="2114550" cy="2162175"/>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2373525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Accepting varying approaches</a:t>
            </a:r>
          </a:p>
        </p:txBody>
      </p:sp>
      <p:sp>
        <p:nvSpPr>
          <p:cNvPr id="3" name="Content Placeholder 2"/>
          <p:cNvSpPr>
            <a:spLocks noGrp="1"/>
          </p:cNvSpPr>
          <p:nvPr>
            <p:ph idx="1"/>
          </p:nvPr>
        </p:nvSpPr>
        <p:spPr/>
        <p:txBody>
          <a:bodyPr/>
          <a:lstStyle/>
          <a:p>
            <a:pPr marL="114300" indent="0">
              <a:buNone/>
            </a:pPr>
            <a:r>
              <a:rPr lang="en-US" dirty="0"/>
              <a:t>Learn something new</a:t>
            </a:r>
          </a:p>
          <a:p>
            <a:endParaRPr lang="en-US" dirty="0"/>
          </a:p>
          <a:p>
            <a:pPr marL="114300" indent="0">
              <a:buNone/>
            </a:pPr>
            <a:r>
              <a:rPr lang="en-US" dirty="0"/>
              <a:t>	Take a new route</a:t>
            </a:r>
          </a:p>
          <a:p>
            <a:endParaRPr lang="en-US" dirty="0"/>
          </a:p>
          <a:p>
            <a:pPr marL="114300" indent="0">
              <a:buNone/>
            </a:pPr>
            <a:r>
              <a:rPr lang="en-US" dirty="0"/>
              <a:t>		Try new food</a:t>
            </a:r>
          </a:p>
        </p:txBody>
      </p:sp>
      <p:pic>
        <p:nvPicPr>
          <p:cNvPr id="4" name="Picture 3"/>
          <p:cNvPicPr>
            <a:picLocks noChangeAspect="1"/>
          </p:cNvPicPr>
          <p:nvPr/>
        </p:nvPicPr>
        <p:blipFill>
          <a:blip r:embed="rId2"/>
          <a:stretch>
            <a:fillRect/>
          </a:stretch>
        </p:blipFill>
        <p:spPr>
          <a:xfrm>
            <a:off x="4953000" y="3276248"/>
            <a:ext cx="2925171" cy="12000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a:blip r:embed="rId3"/>
          <a:stretch>
            <a:fillRect/>
          </a:stretch>
        </p:blipFill>
        <p:spPr>
          <a:xfrm>
            <a:off x="1828800" y="4992864"/>
            <a:ext cx="2619375" cy="17430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p:cNvPicPr>
            <a:picLocks noChangeAspect="1"/>
          </p:cNvPicPr>
          <p:nvPr/>
        </p:nvPicPr>
        <p:blipFill>
          <a:blip r:embed="rId4"/>
          <a:stretch>
            <a:fillRect/>
          </a:stretch>
        </p:blipFill>
        <p:spPr>
          <a:xfrm>
            <a:off x="6280855" y="4673090"/>
            <a:ext cx="2552700" cy="17907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7" name="Picture 6"/>
          <p:cNvPicPr>
            <a:picLocks noChangeAspect="1"/>
          </p:cNvPicPr>
          <p:nvPr/>
        </p:nvPicPr>
        <p:blipFill>
          <a:blip r:embed="rId5"/>
          <a:stretch>
            <a:fillRect/>
          </a:stretch>
        </p:blipFill>
        <p:spPr>
          <a:xfrm>
            <a:off x="304801" y="3305979"/>
            <a:ext cx="1752600" cy="1752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Picture 7"/>
          <p:cNvPicPr>
            <a:picLocks noChangeAspect="1"/>
          </p:cNvPicPr>
          <p:nvPr/>
        </p:nvPicPr>
        <p:blipFill>
          <a:blip r:embed="rId6"/>
          <a:stretch>
            <a:fillRect/>
          </a:stretch>
        </p:blipFill>
        <p:spPr>
          <a:xfrm>
            <a:off x="6363839" y="1656018"/>
            <a:ext cx="2209800" cy="151668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3" name="Picture 22"/>
          <p:cNvPicPr>
            <a:picLocks noChangeAspect="1"/>
          </p:cNvPicPr>
          <p:nvPr/>
        </p:nvPicPr>
        <p:blipFill>
          <a:blip r:embed="rId7"/>
          <a:stretch>
            <a:fillRect/>
          </a:stretch>
        </p:blipFill>
        <p:spPr>
          <a:xfrm>
            <a:off x="4444788" y="1886498"/>
            <a:ext cx="1783313" cy="10337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4" name="Picture 23"/>
          <p:cNvPicPr>
            <a:picLocks noChangeAspect="1"/>
          </p:cNvPicPr>
          <p:nvPr/>
        </p:nvPicPr>
        <p:blipFill>
          <a:blip r:embed="rId8"/>
          <a:stretch>
            <a:fillRect/>
          </a:stretch>
        </p:blipFill>
        <p:spPr>
          <a:xfrm>
            <a:off x="4641056" y="5037941"/>
            <a:ext cx="1300163" cy="13001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2149588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Accepting varying approaches</a:t>
            </a:r>
          </a:p>
        </p:txBody>
      </p:sp>
      <p:sp>
        <p:nvSpPr>
          <p:cNvPr id="3" name="Content Placeholder 2"/>
          <p:cNvSpPr>
            <a:spLocks noGrp="1"/>
          </p:cNvSpPr>
          <p:nvPr>
            <p:ph idx="1"/>
          </p:nvPr>
        </p:nvSpPr>
        <p:spPr/>
        <p:txBody>
          <a:bodyPr/>
          <a:lstStyle/>
          <a:p>
            <a:r>
              <a:rPr lang="en-US" dirty="0"/>
              <a:t>Recognize your release of control</a:t>
            </a:r>
          </a:p>
          <a:p>
            <a:endParaRPr lang="en-US" dirty="0"/>
          </a:p>
          <a:p>
            <a:r>
              <a:rPr lang="en-US" dirty="0"/>
              <a:t>Delegate</a:t>
            </a:r>
          </a:p>
          <a:p>
            <a:endParaRPr lang="en-US" dirty="0"/>
          </a:p>
          <a:p>
            <a:r>
              <a:rPr lang="en-US" dirty="0"/>
              <a:t>Ask for assistance or opinions</a:t>
            </a:r>
          </a:p>
          <a:p>
            <a:endParaRPr lang="en-US" dirty="0"/>
          </a:p>
          <a:p>
            <a:r>
              <a:rPr lang="en-US" dirty="0"/>
              <a:t>Bridge the gap</a:t>
            </a:r>
          </a:p>
        </p:txBody>
      </p:sp>
      <p:pic>
        <p:nvPicPr>
          <p:cNvPr id="4" name="Picture 3"/>
          <p:cNvPicPr>
            <a:picLocks noChangeAspect="1"/>
          </p:cNvPicPr>
          <p:nvPr/>
        </p:nvPicPr>
        <p:blipFill>
          <a:blip r:embed="rId2"/>
          <a:stretch>
            <a:fillRect/>
          </a:stretch>
        </p:blipFill>
        <p:spPr>
          <a:xfrm>
            <a:off x="1600200" y="5029200"/>
            <a:ext cx="3009900" cy="1524000"/>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p:cNvPicPr>
            <a:picLocks noChangeAspect="1"/>
          </p:cNvPicPr>
          <p:nvPr/>
        </p:nvPicPr>
        <p:blipFill>
          <a:blip r:embed="rId3"/>
          <a:stretch>
            <a:fillRect/>
          </a:stretch>
        </p:blipFill>
        <p:spPr>
          <a:xfrm>
            <a:off x="6096000" y="2062956"/>
            <a:ext cx="2438400" cy="18764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p:cNvPicPr>
            <a:picLocks noChangeAspect="1"/>
          </p:cNvPicPr>
          <p:nvPr/>
        </p:nvPicPr>
        <p:blipFill>
          <a:blip r:embed="rId4"/>
          <a:stretch>
            <a:fillRect/>
          </a:stretch>
        </p:blipFill>
        <p:spPr>
          <a:xfrm>
            <a:off x="5181600" y="4363332"/>
            <a:ext cx="2619375" cy="174307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060640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Accepting varying approaches</a:t>
            </a:r>
          </a:p>
        </p:txBody>
      </p:sp>
      <p:sp>
        <p:nvSpPr>
          <p:cNvPr id="3" name="Content Placeholder 2"/>
          <p:cNvSpPr>
            <a:spLocks noGrp="1"/>
          </p:cNvSpPr>
          <p:nvPr>
            <p:ph idx="1"/>
          </p:nvPr>
        </p:nvSpPr>
        <p:spPr/>
        <p:txBody>
          <a:bodyPr/>
          <a:lstStyle/>
          <a:p>
            <a:endParaRPr lang="en-US" dirty="0"/>
          </a:p>
          <a:p>
            <a:r>
              <a:rPr lang="en-US" dirty="0"/>
              <a:t>Recognize the end result and various means to achieve</a:t>
            </a:r>
          </a:p>
          <a:p>
            <a:endParaRPr lang="en-US" dirty="0"/>
          </a:p>
          <a:p>
            <a:r>
              <a:rPr lang="en-US" dirty="0"/>
              <a:t>Understand the individual</a:t>
            </a:r>
          </a:p>
          <a:p>
            <a:endParaRPr lang="en-US" dirty="0"/>
          </a:p>
          <a:p>
            <a:r>
              <a:rPr lang="en-US" dirty="0"/>
              <a:t>Embrace the ingenuity</a:t>
            </a:r>
          </a:p>
        </p:txBody>
      </p:sp>
      <p:pic>
        <p:nvPicPr>
          <p:cNvPr id="4" name="Picture 3"/>
          <p:cNvPicPr>
            <a:picLocks noChangeAspect="1"/>
          </p:cNvPicPr>
          <p:nvPr/>
        </p:nvPicPr>
        <p:blipFill>
          <a:blip r:embed="rId2"/>
          <a:stretch>
            <a:fillRect/>
          </a:stretch>
        </p:blipFill>
        <p:spPr>
          <a:xfrm>
            <a:off x="4871156" y="3276600"/>
            <a:ext cx="3810000" cy="2133600"/>
          </a:xfrm>
          <a:prstGeom prst="rect">
            <a:avLst/>
          </a:prstGeom>
        </p:spPr>
      </p:pic>
    </p:spTree>
    <p:extLst>
      <p:ext uri="{BB962C8B-B14F-4D97-AF65-F5344CB8AC3E}">
        <p14:creationId xmlns:p14="http://schemas.microsoft.com/office/powerpoint/2010/main" val="32459572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Accepting varying approaches</a:t>
            </a:r>
          </a:p>
        </p:txBody>
      </p:sp>
      <p:sp>
        <p:nvSpPr>
          <p:cNvPr id="3" name="Content Placeholder 2"/>
          <p:cNvSpPr>
            <a:spLocks noGrp="1"/>
          </p:cNvSpPr>
          <p:nvPr>
            <p:ph idx="1"/>
          </p:nvPr>
        </p:nvSpPr>
        <p:spPr/>
        <p:txBody>
          <a:bodyPr/>
          <a:lstStyle/>
          <a:p>
            <a:r>
              <a:rPr lang="en-US" dirty="0"/>
              <a:t>Trending</a:t>
            </a:r>
          </a:p>
          <a:p>
            <a:endParaRPr lang="en-US" dirty="0"/>
          </a:p>
          <a:p>
            <a:pPr lvl="1"/>
            <a:r>
              <a:rPr lang="en-US" dirty="0"/>
              <a:t>Cubicle</a:t>
            </a:r>
          </a:p>
          <a:p>
            <a:pPr lvl="1"/>
            <a:r>
              <a:rPr lang="en-US" dirty="0"/>
              <a:t>Desk</a:t>
            </a:r>
          </a:p>
          <a:p>
            <a:pPr lvl="1"/>
            <a:r>
              <a:rPr lang="en-US" dirty="0"/>
              <a:t>Office</a:t>
            </a:r>
          </a:p>
          <a:p>
            <a:pPr lvl="1"/>
            <a:r>
              <a:rPr lang="en-US" dirty="0"/>
              <a:t>Open cubicle concept</a:t>
            </a:r>
          </a:p>
          <a:p>
            <a:pPr lvl="1"/>
            <a:r>
              <a:rPr lang="en-US" dirty="0"/>
              <a:t>Lap top and docking station</a:t>
            </a:r>
          </a:p>
          <a:p>
            <a:pPr lvl="1"/>
            <a:r>
              <a:rPr lang="en-US" dirty="0"/>
              <a:t>Elevated desk</a:t>
            </a:r>
          </a:p>
          <a:p>
            <a:pPr lvl="1"/>
            <a:r>
              <a:rPr lang="en-US" dirty="0"/>
              <a:t>Lap top Strap</a:t>
            </a:r>
          </a:p>
          <a:p>
            <a:pPr lvl="1"/>
            <a:endParaRPr lang="en-US" dirty="0"/>
          </a:p>
        </p:txBody>
      </p:sp>
      <p:pic>
        <p:nvPicPr>
          <p:cNvPr id="5" name="Picture 4"/>
          <p:cNvPicPr>
            <a:picLocks noChangeAspect="1"/>
          </p:cNvPicPr>
          <p:nvPr/>
        </p:nvPicPr>
        <p:blipFill>
          <a:blip r:embed="rId2"/>
          <a:stretch>
            <a:fillRect/>
          </a:stretch>
        </p:blipFill>
        <p:spPr>
          <a:xfrm>
            <a:off x="3048000" y="1766104"/>
            <a:ext cx="1286658" cy="1286658"/>
          </a:xfrm>
          <a:prstGeom prst="rect">
            <a:avLst/>
          </a:prstGeom>
        </p:spPr>
      </p:pic>
      <p:pic>
        <p:nvPicPr>
          <p:cNvPr id="6" name="Picture 5"/>
          <p:cNvPicPr>
            <a:picLocks noChangeAspect="1"/>
          </p:cNvPicPr>
          <p:nvPr/>
        </p:nvPicPr>
        <p:blipFill>
          <a:blip r:embed="rId3"/>
          <a:stretch>
            <a:fillRect/>
          </a:stretch>
        </p:blipFill>
        <p:spPr>
          <a:xfrm>
            <a:off x="6705600" y="3657600"/>
            <a:ext cx="1190157" cy="1409700"/>
          </a:xfrm>
          <a:prstGeom prst="rect">
            <a:avLst/>
          </a:prstGeom>
        </p:spPr>
      </p:pic>
      <p:pic>
        <p:nvPicPr>
          <p:cNvPr id="7" name="Picture 6"/>
          <p:cNvPicPr>
            <a:picLocks noChangeAspect="1"/>
          </p:cNvPicPr>
          <p:nvPr/>
        </p:nvPicPr>
        <p:blipFill>
          <a:blip r:embed="rId4"/>
          <a:stretch>
            <a:fillRect/>
          </a:stretch>
        </p:blipFill>
        <p:spPr>
          <a:xfrm>
            <a:off x="6333342" y="1981200"/>
            <a:ext cx="2209800" cy="1154799"/>
          </a:xfrm>
          <a:prstGeom prst="rect">
            <a:avLst/>
          </a:prstGeom>
        </p:spPr>
      </p:pic>
      <p:pic>
        <p:nvPicPr>
          <p:cNvPr id="9" name="Picture 8"/>
          <p:cNvPicPr>
            <a:picLocks noChangeAspect="1"/>
          </p:cNvPicPr>
          <p:nvPr/>
        </p:nvPicPr>
        <p:blipFill>
          <a:blip r:embed="rId5"/>
          <a:stretch>
            <a:fillRect/>
          </a:stretch>
        </p:blipFill>
        <p:spPr>
          <a:xfrm>
            <a:off x="4403637" y="2409433"/>
            <a:ext cx="1860726" cy="1196181"/>
          </a:xfrm>
          <a:prstGeom prst="rect">
            <a:avLst/>
          </a:prstGeom>
        </p:spPr>
      </p:pic>
      <p:pic>
        <p:nvPicPr>
          <p:cNvPr id="10" name="Picture 9"/>
          <p:cNvPicPr>
            <a:picLocks noChangeAspect="1"/>
          </p:cNvPicPr>
          <p:nvPr/>
        </p:nvPicPr>
        <p:blipFill>
          <a:blip r:embed="rId6"/>
          <a:stretch>
            <a:fillRect/>
          </a:stretch>
        </p:blipFill>
        <p:spPr>
          <a:xfrm>
            <a:off x="3660959" y="4648200"/>
            <a:ext cx="2847975" cy="1600200"/>
          </a:xfrm>
          <a:prstGeom prst="rect">
            <a:avLst/>
          </a:prstGeom>
        </p:spPr>
      </p:pic>
      <p:pic>
        <p:nvPicPr>
          <p:cNvPr id="11" name="Picture 10"/>
          <p:cNvPicPr>
            <a:picLocks noChangeAspect="1"/>
          </p:cNvPicPr>
          <p:nvPr/>
        </p:nvPicPr>
        <p:blipFill>
          <a:blip r:embed="rId7"/>
          <a:stretch>
            <a:fillRect/>
          </a:stretch>
        </p:blipFill>
        <p:spPr>
          <a:xfrm>
            <a:off x="7446709" y="5181600"/>
            <a:ext cx="1409700" cy="1318556"/>
          </a:xfrm>
          <a:prstGeom prst="rect">
            <a:avLst/>
          </a:prstGeom>
        </p:spPr>
      </p:pic>
      <p:pic>
        <p:nvPicPr>
          <p:cNvPr id="13" name="Picture 12"/>
          <p:cNvPicPr>
            <a:picLocks noChangeAspect="1"/>
          </p:cNvPicPr>
          <p:nvPr/>
        </p:nvPicPr>
        <p:blipFill>
          <a:blip r:embed="rId8"/>
          <a:stretch>
            <a:fillRect/>
          </a:stretch>
        </p:blipFill>
        <p:spPr>
          <a:xfrm>
            <a:off x="1356127" y="5334000"/>
            <a:ext cx="1223963" cy="1223963"/>
          </a:xfrm>
          <a:prstGeom prst="rect">
            <a:avLst/>
          </a:prstGeom>
        </p:spPr>
      </p:pic>
    </p:spTree>
    <p:extLst>
      <p:ext uri="{BB962C8B-B14F-4D97-AF65-F5344CB8AC3E}">
        <p14:creationId xmlns:p14="http://schemas.microsoft.com/office/powerpoint/2010/main" val="42420782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srcRect t="13776" b="19622"/>
          <a:stretch/>
        </p:blipFill>
        <p:spPr>
          <a:xfrm>
            <a:off x="6096000" y="1828800"/>
            <a:ext cx="2402615" cy="16002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p:cNvSpPr>
            <a:spLocks noGrp="1"/>
          </p:cNvSpPr>
          <p:nvPr>
            <p:ph type="title"/>
          </p:nvPr>
        </p:nvSpPr>
        <p:spPr/>
        <p:txBody>
          <a:bodyPr>
            <a:normAutofit/>
          </a:bodyPr>
          <a:lstStyle/>
          <a:p>
            <a:r>
              <a:rPr lang="en-US" dirty="0"/>
              <a:t>Accepting varying approaches</a:t>
            </a:r>
          </a:p>
        </p:txBody>
      </p:sp>
      <p:sp>
        <p:nvSpPr>
          <p:cNvPr id="3" name="Content Placeholder 2"/>
          <p:cNvSpPr>
            <a:spLocks noGrp="1"/>
          </p:cNvSpPr>
          <p:nvPr>
            <p:ph idx="1"/>
          </p:nvPr>
        </p:nvSpPr>
        <p:spPr/>
        <p:txBody>
          <a:bodyPr/>
          <a:lstStyle/>
          <a:p>
            <a:r>
              <a:rPr lang="en-US" dirty="0"/>
              <a:t>You own your own destiny</a:t>
            </a:r>
          </a:p>
          <a:p>
            <a:endParaRPr lang="en-US" dirty="0"/>
          </a:p>
          <a:p>
            <a:r>
              <a:rPr lang="en-US" dirty="0"/>
              <a:t>Reputation</a:t>
            </a:r>
          </a:p>
          <a:p>
            <a:endParaRPr lang="en-US" dirty="0"/>
          </a:p>
          <a:p>
            <a:r>
              <a:rPr lang="en-US" dirty="0"/>
              <a:t>Work ethic</a:t>
            </a:r>
          </a:p>
          <a:p>
            <a:endParaRPr lang="en-US" dirty="0"/>
          </a:p>
          <a:p>
            <a:r>
              <a:rPr lang="en-US" dirty="0"/>
              <a:t>Time is too short</a:t>
            </a:r>
          </a:p>
        </p:txBody>
      </p:sp>
      <p:pic>
        <p:nvPicPr>
          <p:cNvPr id="4" name="Picture 3"/>
          <p:cNvPicPr>
            <a:picLocks noChangeAspect="1"/>
          </p:cNvPicPr>
          <p:nvPr/>
        </p:nvPicPr>
        <p:blipFill>
          <a:blip r:embed="rId3"/>
          <a:stretch>
            <a:fillRect/>
          </a:stretch>
        </p:blipFill>
        <p:spPr>
          <a:xfrm>
            <a:off x="1447800" y="5029200"/>
            <a:ext cx="1867380" cy="1468809"/>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p:cNvPicPr>
            <a:picLocks noChangeAspect="1"/>
          </p:cNvPicPr>
          <p:nvPr/>
        </p:nvPicPr>
        <p:blipFill>
          <a:blip r:embed="rId4"/>
          <a:stretch>
            <a:fillRect/>
          </a:stretch>
        </p:blipFill>
        <p:spPr>
          <a:xfrm>
            <a:off x="4946880" y="3605742"/>
            <a:ext cx="1809750" cy="2524125"/>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8" name="Picture 7"/>
          <p:cNvPicPr>
            <a:picLocks noChangeAspect="1"/>
          </p:cNvPicPr>
          <p:nvPr/>
        </p:nvPicPr>
        <p:blipFill>
          <a:blip r:embed="rId5"/>
          <a:stretch>
            <a:fillRect/>
          </a:stretch>
        </p:blipFill>
        <p:spPr>
          <a:xfrm>
            <a:off x="2895600" y="2286000"/>
            <a:ext cx="1981828" cy="198182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7" name="Picture 6"/>
          <p:cNvPicPr>
            <a:picLocks noChangeAspect="1"/>
          </p:cNvPicPr>
          <p:nvPr/>
        </p:nvPicPr>
        <p:blipFill>
          <a:blip r:embed="rId6"/>
          <a:stretch>
            <a:fillRect/>
          </a:stretch>
        </p:blipFill>
        <p:spPr>
          <a:xfrm>
            <a:off x="7094669" y="4419599"/>
            <a:ext cx="1530948" cy="19716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7385205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Consideration questions</a:t>
            </a:r>
          </a:p>
        </p:txBody>
      </p:sp>
      <p:sp>
        <p:nvSpPr>
          <p:cNvPr id="3" name="Content Placeholder 2"/>
          <p:cNvSpPr>
            <a:spLocks noGrp="1"/>
          </p:cNvSpPr>
          <p:nvPr>
            <p:ph idx="1"/>
          </p:nvPr>
        </p:nvSpPr>
        <p:spPr/>
        <p:txBody>
          <a:bodyPr/>
          <a:lstStyle/>
          <a:p>
            <a:r>
              <a:rPr lang="en-US" dirty="0"/>
              <a:t>What do you see as the greatest strengths of your generation?</a:t>
            </a:r>
          </a:p>
          <a:p>
            <a:endParaRPr lang="en-US" dirty="0"/>
          </a:p>
          <a:p>
            <a:r>
              <a:rPr lang="en-US" dirty="0"/>
              <a:t>What do you think are the greatest weaknesses of your generation?</a:t>
            </a:r>
          </a:p>
          <a:p>
            <a:endParaRPr lang="en-US" dirty="0"/>
          </a:p>
          <a:p>
            <a:r>
              <a:rPr lang="en-US" dirty="0"/>
              <a:t>What do other generations misunderstand about you?</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3886200" y="4724400"/>
            <a:ext cx="2133600" cy="1981200"/>
          </a:xfrm>
          <a:prstGeom prst="rect">
            <a:avLst/>
          </a:prstGeom>
        </p:spPr>
      </p:pic>
    </p:spTree>
    <p:extLst>
      <p:ext uri="{BB962C8B-B14F-4D97-AF65-F5344CB8AC3E}">
        <p14:creationId xmlns:p14="http://schemas.microsoft.com/office/powerpoint/2010/main" val="4850342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Consideration questions</a:t>
            </a:r>
          </a:p>
        </p:txBody>
      </p:sp>
      <p:sp>
        <p:nvSpPr>
          <p:cNvPr id="3" name="Content Placeholder 2"/>
          <p:cNvSpPr>
            <a:spLocks noGrp="1"/>
          </p:cNvSpPr>
          <p:nvPr>
            <p:ph idx="1"/>
          </p:nvPr>
        </p:nvSpPr>
        <p:spPr/>
        <p:txBody>
          <a:bodyPr/>
          <a:lstStyle/>
          <a:p>
            <a:endParaRPr lang="en-US" dirty="0"/>
          </a:p>
          <a:p>
            <a:r>
              <a:rPr lang="en-US" dirty="0"/>
              <a:t>What do appreciate about other generations?</a:t>
            </a:r>
          </a:p>
          <a:p>
            <a:endParaRPr lang="en-US" dirty="0"/>
          </a:p>
          <a:p>
            <a:r>
              <a:rPr lang="en-US" dirty="0"/>
              <a:t>What have you learned from people in your life who are from other generations?</a:t>
            </a:r>
          </a:p>
          <a:p>
            <a:endParaRPr lang="en-US" dirty="0"/>
          </a:p>
          <a:p>
            <a:pPr marL="11430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3108581" y="4270731"/>
            <a:ext cx="2895765" cy="2133600"/>
          </a:xfrm>
          <a:prstGeom prst="rect">
            <a:avLst/>
          </a:prstGeom>
        </p:spPr>
      </p:pic>
    </p:spTree>
    <p:extLst>
      <p:ext uri="{BB962C8B-B14F-4D97-AF65-F5344CB8AC3E}">
        <p14:creationId xmlns:p14="http://schemas.microsoft.com/office/powerpoint/2010/main" val="2218685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Generational gap</a:t>
            </a:r>
          </a:p>
        </p:txBody>
      </p:sp>
      <p:sp>
        <p:nvSpPr>
          <p:cNvPr id="3" name="Content Placeholder 2"/>
          <p:cNvSpPr>
            <a:spLocks noGrp="1"/>
          </p:cNvSpPr>
          <p:nvPr>
            <p:ph idx="1"/>
          </p:nvPr>
        </p:nvSpPr>
        <p:spPr/>
        <p:txBody>
          <a:bodyPr/>
          <a:lstStyle/>
          <a:p>
            <a:endParaRPr lang="en-US" dirty="0"/>
          </a:p>
          <a:p>
            <a:r>
              <a:rPr lang="en-US" dirty="0"/>
              <a:t>A generation gap or generational gap is a difference of opinions between one generation and another regarding beliefs, politics, or values. In today's usage, generation gap often refers to a perceived gap between younger people and their parents or grandparents.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2667000" y="4572000"/>
            <a:ext cx="4571999" cy="1809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799338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Consideration questions</a:t>
            </a:r>
          </a:p>
        </p:txBody>
      </p:sp>
      <p:sp>
        <p:nvSpPr>
          <p:cNvPr id="3" name="Content Placeholder 2"/>
          <p:cNvSpPr>
            <a:spLocks noGrp="1"/>
          </p:cNvSpPr>
          <p:nvPr>
            <p:ph idx="1"/>
          </p:nvPr>
        </p:nvSpPr>
        <p:spPr/>
        <p:txBody>
          <a:bodyPr/>
          <a:lstStyle/>
          <a:p>
            <a:endParaRPr lang="en-US" dirty="0"/>
          </a:p>
          <a:p>
            <a:r>
              <a:rPr lang="en-US" dirty="0"/>
              <a:t>Is there anything about the successes and failures of older generations that sheds light on where you are?</a:t>
            </a:r>
          </a:p>
          <a:p>
            <a:endParaRPr lang="en-US" dirty="0"/>
          </a:p>
          <a:p>
            <a:r>
              <a:rPr lang="en-US" dirty="0"/>
              <a:t>What do you think are the best ways to connect withy you and your peers?</a:t>
            </a:r>
          </a:p>
          <a:p>
            <a:endParaRPr lang="en-US" dirty="0"/>
          </a:p>
          <a:p>
            <a:pPr marL="11430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3200400" y="4572000"/>
            <a:ext cx="2846832" cy="2133600"/>
          </a:xfrm>
          <a:prstGeom prst="rect">
            <a:avLst/>
          </a:prstGeom>
        </p:spPr>
      </p:pic>
    </p:spTree>
    <p:extLst>
      <p:ext uri="{BB962C8B-B14F-4D97-AF65-F5344CB8AC3E}">
        <p14:creationId xmlns:p14="http://schemas.microsoft.com/office/powerpoint/2010/main" val="33995383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 summary</a:t>
            </a:r>
          </a:p>
        </p:txBody>
      </p:sp>
      <p:sp>
        <p:nvSpPr>
          <p:cNvPr id="3" name="Content Placeholder 2"/>
          <p:cNvSpPr>
            <a:spLocks noGrp="1"/>
          </p:cNvSpPr>
          <p:nvPr>
            <p:ph idx="1"/>
          </p:nvPr>
        </p:nvSpPr>
        <p:spPr/>
        <p:txBody>
          <a:bodyPr/>
          <a:lstStyle/>
          <a:p>
            <a:endParaRPr lang="en-US" dirty="0"/>
          </a:p>
          <a:p>
            <a:r>
              <a:rPr lang="en-US" dirty="0"/>
              <a:t>We are all different but the same</a:t>
            </a:r>
          </a:p>
          <a:p>
            <a:endParaRPr lang="en-US" dirty="0"/>
          </a:p>
          <a:p>
            <a:r>
              <a:rPr lang="en-US" dirty="0"/>
              <a:t>We want the best for our patients/members</a:t>
            </a:r>
          </a:p>
          <a:p>
            <a:endParaRPr lang="en-US" dirty="0"/>
          </a:p>
          <a:p>
            <a:r>
              <a:rPr lang="en-US" dirty="0"/>
              <a:t>Have the same passion and drive for credentialing</a:t>
            </a:r>
          </a:p>
          <a:p>
            <a:endParaRPr lang="en-US" dirty="0"/>
          </a:p>
          <a:p>
            <a:pPr marL="11430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3149600" y="4495800"/>
            <a:ext cx="2844800" cy="2133600"/>
          </a:xfrm>
          <a:prstGeom prst="rect">
            <a:avLst/>
          </a:prstGeom>
        </p:spPr>
      </p:pic>
    </p:spTree>
    <p:extLst>
      <p:ext uri="{BB962C8B-B14F-4D97-AF65-F5344CB8AC3E}">
        <p14:creationId xmlns:p14="http://schemas.microsoft.com/office/powerpoint/2010/main" val="42775397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838200"/>
            <a:ext cx="4572000" cy="707886"/>
          </a:xfrm>
          <a:prstGeom prst="rect">
            <a:avLst/>
          </a:prstGeom>
        </p:spPr>
        <p:txBody>
          <a:bodyPr wrap="square">
            <a:spAutoFit/>
          </a:bodyPr>
          <a:lstStyle/>
          <a:p>
            <a:pPr algn="ctr"/>
            <a:r>
              <a:rPr lang="en-US" sz="4000" dirty="0"/>
              <a:t>THANK YOU!</a:t>
            </a:r>
          </a:p>
        </p:txBody>
      </p:sp>
      <p:sp>
        <p:nvSpPr>
          <p:cNvPr id="3" name="Rectangle 2"/>
          <p:cNvSpPr/>
          <p:nvPr/>
        </p:nvSpPr>
        <p:spPr>
          <a:xfrm>
            <a:off x="2057400" y="2057400"/>
            <a:ext cx="5105400" cy="1200329"/>
          </a:xfrm>
          <a:prstGeom prst="rect">
            <a:avLst/>
          </a:prstGeom>
        </p:spPr>
        <p:txBody>
          <a:bodyPr wrap="square">
            <a:spAutoFit/>
          </a:bodyPr>
          <a:lstStyle/>
          <a:p>
            <a:pPr algn="ctr"/>
            <a:r>
              <a:rPr lang="en-US" dirty="0"/>
              <a:t>Contact Information:</a:t>
            </a:r>
          </a:p>
          <a:p>
            <a:pPr algn="ctr"/>
            <a:r>
              <a:rPr lang="en-US" dirty="0"/>
              <a:t>John Pastrano, BBA, CPMSM, CPCS</a:t>
            </a:r>
          </a:p>
          <a:p>
            <a:pPr algn="ctr"/>
            <a:r>
              <a:rPr lang="en-US" dirty="0"/>
              <a:t>Southern Belles and Beau Speaker Bureau</a:t>
            </a:r>
          </a:p>
          <a:p>
            <a:pPr algn="ctr"/>
            <a:endParaRPr lang="en-US" dirty="0"/>
          </a:p>
        </p:txBody>
      </p:sp>
      <p:pic>
        <p:nvPicPr>
          <p:cNvPr id="4" name="Picture 2" descr="C:\Rsilva\SBB\Logo\SouthernBelles&amp;Beau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0400" y="4038600"/>
            <a:ext cx="29718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527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Generational differences</a:t>
            </a:r>
          </a:p>
        </p:txBody>
      </p:sp>
      <p:sp>
        <p:nvSpPr>
          <p:cNvPr id="3" name="Content Placeholder 2"/>
          <p:cNvSpPr>
            <a:spLocks noGrp="1"/>
          </p:cNvSpPr>
          <p:nvPr>
            <p:ph idx="1"/>
          </p:nvPr>
        </p:nvSpPr>
        <p:spPr/>
        <p:txBody>
          <a:bodyPr/>
          <a:lstStyle/>
          <a:p>
            <a:r>
              <a:rPr lang="en-US" dirty="0"/>
              <a:t>Traditionalists – Born 1945 or before</a:t>
            </a:r>
          </a:p>
          <a:p>
            <a:endParaRPr lang="en-US" dirty="0"/>
          </a:p>
          <a:p>
            <a:r>
              <a:rPr lang="en-US" dirty="0"/>
              <a:t>Veterans, Silent, Moral Authority, Radio Babies, The Forgotten Generation</a:t>
            </a:r>
          </a:p>
          <a:p>
            <a:endParaRPr lang="en-US" dirty="0"/>
          </a:p>
          <a:p>
            <a:r>
              <a:rPr lang="en-US" dirty="0"/>
              <a:t>Raised by parents that just survived the Great Depression</a:t>
            </a:r>
          </a:p>
          <a:p>
            <a:endParaRPr lang="en-US" dirty="0"/>
          </a:p>
        </p:txBody>
      </p:sp>
      <p:pic>
        <p:nvPicPr>
          <p:cNvPr id="4" name="Picture 3"/>
          <p:cNvPicPr>
            <a:picLocks noChangeAspect="1"/>
          </p:cNvPicPr>
          <p:nvPr/>
        </p:nvPicPr>
        <p:blipFill>
          <a:blip r:embed="rId2"/>
          <a:stretch>
            <a:fillRect/>
          </a:stretch>
        </p:blipFill>
        <p:spPr>
          <a:xfrm>
            <a:off x="5681662" y="4762589"/>
            <a:ext cx="2886075" cy="15811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p:cNvSpPr/>
          <p:nvPr/>
        </p:nvSpPr>
        <p:spPr>
          <a:xfrm>
            <a:off x="457200" y="4953000"/>
            <a:ext cx="5105400" cy="1200329"/>
          </a:xfrm>
          <a:prstGeom prst="rect">
            <a:avLst/>
          </a:prstGeom>
        </p:spPr>
        <p:txBody>
          <a:bodyPr wrap="square">
            <a:spAutoFit/>
          </a:bodyPr>
          <a:lstStyle/>
          <a:p>
            <a:pPr marL="342900" indent="-228600">
              <a:spcBef>
                <a:spcPct val="20000"/>
              </a:spcBef>
              <a:buClr>
                <a:schemeClr val="accent1"/>
              </a:buClr>
              <a:buFont typeface="Arial" pitchFamily="34" charset="0"/>
              <a:buChar char="•"/>
            </a:pPr>
            <a:r>
              <a:rPr lang="en-US" sz="2400" dirty="0">
                <a:solidFill>
                  <a:schemeClr val="tx2"/>
                </a:solidFill>
              </a:rPr>
              <a:t>Experienced hard times while growing up which were followed by times of prosperity</a:t>
            </a:r>
          </a:p>
        </p:txBody>
      </p:sp>
    </p:spTree>
    <p:extLst>
      <p:ext uri="{BB962C8B-B14F-4D97-AF65-F5344CB8AC3E}">
        <p14:creationId xmlns:p14="http://schemas.microsoft.com/office/powerpoint/2010/main" val="602320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Generational differences</a:t>
            </a:r>
          </a:p>
        </p:txBody>
      </p:sp>
      <p:sp>
        <p:nvSpPr>
          <p:cNvPr id="3" name="Content Placeholder 2"/>
          <p:cNvSpPr>
            <a:spLocks noGrp="1"/>
          </p:cNvSpPr>
          <p:nvPr>
            <p:ph idx="1"/>
          </p:nvPr>
        </p:nvSpPr>
        <p:spPr>
          <a:xfrm>
            <a:off x="457200" y="1752600"/>
            <a:ext cx="8229600" cy="1371600"/>
          </a:xfrm>
        </p:spPr>
        <p:txBody>
          <a:bodyPr>
            <a:normAutofit fontScale="92500" lnSpcReduction="20000"/>
          </a:bodyPr>
          <a:lstStyle/>
          <a:p>
            <a:r>
              <a:rPr lang="en-US" dirty="0"/>
              <a:t>Baby Boomers – Born between 1946-1964 – currently between 57-75 years old (71.6 million in the US)</a:t>
            </a:r>
          </a:p>
          <a:p>
            <a:endParaRPr lang="en-US" dirty="0"/>
          </a:p>
          <a:p>
            <a:r>
              <a:rPr lang="en-US" dirty="0"/>
              <a:t>“Me” Generation, Moral Authority</a:t>
            </a:r>
          </a:p>
          <a:p>
            <a:endParaRPr lang="en-US" dirty="0"/>
          </a:p>
          <a:p>
            <a:endParaRPr lang="en-US" dirty="0"/>
          </a:p>
          <a:p>
            <a:endParaRPr lang="en-US" dirty="0"/>
          </a:p>
          <a:p>
            <a:endParaRPr lang="en-US" dirty="0"/>
          </a:p>
        </p:txBody>
      </p:sp>
      <p:pic>
        <p:nvPicPr>
          <p:cNvPr id="4" name="Picture 3"/>
          <p:cNvPicPr>
            <a:picLocks noChangeAspect="1"/>
          </p:cNvPicPr>
          <p:nvPr/>
        </p:nvPicPr>
        <p:blipFill>
          <a:blip r:embed="rId2"/>
          <a:stretch>
            <a:fillRect/>
          </a:stretch>
        </p:blipFill>
        <p:spPr>
          <a:xfrm>
            <a:off x="5943600" y="2885379"/>
            <a:ext cx="2893735" cy="180348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6" name="Rectangle 5"/>
          <p:cNvSpPr/>
          <p:nvPr/>
        </p:nvSpPr>
        <p:spPr>
          <a:xfrm>
            <a:off x="457200" y="3276600"/>
            <a:ext cx="5334000" cy="2320635"/>
          </a:xfrm>
          <a:prstGeom prst="rect">
            <a:avLst/>
          </a:prstGeom>
        </p:spPr>
        <p:txBody>
          <a:bodyPr wrap="square">
            <a:spAutoFit/>
          </a:bodyPr>
          <a:lstStyle/>
          <a:p>
            <a:pPr marL="342900" indent="-228600">
              <a:lnSpc>
                <a:spcPct val="80000"/>
              </a:lnSpc>
              <a:spcBef>
                <a:spcPct val="20000"/>
              </a:spcBef>
              <a:buClr>
                <a:schemeClr val="accent1"/>
              </a:buClr>
              <a:buFont typeface="Arial" pitchFamily="34" charset="0"/>
              <a:buChar char="•"/>
            </a:pPr>
            <a:r>
              <a:rPr lang="en-US" sz="2400" dirty="0">
                <a:solidFill>
                  <a:schemeClr val="tx2"/>
                </a:solidFill>
              </a:rPr>
              <a:t>Highest divorce rate and 2nd marriages in history</a:t>
            </a:r>
          </a:p>
          <a:p>
            <a:pPr marL="342900" indent="-228600">
              <a:lnSpc>
                <a:spcPct val="80000"/>
              </a:lnSpc>
              <a:spcBef>
                <a:spcPct val="20000"/>
              </a:spcBef>
              <a:buClr>
                <a:schemeClr val="accent1"/>
              </a:buClr>
              <a:buFont typeface="Arial" pitchFamily="34" charset="0"/>
              <a:buChar char="•"/>
            </a:pPr>
            <a:endParaRPr lang="en-US" sz="2400" dirty="0">
              <a:solidFill>
                <a:schemeClr val="tx2"/>
              </a:solidFill>
            </a:endParaRPr>
          </a:p>
          <a:p>
            <a:pPr marL="342900" indent="-228600">
              <a:lnSpc>
                <a:spcPct val="80000"/>
              </a:lnSpc>
              <a:spcBef>
                <a:spcPct val="20000"/>
              </a:spcBef>
              <a:buClr>
                <a:schemeClr val="accent1"/>
              </a:buClr>
              <a:buFont typeface="Arial" pitchFamily="34" charset="0"/>
              <a:buChar char="•"/>
            </a:pPr>
            <a:r>
              <a:rPr lang="en-US" sz="2400" dirty="0">
                <a:solidFill>
                  <a:schemeClr val="tx2"/>
                </a:solidFill>
              </a:rPr>
              <a:t>Post War Babies grew up to be radicals in the 70’s and yuppies in the 80’s</a:t>
            </a:r>
          </a:p>
          <a:p>
            <a:pPr marL="342900" indent="-228600">
              <a:lnSpc>
                <a:spcPct val="80000"/>
              </a:lnSpc>
              <a:spcBef>
                <a:spcPct val="20000"/>
              </a:spcBef>
              <a:buClr>
                <a:schemeClr val="accent1"/>
              </a:buClr>
              <a:buFont typeface="Arial" pitchFamily="34" charset="0"/>
              <a:buChar char="•"/>
            </a:pPr>
            <a:endParaRPr lang="en-US" sz="2000" dirty="0">
              <a:solidFill>
                <a:schemeClr val="tx2"/>
              </a:solidFill>
            </a:endParaRPr>
          </a:p>
        </p:txBody>
      </p:sp>
      <p:sp>
        <p:nvSpPr>
          <p:cNvPr id="7" name="Rectangle 6"/>
          <p:cNvSpPr/>
          <p:nvPr/>
        </p:nvSpPr>
        <p:spPr>
          <a:xfrm>
            <a:off x="426128" y="5463525"/>
            <a:ext cx="8411207" cy="978729"/>
          </a:xfrm>
          <a:prstGeom prst="rect">
            <a:avLst/>
          </a:prstGeom>
        </p:spPr>
        <p:txBody>
          <a:bodyPr wrap="square">
            <a:spAutoFit/>
          </a:bodyPr>
          <a:lstStyle/>
          <a:p>
            <a:pPr marL="342900" indent="-228600">
              <a:lnSpc>
                <a:spcPct val="80000"/>
              </a:lnSpc>
              <a:spcBef>
                <a:spcPct val="20000"/>
              </a:spcBef>
              <a:buClr>
                <a:schemeClr val="accent1"/>
              </a:buClr>
              <a:buFont typeface="Arial" pitchFamily="34" charset="0"/>
              <a:buChar char="•"/>
            </a:pPr>
            <a:r>
              <a:rPr lang="en-US" sz="2400" dirty="0">
                <a:solidFill>
                  <a:schemeClr val="tx2"/>
                </a:solidFill>
              </a:rPr>
              <a:t>“The American Dream” was promised to them as children and they pursue it.  As a result they are seen as being greedy, materialistic and ambitious.</a:t>
            </a:r>
          </a:p>
        </p:txBody>
      </p:sp>
    </p:spTree>
    <p:extLst>
      <p:ext uri="{BB962C8B-B14F-4D97-AF65-F5344CB8AC3E}">
        <p14:creationId xmlns:p14="http://schemas.microsoft.com/office/powerpoint/2010/main" val="2019758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Generational differences</a:t>
            </a:r>
          </a:p>
        </p:txBody>
      </p:sp>
      <p:sp>
        <p:nvSpPr>
          <p:cNvPr id="3" name="Content Placeholder 2"/>
          <p:cNvSpPr>
            <a:spLocks noGrp="1"/>
          </p:cNvSpPr>
          <p:nvPr>
            <p:ph idx="1"/>
          </p:nvPr>
        </p:nvSpPr>
        <p:spPr>
          <a:xfrm>
            <a:off x="307622" y="1698977"/>
            <a:ext cx="8382000" cy="2895599"/>
          </a:xfrm>
        </p:spPr>
        <p:txBody>
          <a:bodyPr>
            <a:normAutofit fontScale="92500"/>
          </a:bodyPr>
          <a:lstStyle/>
          <a:p>
            <a:r>
              <a:rPr lang="en-US" dirty="0"/>
              <a:t>Generation X – born between 1965-1979/80 and is currently between 41-56 years old )65.2 million in the US)</a:t>
            </a:r>
          </a:p>
          <a:p>
            <a:endParaRPr lang="en-US" sz="1500" dirty="0"/>
          </a:p>
          <a:p>
            <a:r>
              <a:rPr lang="en-US" dirty="0"/>
              <a:t>Gen X, </a:t>
            </a:r>
            <a:r>
              <a:rPr lang="en-US" dirty="0" err="1"/>
              <a:t>Xers</a:t>
            </a:r>
            <a:r>
              <a:rPr lang="en-US" dirty="0"/>
              <a:t>, The Doer, Post Boomers, 13</a:t>
            </a:r>
            <a:r>
              <a:rPr lang="en-US" baseline="30000" dirty="0"/>
              <a:t>th</a:t>
            </a:r>
            <a:r>
              <a:rPr lang="en-US" dirty="0"/>
              <a:t> Generation</a:t>
            </a:r>
          </a:p>
          <a:p>
            <a:endParaRPr lang="en-US" sz="1500" dirty="0"/>
          </a:p>
          <a:p>
            <a:r>
              <a:rPr lang="en-US" dirty="0"/>
              <a:t>Their perceptions are shaped by growing up to take care of themselves early and watching their politicians lie and their parents get laid off.</a:t>
            </a:r>
          </a:p>
        </p:txBody>
      </p:sp>
      <p:pic>
        <p:nvPicPr>
          <p:cNvPr id="4" name="Picture 3"/>
          <p:cNvPicPr>
            <a:picLocks noChangeAspect="1"/>
          </p:cNvPicPr>
          <p:nvPr/>
        </p:nvPicPr>
        <p:blipFill>
          <a:blip r:embed="rId2"/>
          <a:stretch>
            <a:fillRect/>
          </a:stretch>
        </p:blipFill>
        <p:spPr>
          <a:xfrm>
            <a:off x="228600" y="4648199"/>
            <a:ext cx="2777067" cy="138853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Rectangle 5"/>
          <p:cNvSpPr/>
          <p:nvPr/>
        </p:nvSpPr>
        <p:spPr>
          <a:xfrm>
            <a:off x="2819400" y="4433711"/>
            <a:ext cx="6096000" cy="2234458"/>
          </a:xfrm>
          <a:prstGeom prst="rect">
            <a:avLst/>
          </a:prstGeom>
        </p:spPr>
        <p:txBody>
          <a:bodyPr wrap="square">
            <a:spAutoFit/>
          </a:bodyPr>
          <a:lstStyle/>
          <a:p>
            <a:pPr marL="342900" lvl="0" indent="-228600">
              <a:spcBef>
                <a:spcPct val="20000"/>
              </a:spcBef>
              <a:buClr>
                <a:srgbClr val="93A299"/>
              </a:buClr>
              <a:buFont typeface="Arial" pitchFamily="34" charset="0"/>
              <a:buChar char="•"/>
            </a:pPr>
            <a:r>
              <a:rPr lang="en-US" sz="2400" dirty="0">
                <a:solidFill>
                  <a:srgbClr val="564B3C"/>
                </a:solidFill>
              </a:rPr>
              <a:t>Came of age when USA was losing its status as the most powerful and prosperous nation in the world.</a:t>
            </a:r>
          </a:p>
          <a:p>
            <a:pPr marL="342900" lvl="0" indent="-228600">
              <a:spcBef>
                <a:spcPct val="20000"/>
              </a:spcBef>
              <a:buClr>
                <a:srgbClr val="93A299"/>
              </a:buClr>
              <a:buFont typeface="Arial" pitchFamily="34" charset="0"/>
              <a:buChar char="•"/>
            </a:pPr>
            <a:endParaRPr lang="en-US" sz="1200" dirty="0">
              <a:solidFill>
                <a:srgbClr val="564B3C"/>
              </a:solidFill>
            </a:endParaRPr>
          </a:p>
          <a:p>
            <a:pPr marL="342900" lvl="0" indent="-228600">
              <a:spcBef>
                <a:spcPct val="20000"/>
              </a:spcBef>
              <a:buClr>
                <a:srgbClr val="93A299"/>
              </a:buClr>
              <a:buFont typeface="Arial" pitchFamily="34" charset="0"/>
              <a:buChar char="•"/>
            </a:pPr>
            <a:r>
              <a:rPr lang="en-US" sz="2400" dirty="0">
                <a:solidFill>
                  <a:srgbClr val="564B3C"/>
                </a:solidFill>
              </a:rPr>
              <a:t>The first generation that will NOT do as well financially as their parents did.</a:t>
            </a:r>
          </a:p>
        </p:txBody>
      </p:sp>
    </p:spTree>
    <p:extLst>
      <p:ext uri="{BB962C8B-B14F-4D97-AF65-F5344CB8AC3E}">
        <p14:creationId xmlns:p14="http://schemas.microsoft.com/office/powerpoint/2010/main" val="3607677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Generational differences</a:t>
            </a:r>
          </a:p>
        </p:txBody>
      </p:sp>
      <p:sp>
        <p:nvSpPr>
          <p:cNvPr id="3" name="Content Placeholder 2"/>
          <p:cNvSpPr>
            <a:spLocks noGrp="1"/>
          </p:cNvSpPr>
          <p:nvPr>
            <p:ph idx="1"/>
          </p:nvPr>
        </p:nvSpPr>
        <p:spPr>
          <a:xfrm>
            <a:off x="381000" y="1600200"/>
            <a:ext cx="8534400" cy="3886200"/>
          </a:xfrm>
        </p:spPr>
        <p:txBody>
          <a:bodyPr>
            <a:normAutofit fontScale="85000" lnSpcReduction="10000"/>
          </a:bodyPr>
          <a:lstStyle/>
          <a:p>
            <a:r>
              <a:rPr lang="en-US" sz="2600" dirty="0"/>
              <a:t>Millennials or Gen Y – born 1981–1994/6 and currently between 25 and 40 years old (72.1 million in the US)</a:t>
            </a:r>
          </a:p>
          <a:p>
            <a:endParaRPr lang="en-US" sz="1300" dirty="0"/>
          </a:p>
          <a:p>
            <a:r>
              <a:rPr lang="en-US" sz="2600" dirty="0"/>
              <a:t>Generation Y, Gen Y, Generation Next, Echo Boomers, Chief Friendship Officers, 24/7’s</a:t>
            </a:r>
          </a:p>
          <a:p>
            <a:endParaRPr lang="en-US" sz="1300" dirty="0"/>
          </a:p>
          <a:p>
            <a:r>
              <a:rPr lang="en-US" sz="2600" dirty="0"/>
              <a:t>Typically grew up as children of divorce</a:t>
            </a:r>
          </a:p>
          <a:p>
            <a:endParaRPr lang="en-US" sz="1300" dirty="0"/>
          </a:p>
          <a:p>
            <a:r>
              <a:rPr lang="en-US" sz="2600" dirty="0"/>
              <a:t>They hope to be the next great generation and to turn around all the “wrong” they see in the world today</a:t>
            </a:r>
          </a:p>
          <a:p>
            <a:endParaRPr lang="en-US" sz="1300" dirty="0"/>
          </a:p>
          <a:p>
            <a:r>
              <a:rPr lang="en-US" sz="2600" dirty="0"/>
              <a:t>They grew up more sheltered than any other generation as parents strived to protect them from the evils of the world</a:t>
            </a:r>
          </a:p>
        </p:txBody>
      </p:sp>
      <p:pic>
        <p:nvPicPr>
          <p:cNvPr id="4" name="Picture 3"/>
          <p:cNvPicPr>
            <a:picLocks noChangeAspect="1"/>
          </p:cNvPicPr>
          <p:nvPr/>
        </p:nvPicPr>
        <p:blipFill>
          <a:blip r:embed="rId2"/>
          <a:stretch>
            <a:fillRect/>
          </a:stretch>
        </p:blipFill>
        <p:spPr>
          <a:xfrm>
            <a:off x="304800" y="5512293"/>
            <a:ext cx="2133600" cy="1004815"/>
          </a:xfrm>
          <a:prstGeom prst="rect">
            <a:avLst/>
          </a:prstGeom>
          <a:ln w="88900" cap="sq" cmpd="thickThin">
            <a:solidFill>
              <a:srgbClr val="000000"/>
            </a:solidFill>
            <a:prstDash val="solid"/>
            <a:miter lim="800000"/>
          </a:ln>
          <a:effectLst>
            <a:innerShdw blurRad="76200">
              <a:srgbClr val="000000"/>
            </a:innerShdw>
          </a:effectLst>
        </p:spPr>
      </p:pic>
      <p:sp>
        <p:nvSpPr>
          <p:cNvPr id="5" name="Rectangle 4"/>
          <p:cNvSpPr/>
          <p:nvPr/>
        </p:nvSpPr>
        <p:spPr>
          <a:xfrm>
            <a:off x="2438400" y="4815548"/>
            <a:ext cx="6971931" cy="1951303"/>
          </a:xfrm>
          <a:prstGeom prst="rect">
            <a:avLst/>
          </a:prstGeom>
        </p:spPr>
        <p:txBody>
          <a:bodyPr wrap="square">
            <a:spAutoFit/>
          </a:bodyPr>
          <a:lstStyle/>
          <a:p>
            <a:pPr marL="342900" lvl="0" indent="-228600">
              <a:spcBef>
                <a:spcPct val="20000"/>
              </a:spcBef>
              <a:buClr>
                <a:srgbClr val="93A299"/>
              </a:buClr>
              <a:buFont typeface="Arial" pitchFamily="34" charset="0"/>
              <a:buChar char="•"/>
            </a:pPr>
            <a:endParaRPr lang="en-US" sz="2000" dirty="0">
              <a:solidFill>
                <a:srgbClr val="564B3C"/>
              </a:solidFill>
            </a:endParaRPr>
          </a:p>
          <a:p>
            <a:pPr marL="342900" lvl="0" indent="-228600">
              <a:spcBef>
                <a:spcPct val="20000"/>
              </a:spcBef>
              <a:buClr>
                <a:srgbClr val="93A299"/>
              </a:buClr>
              <a:buFont typeface="Arial" pitchFamily="34" charset="0"/>
              <a:buChar char="•"/>
            </a:pPr>
            <a:r>
              <a:rPr lang="en-US" sz="2000" dirty="0">
                <a:solidFill>
                  <a:srgbClr val="564B3C"/>
                </a:solidFill>
              </a:rPr>
              <a:t>Came of age in a period of economic expansion</a:t>
            </a:r>
          </a:p>
          <a:p>
            <a:pPr marL="342900" lvl="0" indent="-228600">
              <a:spcBef>
                <a:spcPct val="20000"/>
              </a:spcBef>
              <a:buClr>
                <a:srgbClr val="93A299"/>
              </a:buClr>
              <a:buFont typeface="Arial" pitchFamily="34" charset="0"/>
              <a:buChar char="•"/>
            </a:pPr>
            <a:endParaRPr lang="en-US" sz="1200" dirty="0">
              <a:solidFill>
                <a:srgbClr val="564B3C"/>
              </a:solidFill>
            </a:endParaRPr>
          </a:p>
          <a:p>
            <a:pPr marL="342900" lvl="0" indent="-228600">
              <a:spcBef>
                <a:spcPct val="20000"/>
              </a:spcBef>
              <a:buClr>
                <a:srgbClr val="93A299"/>
              </a:buClr>
              <a:buFont typeface="Arial" pitchFamily="34" charset="0"/>
              <a:buChar char="•"/>
            </a:pPr>
            <a:r>
              <a:rPr lang="en-US" sz="2000" dirty="0">
                <a:solidFill>
                  <a:srgbClr val="564B3C"/>
                </a:solidFill>
              </a:rPr>
              <a:t>Kept busy as kids</a:t>
            </a:r>
          </a:p>
          <a:p>
            <a:pPr marL="342900" lvl="0" indent="-228600">
              <a:spcBef>
                <a:spcPct val="20000"/>
              </a:spcBef>
              <a:buClr>
                <a:srgbClr val="93A299"/>
              </a:buClr>
              <a:buFont typeface="Arial" pitchFamily="34" charset="0"/>
              <a:buChar char="•"/>
            </a:pPr>
            <a:endParaRPr lang="en-US" sz="1200" dirty="0">
              <a:solidFill>
                <a:srgbClr val="564B3C"/>
              </a:solidFill>
            </a:endParaRPr>
          </a:p>
          <a:p>
            <a:pPr marL="342900" lvl="0" indent="-228600">
              <a:spcBef>
                <a:spcPct val="20000"/>
              </a:spcBef>
              <a:buClr>
                <a:srgbClr val="93A299"/>
              </a:buClr>
              <a:buFont typeface="Arial" pitchFamily="34" charset="0"/>
              <a:buChar char="•"/>
            </a:pPr>
            <a:r>
              <a:rPr lang="en-US" sz="2000" dirty="0">
                <a:solidFill>
                  <a:srgbClr val="564B3C"/>
                </a:solidFill>
              </a:rPr>
              <a:t>First generation of children with schedules</a:t>
            </a:r>
          </a:p>
        </p:txBody>
      </p:sp>
    </p:spTree>
    <p:extLst>
      <p:ext uri="{BB962C8B-B14F-4D97-AF65-F5344CB8AC3E}">
        <p14:creationId xmlns:p14="http://schemas.microsoft.com/office/powerpoint/2010/main" val="3323186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Generational differences</a:t>
            </a:r>
          </a:p>
        </p:txBody>
      </p:sp>
      <p:sp>
        <p:nvSpPr>
          <p:cNvPr id="3" name="Content Placeholder 2"/>
          <p:cNvSpPr>
            <a:spLocks noGrp="1"/>
          </p:cNvSpPr>
          <p:nvPr>
            <p:ph idx="1"/>
          </p:nvPr>
        </p:nvSpPr>
        <p:spPr>
          <a:xfrm>
            <a:off x="381000" y="1600200"/>
            <a:ext cx="8534400" cy="3886200"/>
          </a:xfrm>
        </p:spPr>
        <p:txBody>
          <a:bodyPr>
            <a:normAutofit fontScale="62500" lnSpcReduction="20000"/>
          </a:bodyPr>
          <a:lstStyle/>
          <a:p>
            <a:r>
              <a:rPr lang="en-US" sz="2600" dirty="0"/>
              <a:t>Centennials or Gen Z – born 1997–2012/15 and currently between 6 and 24 years old (nearly 68 million in the US)</a:t>
            </a:r>
          </a:p>
          <a:p>
            <a:endParaRPr lang="en-US" sz="1300" dirty="0"/>
          </a:p>
          <a:p>
            <a:r>
              <a:rPr lang="en-US" b="1" dirty="0"/>
              <a:t>Digital Natives: </a:t>
            </a:r>
            <a:r>
              <a:rPr lang="en-US" dirty="0"/>
              <a:t>While Millennials grew up in a technologically savvy and connected world, younger members of Generation Z cannot remember a world without the Internet. They grew up swiping an iPad before they learned how to talk and are the first generation to be raised in the era of smartphones. Teenage members of Gen Z are connected nearly every waking hour of the day.</a:t>
            </a:r>
            <a:endParaRPr lang="en-US" sz="2600" dirty="0"/>
          </a:p>
          <a:p>
            <a:endParaRPr lang="en-US" sz="1300" dirty="0"/>
          </a:p>
          <a:p>
            <a:r>
              <a:rPr lang="en-US" b="1" dirty="0"/>
              <a:t>Entrepreneurial</a:t>
            </a:r>
            <a:r>
              <a:rPr lang="en-US" dirty="0"/>
              <a:t>: Gen </a:t>
            </a:r>
            <a:r>
              <a:rPr lang="en-US" dirty="0" err="1"/>
              <a:t>Zers</a:t>
            </a:r>
            <a:r>
              <a:rPr lang="en-US" dirty="0"/>
              <a:t> have been raised with businesses such as Uber and </a:t>
            </a:r>
            <a:r>
              <a:rPr lang="en-US" dirty="0" err="1"/>
              <a:t>airbnb</a:t>
            </a:r>
            <a:r>
              <a:rPr lang="en-US" dirty="0"/>
              <a:t>, seeing how easy and simple it is to use your own time and resources to make money. 72% of older members of Gen Z want to start their own business.</a:t>
            </a:r>
            <a:endParaRPr lang="en-US" sz="2600" dirty="0"/>
          </a:p>
          <a:p>
            <a:endParaRPr lang="en-US" sz="1300" dirty="0"/>
          </a:p>
          <a:p>
            <a:r>
              <a:rPr lang="en-US" b="1" dirty="0"/>
              <a:t>Less Religious Identification</a:t>
            </a:r>
            <a:r>
              <a:rPr lang="en-US" dirty="0"/>
              <a:t>: In 1966, 6.6% of incoming freshman reported being unaffiliated with any religion. In 2015, nearly one-third (29.6%) of all incoming college students reported not identifying with any particular religion. The question is whether young people today are truly moving away from religion or just defining themselves differently than previous generations. I tend towards the latter explanation, although there is probably some truth in the first.</a:t>
            </a:r>
            <a:endParaRPr lang="en-US" sz="2600" dirty="0"/>
          </a:p>
          <a:p>
            <a:endParaRPr lang="en-US" sz="1300" dirty="0"/>
          </a:p>
          <a:p>
            <a:endParaRPr lang="en-US" sz="2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1371600" y="5257800"/>
            <a:ext cx="6781800" cy="1371599"/>
          </a:xfrm>
          <a:prstGeom prst="rect">
            <a:avLst/>
          </a:prstGeom>
          <a:ln w="88900" cap="sq" cmpd="thickThin">
            <a:solidFill>
              <a:srgbClr val="000000"/>
            </a:solidFill>
            <a:prstDash val="solid"/>
            <a:miter lim="800000"/>
          </a:ln>
          <a:effectLst>
            <a:innerShdw blurRad="76200">
              <a:srgbClr val="000000"/>
            </a:innerShdw>
          </a:effectLst>
        </p:spPr>
      </p:pic>
      <p:sp>
        <p:nvSpPr>
          <p:cNvPr id="5" name="Rectangle 4"/>
          <p:cNvSpPr/>
          <p:nvPr/>
        </p:nvSpPr>
        <p:spPr>
          <a:xfrm>
            <a:off x="2438400" y="4815548"/>
            <a:ext cx="6971931" cy="769441"/>
          </a:xfrm>
          <a:prstGeom prst="rect">
            <a:avLst/>
          </a:prstGeom>
        </p:spPr>
        <p:txBody>
          <a:bodyPr wrap="square">
            <a:spAutoFit/>
          </a:bodyPr>
          <a:lstStyle/>
          <a:p>
            <a:pPr marL="342900" lvl="0" indent="-228600">
              <a:spcBef>
                <a:spcPct val="20000"/>
              </a:spcBef>
              <a:buClr>
                <a:srgbClr val="93A299"/>
              </a:buClr>
              <a:buFont typeface="Arial" pitchFamily="34" charset="0"/>
              <a:buChar char="•"/>
            </a:pPr>
            <a:endParaRPr lang="en-US" sz="2000" dirty="0">
              <a:solidFill>
                <a:srgbClr val="564B3C"/>
              </a:solidFill>
            </a:endParaRPr>
          </a:p>
          <a:p>
            <a:pPr marL="114300" lvl="0">
              <a:spcBef>
                <a:spcPct val="20000"/>
              </a:spcBef>
              <a:buClr>
                <a:srgbClr val="93A299"/>
              </a:buClr>
            </a:pPr>
            <a:endParaRPr lang="en-US" sz="2000" dirty="0">
              <a:solidFill>
                <a:srgbClr val="564B3C"/>
              </a:solidFill>
            </a:endParaRPr>
          </a:p>
        </p:txBody>
      </p:sp>
    </p:spTree>
    <p:extLst>
      <p:ext uri="{BB962C8B-B14F-4D97-AF65-F5344CB8AC3E}">
        <p14:creationId xmlns:p14="http://schemas.microsoft.com/office/powerpoint/2010/main" val="3251051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Generational differences</a:t>
            </a:r>
            <a:br>
              <a:rPr lang="en-US" dirty="0"/>
            </a:br>
            <a:r>
              <a:rPr lang="en-US" dirty="0"/>
              <a:t>core values</a:t>
            </a:r>
          </a:p>
        </p:txBody>
      </p:sp>
      <p:sp>
        <p:nvSpPr>
          <p:cNvPr id="3" name="Content Placeholder 2"/>
          <p:cNvSpPr>
            <a:spLocks noGrp="1"/>
          </p:cNvSpPr>
          <p:nvPr>
            <p:ph idx="1"/>
          </p:nvPr>
        </p:nvSpPr>
        <p:spPr>
          <a:xfrm>
            <a:off x="457200" y="1752600"/>
            <a:ext cx="8382000" cy="4876800"/>
          </a:xfrm>
        </p:spPr>
        <p:txBody>
          <a:bodyPr>
            <a:normAutofit fontScale="92500" lnSpcReduction="20000"/>
          </a:bodyPr>
          <a:lstStyle/>
          <a:p>
            <a:r>
              <a:rPr lang="en-US" dirty="0"/>
              <a:t>Traditionalists</a:t>
            </a:r>
          </a:p>
          <a:p>
            <a:pPr lvl="1"/>
            <a:r>
              <a:rPr lang="en-US" dirty="0"/>
              <a:t>Adhere to rules, Conformers, Contributing to the collective good, dedication/sacrifice, delayed reward, discipline, don’t question authority, duty before pleasure, family focus, “Giving Back” is important, hard work, law and order, loyalty, patriotism, patience, respect for authority, responsibility, savers, stabilizing, trust in government</a:t>
            </a:r>
          </a:p>
          <a:p>
            <a:pPr lvl="1"/>
            <a:endParaRPr lang="en-US" dirty="0"/>
          </a:p>
          <a:p>
            <a:endParaRPr lang="en-US" dirty="0"/>
          </a:p>
          <a:p>
            <a:endParaRPr lang="en-US" dirty="0"/>
          </a:p>
          <a:p>
            <a:r>
              <a:rPr lang="en-US" dirty="0"/>
              <a:t>Baby Boomers</a:t>
            </a:r>
          </a:p>
          <a:p>
            <a:pPr lvl="1"/>
            <a:r>
              <a:rPr lang="en-US" dirty="0"/>
              <a:t>Anti war, anti government, anything is possible, equal rights, equal opportunities, extremely loyal to their children, involvement, optimism, personal gratification, personal growth, question everything, spend now, worry later, team oriented, transformational, trust no one over 30, youth, work, Want  to “make a difference”.</a:t>
            </a:r>
          </a:p>
        </p:txBody>
      </p:sp>
      <p:pic>
        <p:nvPicPr>
          <p:cNvPr id="5" name="Picture 4"/>
          <p:cNvPicPr>
            <a:picLocks noChangeAspect="1"/>
          </p:cNvPicPr>
          <p:nvPr/>
        </p:nvPicPr>
        <p:blipFill>
          <a:blip r:embed="rId2"/>
          <a:stretch>
            <a:fillRect/>
          </a:stretch>
        </p:blipFill>
        <p:spPr>
          <a:xfrm>
            <a:off x="3657600" y="3276600"/>
            <a:ext cx="2286000" cy="1521229"/>
          </a:xfrm>
          <a:prstGeom prst="rect">
            <a:avLst/>
          </a:prstGeom>
          <a:ln>
            <a:noFill/>
          </a:ln>
          <a:effectLst>
            <a:softEdge rad="112500"/>
          </a:effectLst>
        </p:spPr>
      </p:pic>
    </p:spTree>
    <p:extLst>
      <p:ext uri="{BB962C8B-B14F-4D97-AF65-F5344CB8AC3E}">
        <p14:creationId xmlns:p14="http://schemas.microsoft.com/office/powerpoint/2010/main" val="5420175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1041</TotalTime>
  <Words>1685</Words>
  <Application>Microsoft Office PowerPoint</Application>
  <PresentationFormat>On-screen Show (4:3)</PresentationFormat>
  <Paragraphs>337</Paragraphs>
  <Slides>32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Book Antiqua</vt:lpstr>
      <vt:lpstr>Century Gothic</vt:lpstr>
      <vt:lpstr>Apothecary</vt:lpstr>
      <vt:lpstr>“why can’t we just get along”</vt:lpstr>
      <vt:lpstr>objectives</vt:lpstr>
      <vt:lpstr>Generational gap</vt:lpstr>
      <vt:lpstr>Generational differences</vt:lpstr>
      <vt:lpstr>Generational differences</vt:lpstr>
      <vt:lpstr>Generational differences</vt:lpstr>
      <vt:lpstr>Generational differences</vt:lpstr>
      <vt:lpstr>Generational differences</vt:lpstr>
      <vt:lpstr>Generational differences core values</vt:lpstr>
      <vt:lpstr>Generational differences  Core values</vt:lpstr>
      <vt:lpstr>Generational differences</vt:lpstr>
      <vt:lpstr>Generational differences</vt:lpstr>
      <vt:lpstr>Generational differences</vt:lpstr>
      <vt:lpstr>Generational differences</vt:lpstr>
      <vt:lpstr>My thinking and processing  style is different</vt:lpstr>
      <vt:lpstr>My thinking and processing  style is different</vt:lpstr>
      <vt:lpstr>My thinking and processing style is different</vt:lpstr>
      <vt:lpstr>Generational differences</vt:lpstr>
      <vt:lpstr>What should we do at work?</vt:lpstr>
      <vt:lpstr>My thinking and processing style is different</vt:lpstr>
      <vt:lpstr>My thinking and processing style is different</vt:lpstr>
      <vt:lpstr>Accepting varying approaches</vt:lpstr>
      <vt:lpstr>Accepting varying approaches</vt:lpstr>
      <vt:lpstr>Accepting varying approaches</vt:lpstr>
      <vt:lpstr>Accepting varying approaches</vt:lpstr>
      <vt:lpstr>Accepting varying approaches</vt:lpstr>
      <vt:lpstr>Accepting varying approaches</vt:lpstr>
      <vt:lpstr>Consideration questions</vt:lpstr>
      <vt:lpstr>Consideration questions</vt:lpstr>
      <vt:lpstr>Consideration questions</vt:lpstr>
      <vt:lpstr>In summary</vt:lpstr>
      <vt:lpstr>PowerPoint Presentation</vt:lpstr>
    </vt:vector>
  </TitlesOfParts>
  <Company>Multiplan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Rachelle.Silva</dc:creator>
  <cp:lastModifiedBy>Poole, Kelly</cp:lastModifiedBy>
  <cp:revision>72</cp:revision>
  <dcterms:created xsi:type="dcterms:W3CDTF">2018-04-16T13:11:28Z</dcterms:created>
  <dcterms:modified xsi:type="dcterms:W3CDTF">2021-05-07T20:11:39Z</dcterms:modified>
</cp:coreProperties>
</file>