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handoutMasterIdLst>
    <p:handoutMasterId r:id="rId54"/>
  </p:handoutMasterIdLst>
  <p:sldIdLst>
    <p:sldId id="337" r:id="rId2"/>
    <p:sldId id="280" r:id="rId3"/>
    <p:sldId id="356" r:id="rId4"/>
    <p:sldId id="279" r:id="rId5"/>
    <p:sldId id="281" r:id="rId6"/>
    <p:sldId id="287" r:id="rId7"/>
    <p:sldId id="278" r:id="rId8"/>
    <p:sldId id="288" r:id="rId9"/>
    <p:sldId id="346" r:id="rId10"/>
    <p:sldId id="289" r:id="rId11"/>
    <p:sldId id="341" r:id="rId12"/>
    <p:sldId id="347" r:id="rId13"/>
    <p:sldId id="354" r:id="rId14"/>
    <p:sldId id="293" r:id="rId15"/>
    <p:sldId id="295" r:id="rId16"/>
    <p:sldId id="296" r:id="rId17"/>
    <p:sldId id="297" r:id="rId18"/>
    <p:sldId id="299" r:id="rId19"/>
    <p:sldId id="348" r:id="rId20"/>
    <p:sldId id="349" r:id="rId21"/>
    <p:sldId id="350" r:id="rId22"/>
    <p:sldId id="351" r:id="rId23"/>
    <p:sldId id="303" r:id="rId24"/>
    <p:sldId id="305" r:id="rId25"/>
    <p:sldId id="307" r:id="rId26"/>
    <p:sldId id="313" r:id="rId27"/>
    <p:sldId id="314" r:id="rId28"/>
    <p:sldId id="315" r:id="rId29"/>
    <p:sldId id="316" r:id="rId30"/>
    <p:sldId id="317" r:id="rId31"/>
    <p:sldId id="308" r:id="rId32"/>
    <p:sldId id="309" r:id="rId33"/>
    <p:sldId id="310" r:id="rId34"/>
    <p:sldId id="311" r:id="rId35"/>
    <p:sldId id="318" r:id="rId36"/>
    <p:sldId id="319" r:id="rId37"/>
    <p:sldId id="320" r:id="rId38"/>
    <p:sldId id="321" r:id="rId39"/>
    <p:sldId id="322" r:id="rId40"/>
    <p:sldId id="323" r:id="rId41"/>
    <p:sldId id="325" r:id="rId42"/>
    <p:sldId id="327" r:id="rId43"/>
    <p:sldId id="345" r:id="rId44"/>
    <p:sldId id="328" r:id="rId45"/>
    <p:sldId id="352" r:id="rId46"/>
    <p:sldId id="330" r:id="rId47"/>
    <p:sldId id="329" r:id="rId48"/>
    <p:sldId id="355" r:id="rId49"/>
    <p:sldId id="333" r:id="rId50"/>
    <p:sldId id="334" r:id="rId51"/>
    <p:sldId id="335" r:id="rId52"/>
  </p:sldIdLst>
  <p:sldSz cx="9144000" cy="5143500" type="screen16x9"/>
  <p:notesSz cx="7315200" cy="9601200"/>
  <p:defaultTextStyle>
    <a:defPPr>
      <a:defRPr lang="en-US"/>
    </a:defPPr>
    <a:lvl1pPr algn="l" defTabSz="457200" rtl="0" eaLnBrk="0" fontAlgn="base" hangingPunct="0">
      <a:spcBef>
        <a:spcPct val="0"/>
      </a:spcBef>
      <a:spcAft>
        <a:spcPct val="0"/>
      </a:spcAft>
      <a:defRPr sz="2400" kern="1200">
        <a:solidFill>
          <a:schemeClr val="tx1"/>
        </a:solidFill>
        <a:latin typeface="Times New Roman" charset="0"/>
        <a:ea typeface="ＭＳ Ｐゴシック" charset="-128"/>
        <a:cs typeface="+mn-cs"/>
      </a:defRPr>
    </a:lvl1pPr>
    <a:lvl2pPr marL="457200" algn="l" defTabSz="457200" rtl="0" eaLnBrk="0" fontAlgn="base" hangingPunct="0">
      <a:spcBef>
        <a:spcPct val="0"/>
      </a:spcBef>
      <a:spcAft>
        <a:spcPct val="0"/>
      </a:spcAft>
      <a:defRPr sz="2400" kern="1200">
        <a:solidFill>
          <a:schemeClr val="tx1"/>
        </a:solidFill>
        <a:latin typeface="Times New Roman" charset="0"/>
        <a:ea typeface="ＭＳ Ｐゴシック" charset="-128"/>
        <a:cs typeface="+mn-cs"/>
      </a:defRPr>
    </a:lvl2pPr>
    <a:lvl3pPr marL="914400" algn="l" defTabSz="457200" rtl="0" eaLnBrk="0" fontAlgn="base" hangingPunct="0">
      <a:spcBef>
        <a:spcPct val="0"/>
      </a:spcBef>
      <a:spcAft>
        <a:spcPct val="0"/>
      </a:spcAft>
      <a:defRPr sz="2400" kern="1200">
        <a:solidFill>
          <a:schemeClr val="tx1"/>
        </a:solidFill>
        <a:latin typeface="Times New Roman" charset="0"/>
        <a:ea typeface="ＭＳ Ｐゴシック" charset="-128"/>
        <a:cs typeface="+mn-cs"/>
      </a:defRPr>
    </a:lvl3pPr>
    <a:lvl4pPr marL="1371600" algn="l" defTabSz="457200" rtl="0" eaLnBrk="0" fontAlgn="base" hangingPunct="0">
      <a:spcBef>
        <a:spcPct val="0"/>
      </a:spcBef>
      <a:spcAft>
        <a:spcPct val="0"/>
      </a:spcAft>
      <a:defRPr sz="2400" kern="1200">
        <a:solidFill>
          <a:schemeClr val="tx1"/>
        </a:solidFill>
        <a:latin typeface="Times New Roman" charset="0"/>
        <a:ea typeface="ＭＳ Ｐゴシック" charset="-128"/>
        <a:cs typeface="+mn-cs"/>
      </a:defRPr>
    </a:lvl4pPr>
    <a:lvl5pPr marL="1828800" algn="l" defTabSz="457200" rtl="0" eaLnBrk="0" fontAlgn="base" hangingPunct="0">
      <a:spcBef>
        <a:spcPct val="0"/>
      </a:spcBef>
      <a:spcAft>
        <a:spcPct val="0"/>
      </a:spcAft>
      <a:defRPr sz="2400" kern="1200">
        <a:solidFill>
          <a:schemeClr val="tx1"/>
        </a:solidFill>
        <a:latin typeface="Times New Roman" charset="0"/>
        <a:ea typeface="ＭＳ Ｐゴシック" charset="-128"/>
        <a:cs typeface="+mn-cs"/>
      </a:defRPr>
    </a:lvl5pPr>
    <a:lvl6pPr marL="2286000" algn="l" defTabSz="914400" rtl="0" eaLnBrk="1" latinLnBrk="0" hangingPunct="1">
      <a:defRPr sz="2400" kern="1200">
        <a:solidFill>
          <a:schemeClr val="tx1"/>
        </a:solidFill>
        <a:latin typeface="Times New Roman" charset="0"/>
        <a:ea typeface="ＭＳ Ｐゴシック" charset="-128"/>
        <a:cs typeface="+mn-cs"/>
      </a:defRPr>
    </a:lvl6pPr>
    <a:lvl7pPr marL="2743200" algn="l" defTabSz="914400" rtl="0" eaLnBrk="1" latinLnBrk="0" hangingPunct="1">
      <a:defRPr sz="2400" kern="1200">
        <a:solidFill>
          <a:schemeClr val="tx1"/>
        </a:solidFill>
        <a:latin typeface="Times New Roman" charset="0"/>
        <a:ea typeface="ＭＳ Ｐゴシック" charset="-128"/>
        <a:cs typeface="+mn-cs"/>
      </a:defRPr>
    </a:lvl7pPr>
    <a:lvl8pPr marL="3200400" algn="l" defTabSz="914400" rtl="0" eaLnBrk="1" latinLnBrk="0" hangingPunct="1">
      <a:defRPr sz="2400" kern="1200">
        <a:solidFill>
          <a:schemeClr val="tx1"/>
        </a:solidFill>
        <a:latin typeface="Times New Roman" charset="0"/>
        <a:ea typeface="ＭＳ Ｐゴシック" charset="-128"/>
        <a:cs typeface="+mn-cs"/>
      </a:defRPr>
    </a:lvl8pPr>
    <a:lvl9pPr marL="3657600" algn="l" defTabSz="914400" rtl="0" eaLnBrk="1" latinLnBrk="0" hangingPunct="1">
      <a:defRPr sz="2400" kern="1200">
        <a:solidFill>
          <a:schemeClr val="tx1"/>
        </a:solidFill>
        <a:latin typeface="Times New Roman" charset="0"/>
        <a:ea typeface="ＭＳ Ｐゴシック"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lls, Kirsten" initials="MK" lastIdx="1" clrIdx="0">
    <p:extLst>
      <p:ext uri="{19B8F6BF-5375-455C-9EA6-DF929625EA0E}">
        <p15:presenceInfo xmlns:p15="http://schemas.microsoft.com/office/powerpoint/2012/main" userId="S-1-5-21-1466045628-881665582-335421608-32232" providerId="AD"/>
      </p:ext>
    </p:extLst>
  </p:cmAuthor>
  <p:cmAuthor id="2" name="Dougherty, Elizabeth" initials="DE" lastIdx="3" clrIdx="1">
    <p:extLst>
      <p:ext uri="{19B8F6BF-5375-455C-9EA6-DF929625EA0E}">
        <p15:presenceInfo xmlns:p15="http://schemas.microsoft.com/office/powerpoint/2012/main" userId="S-1-5-21-1466045628-881665582-335421608-6125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582"/>
    <a:srgbClr val="8A9D9F"/>
    <a:srgbClr val="62A70F"/>
    <a:srgbClr val="54565B"/>
    <a:srgbClr val="D22F91"/>
    <a:srgbClr val="DDAE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333" autoAdjust="0"/>
    <p:restoredTop sz="65909" autoAdjust="0"/>
  </p:normalViewPr>
  <p:slideViewPr>
    <p:cSldViewPr snapToGrid="0" snapToObjects="1">
      <p:cViewPr varScale="1">
        <p:scale>
          <a:sx n="60" d="100"/>
          <a:sy n="60" d="100"/>
        </p:scale>
        <p:origin x="780" y="40"/>
      </p:cViewPr>
      <p:guideLst>
        <p:guide orient="horz" pos="1620"/>
        <p:guide pos="2880"/>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eaLnBrk="1" hangingPunct="1">
              <a:defRPr sz="1300" smtClean="0"/>
            </a:lvl1pPr>
          </a:lstStyle>
          <a:p>
            <a:pPr>
              <a:defRPr/>
            </a:pPr>
            <a:endParaRPr lang="en-US"/>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eaLnBrk="1" hangingPunct="1">
              <a:defRPr sz="1300" smtClean="0"/>
            </a:lvl1pPr>
          </a:lstStyle>
          <a:p>
            <a:pPr>
              <a:defRPr/>
            </a:pPr>
            <a:fld id="{456DFFE1-B48F-2B40-9E24-D39507DD06FC}" type="datetimeFigureOut">
              <a:rPr lang="en-US"/>
              <a:pPr>
                <a:defRPr/>
              </a:pPr>
              <a:t>5/6/2021</a:t>
            </a:fld>
            <a:endParaRPr lang="en-US"/>
          </a:p>
        </p:txBody>
      </p:sp>
      <p:sp>
        <p:nvSpPr>
          <p:cNvPr id="4" name="Footer Placeholder 3"/>
          <p:cNvSpPr>
            <a:spLocks noGrp="1"/>
          </p:cNvSpPr>
          <p:nvPr>
            <p:ph type="ftr" sz="quarter" idx="2"/>
          </p:nvPr>
        </p:nvSpPr>
        <p:spPr>
          <a:xfrm>
            <a:off x="0" y="9119475"/>
            <a:ext cx="3169920" cy="481726"/>
          </a:xfrm>
          <a:prstGeom prst="rect">
            <a:avLst/>
          </a:prstGeom>
        </p:spPr>
        <p:txBody>
          <a:bodyPr vert="horz" lIns="96661" tIns="48331" rIns="96661" bIns="48331" rtlCol="0" anchor="b"/>
          <a:lstStyle>
            <a:lvl1pPr algn="l" eaLnBrk="1" hangingPunct="1">
              <a:defRPr sz="1300" smtClean="0"/>
            </a:lvl1pPr>
          </a:lstStyle>
          <a:p>
            <a:pPr>
              <a:defRPr/>
            </a:pPr>
            <a:endParaRPr lang="en-US"/>
          </a:p>
        </p:txBody>
      </p:sp>
      <p:sp>
        <p:nvSpPr>
          <p:cNvPr id="5" name="Slide Number Placeholder 4"/>
          <p:cNvSpPr>
            <a:spLocks noGrp="1"/>
          </p:cNvSpPr>
          <p:nvPr>
            <p:ph type="sldNum" sz="quarter" idx="3"/>
          </p:nvPr>
        </p:nvSpPr>
        <p:spPr>
          <a:xfrm>
            <a:off x="4143587" y="9119475"/>
            <a:ext cx="3169920" cy="481726"/>
          </a:xfrm>
          <a:prstGeom prst="rect">
            <a:avLst/>
          </a:prstGeom>
        </p:spPr>
        <p:txBody>
          <a:bodyPr vert="horz" lIns="96661" tIns="48331" rIns="96661" bIns="48331" rtlCol="0" anchor="b"/>
          <a:lstStyle>
            <a:lvl1pPr algn="r" eaLnBrk="1" hangingPunct="1">
              <a:defRPr sz="1300" smtClean="0"/>
            </a:lvl1pPr>
          </a:lstStyle>
          <a:p>
            <a:pPr>
              <a:defRPr/>
            </a:pPr>
            <a:fld id="{5208C95A-2E65-DA4A-8EC8-47276F91CC21}" type="slidenum">
              <a:rPr lang="en-US"/>
              <a:pPr>
                <a:defRPr/>
              </a:pPr>
              <a:t>‹#›</a:t>
            </a:fld>
            <a:endParaRPr lang="en-US"/>
          </a:p>
        </p:txBody>
      </p:sp>
    </p:spTree>
    <p:extLst>
      <p:ext uri="{BB962C8B-B14F-4D97-AF65-F5344CB8AC3E}">
        <p14:creationId xmlns:p14="http://schemas.microsoft.com/office/powerpoint/2010/main" val="2704830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eaLnBrk="1" hangingPunct="1">
              <a:defRPr sz="1300" smtClean="0"/>
            </a:lvl1pPr>
          </a:lstStyle>
          <a:p>
            <a:pPr>
              <a:defRPr/>
            </a:pPr>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eaLnBrk="1" hangingPunct="1">
              <a:defRPr sz="1300" smtClean="0"/>
            </a:lvl1pPr>
          </a:lstStyle>
          <a:p>
            <a:pPr>
              <a:defRPr/>
            </a:pPr>
            <a:fld id="{A681B419-EC3D-3E4F-8D99-60A51C593694}" type="datetimeFigureOut">
              <a:rPr lang="en-US"/>
              <a:pPr>
                <a:defRPr/>
              </a:pPr>
              <a:t>5/6/2021</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pPr lvl="0"/>
            <a:endParaRPr lang="en-US" noProof="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61" tIns="48331" rIns="96661" bIns="48331" rtlCol="0" anchor="b"/>
          <a:lstStyle>
            <a:lvl1pPr algn="l" eaLnBrk="1" hangingPunct="1">
              <a:defRPr sz="1300" smtClean="0"/>
            </a:lvl1pPr>
          </a:lstStyle>
          <a:p>
            <a:pPr>
              <a:defRPr/>
            </a:pPr>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61" tIns="48331" rIns="96661" bIns="48331" rtlCol="0" anchor="b"/>
          <a:lstStyle>
            <a:lvl1pPr algn="r" eaLnBrk="1" hangingPunct="1">
              <a:defRPr sz="1300" smtClean="0"/>
            </a:lvl1pPr>
          </a:lstStyle>
          <a:p>
            <a:pPr>
              <a:defRPr/>
            </a:pPr>
            <a:fld id="{99F465BE-32E1-0245-8D67-FDFEF3554397}" type="slidenum">
              <a:rPr lang="en-US"/>
              <a:pPr>
                <a:defRPr/>
              </a:pPr>
              <a:t>‹#›</a:t>
            </a:fld>
            <a:endParaRPr lang="en-US"/>
          </a:p>
        </p:txBody>
      </p:sp>
    </p:spTree>
    <p:extLst>
      <p:ext uri="{BB962C8B-B14F-4D97-AF65-F5344CB8AC3E}">
        <p14:creationId xmlns:p14="http://schemas.microsoft.com/office/powerpoint/2010/main" val="243067233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namss.org/Advocacy/Tomorrows-MSP"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namss.org/Advocacy/IdealCredentialingStandard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namss.org/About/Volunteer-Leaders/Diversity-Equity-Inclusion-Task-Force"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1</a:t>
            </a:fld>
            <a:endParaRPr lang="en-US"/>
          </a:p>
        </p:txBody>
      </p:sp>
    </p:spTree>
    <p:extLst>
      <p:ext uri="{BB962C8B-B14F-4D97-AF65-F5344CB8AC3E}">
        <p14:creationId xmlns:p14="http://schemas.microsoft.com/office/powerpoint/2010/main" val="23184357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auto">
              <a:spcBef>
                <a:spcPts val="0"/>
              </a:spcBef>
              <a:spcAft>
                <a:spcPts val="0"/>
              </a:spcAft>
              <a:defRPr/>
            </a:pPr>
            <a:r>
              <a:rPr lang="en-US" altLang="en-US" b="1" dirty="0">
                <a:latin typeface="Myriad Pro"/>
                <a:cs typeface="Miriam" pitchFamily="34" charset="-79"/>
              </a:rPr>
              <a:t>What Does NAMSS Do For MSPs?:</a:t>
            </a:r>
          </a:p>
          <a:p>
            <a:pPr fontAlgn="auto">
              <a:spcBef>
                <a:spcPts val="0"/>
              </a:spcBef>
              <a:spcAft>
                <a:spcPts val="0"/>
              </a:spcAft>
              <a:defRPr/>
            </a:pPr>
            <a:r>
              <a:rPr lang="en-US" altLang="en-US" b="0" dirty="0">
                <a:latin typeface="Myriad Pro"/>
                <a:cs typeface="Miriam" pitchFamily="34" charset="-79"/>
              </a:rPr>
              <a:t>As you will see from the topics discussed at the annual roundtables that will be mentioned shortly, NAMSS is very committed to Government Relations and Advocacy.</a:t>
            </a:r>
            <a:r>
              <a:rPr lang="en-US" altLang="en-US" b="0" baseline="0" dirty="0">
                <a:latin typeface="Myriad Pro"/>
                <a:cs typeface="Miriam" pitchFamily="34" charset="-79"/>
              </a:rPr>
              <a:t>  NAMSS will continue with these efforts and similar projects to advance the profession and advocate on behalf of MSPs. </a:t>
            </a:r>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10</a:t>
            </a:fld>
            <a:endParaRPr lang="en-US"/>
          </a:p>
        </p:txBody>
      </p:sp>
    </p:spTree>
    <p:extLst>
      <p:ext uri="{BB962C8B-B14F-4D97-AF65-F5344CB8AC3E}">
        <p14:creationId xmlns:p14="http://schemas.microsoft.com/office/powerpoint/2010/main" val="23638336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It’s time to start thinking about the future of your career, and NAMSS is here to help you anticipate and leverage what’s to come for the betterment of you, your department, and the practitioners and patients you serve.</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We all see it, change is coming to not only our profession and healthcare, but society as a whole. In this age of automation, AI and telemedicine, how we perform our jobs, interact with patients, practitioners, and our peers is rapidly changing. But what does this mean for MSPs?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NAMSS takes our careers and the direction of the medical services profession seriously. We continue to be committed to education, the profession, and advocating on your behalf to further our ultimate goal of patient safety. </a:t>
            </a:r>
          </a:p>
          <a:p>
            <a:endParaRPr lang="en-US" sz="1200" kern="1200" dirty="0" smtClean="0">
              <a:solidFill>
                <a:schemeClr val="tx1"/>
              </a:solidFill>
              <a:effectLst/>
              <a:latin typeface="+mn-lt"/>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In 2021, NAMSS will continue to provide a roadmap for advancing in your career, along with more tools, more resources, more ways to learn, and everything you need to be the change of the future, all while ensure patient safety stays at the forefront of healthcare. </a:t>
            </a:r>
            <a:r>
              <a:rPr lang="en-US" baseline="0" dirty="0" smtClean="0"/>
              <a:t>  </a:t>
            </a:r>
          </a:p>
          <a:p>
            <a:endParaRPr lang="en-US" sz="1200" kern="1200" dirty="0" smtClean="0">
              <a:solidFill>
                <a:schemeClr val="tx1"/>
              </a:solidFill>
              <a:effectLst/>
              <a:latin typeface="+mn-lt"/>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The medical services profession of tomorrow starts TODAY. </a:t>
            </a:r>
          </a:p>
          <a:p>
            <a:pPr fontAlgn="auto">
              <a:spcBef>
                <a:spcPts val="0"/>
              </a:spcBef>
              <a:spcAft>
                <a:spcPts val="0"/>
              </a:spcAft>
              <a:defRPr/>
            </a:pPr>
            <a:endParaRPr lang="en-US" dirty="0" smtClean="0"/>
          </a:p>
          <a:p>
            <a:r>
              <a:rPr lang="en-US" dirty="0" smtClean="0"/>
              <a:t>Visit</a:t>
            </a:r>
            <a:r>
              <a:rPr lang="en-US" baseline="0" dirty="0" smtClean="0"/>
              <a:t> www.namss.org/tomorrowsmsp for tools and resources to share with your teams, and stay tuned for much more information from NAMSS</a:t>
            </a:r>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11</a:t>
            </a:fld>
            <a:endParaRPr lang="en-US"/>
          </a:p>
        </p:txBody>
      </p:sp>
    </p:spTree>
    <p:extLst>
      <p:ext uri="{BB962C8B-B14F-4D97-AF65-F5344CB8AC3E}">
        <p14:creationId xmlns:p14="http://schemas.microsoft.com/office/powerpoint/2010/main" val="1971703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2020</a:t>
            </a:r>
            <a:r>
              <a:rPr lang="en-US" baseline="0" dirty="0" smtClean="0"/>
              <a:t>, NAMSS launched a new Tomorrow’s MSP Podcast and MSP Minutes. </a:t>
            </a:r>
            <a:r>
              <a:rPr lang="en-US" sz="1200" kern="1200" dirty="0" smtClean="0">
                <a:solidFill>
                  <a:schemeClr val="tx1"/>
                </a:solidFill>
                <a:effectLst/>
                <a:latin typeface="+mn-lt"/>
                <a:ea typeface="+mn-ea"/>
                <a:cs typeface="+mn-cs"/>
              </a:rPr>
              <a:t>There were six episodes produced in 2020</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with topics ranging from crisis management to advocating for yourself and your department. </a:t>
            </a:r>
            <a:r>
              <a:rPr lang="en-US" baseline="0" dirty="0" smtClean="0"/>
              <a:t>There will be new episodes monthly, so be sure to check out the NAMSS website.  </a:t>
            </a:r>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12</a:t>
            </a:fld>
            <a:endParaRPr lang="en-US"/>
          </a:p>
        </p:txBody>
      </p:sp>
    </p:spTree>
    <p:extLst>
      <p:ext uri="{BB962C8B-B14F-4D97-AF65-F5344CB8AC3E}">
        <p14:creationId xmlns:p14="http://schemas.microsoft.com/office/powerpoint/2010/main" val="7713876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2019, NAMSS conducted a study on the current MSP landscape and opportunities for the future, taking a detailed look at the core responsibilities, skillsets, and knowledge as defined by the feedback and responses from MSPs across the country. This data was collected via a NAMSS Job Task Analysis (JTA), NAMSS member surveys, focus groups, and interviews. After more than 18 months of work, NAMSS shared a new pivotal resource for MSPs </a:t>
            </a:r>
            <a:r>
              <a:rPr lang="en-US" sz="1200" i="1" kern="1200" dirty="0" smtClean="0">
                <a:solidFill>
                  <a:schemeClr val="tx1"/>
                </a:solidFill>
                <a:effectLst/>
                <a:latin typeface="+mn-lt"/>
                <a:ea typeface="+mn-ea"/>
                <a:cs typeface="+mn-cs"/>
              </a:rPr>
              <a:t>- Defining Tomorrow’s MSP: The Future of the Medical Services Profession Report.</a:t>
            </a:r>
            <a:r>
              <a:rPr lang="en-US" sz="1200" kern="1200" dirty="0" smtClean="0">
                <a:solidFill>
                  <a:schemeClr val="tx1"/>
                </a:solidFill>
                <a:effectLst/>
                <a:latin typeface="+mn-lt"/>
                <a:ea typeface="+mn-ea"/>
                <a:cs typeface="+mn-cs"/>
              </a:rPr>
              <a:t> This report outlines how the MSP landscape has changed in the last five years, and how it will continue to change in the next three to five years. This resource will help NAMSS develop training and education to ensure our members are prepared for the future of the profession. The report is accompanied by a fact sheet and both are available on the </a:t>
            </a:r>
            <a:r>
              <a:rPr lang="en-US" sz="1200" u="sng" kern="1200" dirty="0" smtClean="0">
                <a:solidFill>
                  <a:schemeClr val="tx1"/>
                </a:solidFill>
                <a:effectLst/>
                <a:latin typeface="+mn-lt"/>
                <a:ea typeface="+mn-ea"/>
                <a:cs typeface="+mn-cs"/>
                <a:hlinkClick r:id="rId3"/>
              </a:rPr>
              <a:t>NAMSS website</a:t>
            </a:r>
            <a:r>
              <a:rPr lang="en-US" sz="1200" kern="1200" dirty="0" smtClean="0">
                <a:solidFill>
                  <a:schemeClr val="tx1"/>
                </a:solidFill>
                <a:effectLst/>
                <a:latin typeface="+mn-lt"/>
                <a:ea typeface="+mn-ea"/>
                <a:cs typeface="+mn-cs"/>
              </a:rPr>
              <a:t>. Stay tuned for new job description templates to be released early in 2021! </a:t>
            </a:r>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13</a:t>
            </a:fld>
            <a:endParaRPr lang="en-US"/>
          </a:p>
        </p:txBody>
      </p:sp>
    </p:spTree>
    <p:extLst>
      <p:ext uri="{BB962C8B-B14F-4D97-AF65-F5344CB8AC3E}">
        <p14:creationId xmlns:p14="http://schemas.microsoft.com/office/powerpoint/2010/main" val="11877544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The NAMSS Volunteer Path is a great tool to help you get started on a path to volunteer leadership. Each element has a level; starting with entry level, moving to intermediate, then to advance.</a:t>
            </a:r>
          </a:p>
          <a:p>
            <a:pPr marL="181240" indent="-181240">
              <a:buFont typeface="Arial" panose="020B0604020202020204" pitchFamily="34" charset="0"/>
              <a:buChar char="•"/>
            </a:pPr>
            <a:r>
              <a:rPr lang="en-US" dirty="0"/>
              <a:t>Within each level of each element is a list of activities to help you progress on your path.</a:t>
            </a:r>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14</a:t>
            </a:fld>
            <a:endParaRPr lang="en-US"/>
          </a:p>
        </p:txBody>
      </p:sp>
    </p:spTree>
    <p:extLst>
      <p:ext uri="{BB962C8B-B14F-4D97-AF65-F5344CB8AC3E}">
        <p14:creationId xmlns:p14="http://schemas.microsoft.com/office/powerpoint/2010/main" val="764197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altLang="en-US" baseline="0" dirty="0"/>
              <a:t> </a:t>
            </a:r>
            <a:endParaRPr lang="en-US" altLang="en-US" dirty="0"/>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15</a:t>
            </a:fld>
            <a:endParaRPr lang="en-US"/>
          </a:p>
        </p:txBody>
      </p:sp>
    </p:spTree>
    <p:extLst>
      <p:ext uri="{BB962C8B-B14F-4D97-AF65-F5344CB8AC3E}">
        <p14:creationId xmlns:p14="http://schemas.microsoft.com/office/powerpoint/2010/main" val="24615631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21806">
              <a:defRPr/>
            </a:pPr>
            <a:r>
              <a:rPr lang="en-US" altLang="en-US" baseline="0" dirty="0"/>
              <a:t> </a:t>
            </a:r>
            <a:endParaRPr lang="en-US" altLang="en-US" dirty="0"/>
          </a:p>
          <a:p>
            <a:endParaRPr lang="en-US" altLang="en-US" dirty="0"/>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16</a:t>
            </a:fld>
            <a:endParaRPr lang="en-US"/>
          </a:p>
        </p:txBody>
      </p:sp>
    </p:spTree>
    <p:extLst>
      <p:ext uri="{BB962C8B-B14F-4D97-AF65-F5344CB8AC3E}">
        <p14:creationId xmlns:p14="http://schemas.microsoft.com/office/powerpoint/2010/main" val="3368713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21806">
              <a:defRPr/>
            </a:pPr>
            <a:r>
              <a:rPr lang="en-US" dirty="0"/>
              <a:t>Similar to the Volunteer Path is the Leadership Career Path, which looks at your personal career path as an MSP. The NAMSS Leadership Certificate Program is a great tool to help you progress on this path.</a:t>
            </a:r>
          </a:p>
          <a:p>
            <a:pPr defTabSz="1021806">
              <a:defRPr/>
            </a:pPr>
            <a:endParaRPr lang="en-US" dirty="0"/>
          </a:p>
          <a:p>
            <a:pPr defTabSz="1021806">
              <a:defRPr/>
            </a:pPr>
            <a:r>
              <a:rPr lang="en-US" dirty="0"/>
              <a:t>We’ll learn more about the Leadership Certificate Program toward the end of this presentation</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17</a:t>
            </a:fld>
            <a:endParaRPr lang="en-US"/>
          </a:p>
        </p:txBody>
      </p:sp>
    </p:spTree>
    <p:extLst>
      <p:ext uri="{BB962C8B-B14F-4D97-AF65-F5344CB8AC3E}">
        <p14:creationId xmlns:p14="http://schemas.microsoft.com/office/powerpoint/2010/main" val="38970301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18</a:t>
            </a:fld>
            <a:endParaRPr lang="en-US"/>
          </a:p>
        </p:txBody>
      </p:sp>
    </p:spTree>
    <p:extLst>
      <p:ext uri="{BB962C8B-B14F-4D97-AF65-F5344CB8AC3E}">
        <p14:creationId xmlns:p14="http://schemas.microsoft.com/office/powerpoint/2010/main" val="9675091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For several years now NAMSS has taken the lead in developing credentialing best practices that MSPs can utilize to ensure compliance with accreditation standards, enhance patient safety and improve efficiencies at the beginning of the revenue cycle for practitioners, facilities, and health plan payers.  </a:t>
            </a:r>
          </a:p>
          <a:p>
            <a:pPr eaLnBrk="1" hangingPunct="1">
              <a:spcBef>
                <a:spcPct val="0"/>
              </a:spcBef>
            </a:pPr>
            <a:endParaRPr lang="en-US" dirty="0"/>
          </a:p>
          <a:p>
            <a:pPr eaLnBrk="1" hangingPunct="1">
              <a:spcBef>
                <a:spcPct val="0"/>
              </a:spcBef>
            </a:pPr>
            <a:r>
              <a:rPr lang="en-US" dirty="0"/>
              <a:t>NAMSS continues to invite key industry leaders to ongoing roundtable meetings to evaluate and discuss the Ideal Credentialing Standards.  The industry leaders were given the opportunity to submit comments and they were very supportive of NAMSS’ efforts to improve credentialing efficiencies for the industry.  </a:t>
            </a:r>
          </a:p>
          <a:p>
            <a:pPr eaLnBrk="1" hangingPunct="1">
              <a:spcBef>
                <a:spcPct val="0"/>
              </a:spcBef>
            </a:pPr>
            <a:endParaRPr lang="en-US" dirty="0"/>
          </a:p>
          <a:p>
            <a:pPr eaLnBrk="1" hangingPunct="1">
              <a:spcBef>
                <a:spcPct val="0"/>
              </a:spcBef>
            </a:pPr>
            <a:r>
              <a:rPr lang="en-US" dirty="0"/>
              <a:t>The comments from the industry leaders were incorporated into final Ideal Credentialing Standards white papers which can be downloaded from the NAMSS website under the </a:t>
            </a:r>
            <a:r>
              <a:rPr lang="en-US" dirty="0" smtClean="0"/>
              <a:t>Advocacy </a:t>
            </a:r>
            <a:r>
              <a:rPr lang="en-US" dirty="0"/>
              <a:t>Tab.</a:t>
            </a:r>
          </a:p>
          <a:p>
            <a:pPr eaLnBrk="1" hangingPunct="1">
              <a:spcBef>
                <a:spcPct val="0"/>
              </a:spcBef>
            </a:pPr>
            <a:endParaRPr lang="en-US" dirty="0"/>
          </a:p>
          <a:p>
            <a:pPr eaLnBrk="1" hangingPunct="1">
              <a:spcBef>
                <a:spcPct val="0"/>
              </a:spcBef>
              <a:buFont typeface="+mj-lt"/>
              <a:buNone/>
            </a:pPr>
            <a:r>
              <a:rPr lang="en-US" dirty="0" smtClean="0"/>
              <a:t>As you can see on the screen, there </a:t>
            </a:r>
            <a:r>
              <a:rPr lang="en-US" dirty="0"/>
              <a:t>are minimal differences between the hospital credentialing and payer credentialing best practices due to the different requirements between the accrediting agencies.  The white papers outline specifics for each item listed above regarding the information a practitioner should disclose to the MSP and the approved sources to obtain verification.</a:t>
            </a:r>
          </a:p>
          <a:p>
            <a:pPr eaLnBrk="1" hangingPunct="1">
              <a:spcBef>
                <a:spcPct val="0"/>
              </a:spcBef>
            </a:pPr>
            <a:endParaRPr lang="en-US" dirty="0"/>
          </a:p>
          <a:p>
            <a:pPr eaLnBrk="1" hangingPunct="1">
              <a:spcBef>
                <a:spcPct val="0"/>
              </a:spcBef>
            </a:pPr>
            <a:r>
              <a:rPr lang="en-US" dirty="0"/>
              <a:t>During the development phase of the Ideal Credentialing Standards for Hospitals it was identified that MSPs did not have a universal resource to track practitioner affiliation/work history.  This is where NAMSS PASS is critical to MSPs looking to improve efficiencies and reduce costs to their credentialing programs.  </a:t>
            </a:r>
          </a:p>
          <a:p>
            <a:pPr eaLnBrk="1" hangingPunct="1">
              <a:spcBef>
                <a:spcPct val="0"/>
              </a:spcBef>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19</a:t>
            </a:fld>
            <a:endParaRPr lang="en-US"/>
          </a:p>
        </p:txBody>
      </p:sp>
    </p:spTree>
    <p:extLst>
      <p:ext uri="{BB962C8B-B14F-4D97-AF65-F5344CB8AC3E}">
        <p14:creationId xmlns:p14="http://schemas.microsoft.com/office/powerpoint/2010/main" val="2157443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2</a:t>
            </a:fld>
            <a:endParaRPr lang="en-US"/>
          </a:p>
        </p:txBody>
      </p:sp>
    </p:spTree>
    <p:extLst>
      <p:ext uri="{BB962C8B-B14F-4D97-AF65-F5344CB8AC3E}">
        <p14:creationId xmlns:p14="http://schemas.microsoft.com/office/powerpoint/2010/main" val="26494902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altLang="en-US" baseline="0" dirty="0" smtClean="0"/>
              <a:t>The NAMSS data dictionary was released in 2019 </a:t>
            </a:r>
            <a:r>
              <a:rPr lang="en-US" dirty="0" smtClean="0"/>
              <a:t>as a set of best practices regarding the data elements to be collected during the credentialing process.</a:t>
            </a:r>
            <a:r>
              <a:rPr lang="en-US" baseline="0" dirty="0" smtClean="0"/>
              <a:t> </a:t>
            </a:r>
            <a:r>
              <a:rPr lang="en-US" sz="1200" b="0" i="0" kern="1200" dirty="0" smtClean="0">
                <a:solidFill>
                  <a:schemeClr val="tx1"/>
                </a:solidFill>
                <a:effectLst/>
                <a:latin typeface="+mn-lt"/>
                <a:ea typeface="+mn-ea"/>
                <a:cs typeface="+mn-cs"/>
              </a:rPr>
              <a:t>The Data Dictionary provides a short title for each data point, as well as an expanded description and explanatory notes if necessary. The data points are separated into sections, much like one would see on a formal application for privileges. This list includes essential elements from the FSMB Uniform Licensure Application, the CAQH </a:t>
            </a:r>
            <a:r>
              <a:rPr lang="en-US" sz="1200" b="0" i="0" kern="1200" dirty="0" err="1" smtClean="0">
                <a:solidFill>
                  <a:schemeClr val="tx1"/>
                </a:solidFill>
                <a:effectLst/>
                <a:latin typeface="+mn-lt"/>
                <a:ea typeface="+mn-ea"/>
                <a:cs typeface="+mn-cs"/>
              </a:rPr>
              <a:t>ProView</a:t>
            </a:r>
            <a:r>
              <a:rPr lang="en-US" sz="1200" b="0" i="0" kern="1200" dirty="0" smtClean="0">
                <a:solidFill>
                  <a:schemeClr val="tx1"/>
                </a:solidFill>
                <a:effectLst/>
                <a:latin typeface="+mn-lt"/>
                <a:ea typeface="+mn-ea"/>
                <a:cs typeface="+mn-cs"/>
              </a:rPr>
              <a:t> Application, various state applications, and NAMSS’ own internal model application standards.</a:t>
            </a:r>
            <a:endParaRPr lang="en-US" baseline="0" dirty="0" smtClean="0"/>
          </a:p>
          <a:p>
            <a:pPr marL="0" indent="0">
              <a:buFont typeface="Arial" panose="020B0604020202020204" pitchFamily="34" charset="0"/>
              <a:buNone/>
            </a:pPr>
            <a:endParaRPr lang="en-US" dirty="0" smtClean="0"/>
          </a:p>
          <a:p>
            <a:pPr fontAlgn="base"/>
            <a:r>
              <a:rPr lang="en-US" sz="1200" b="0" i="0" kern="1200" dirty="0" smtClean="0">
                <a:solidFill>
                  <a:schemeClr val="tx1"/>
                </a:solidFill>
                <a:effectLst/>
                <a:latin typeface="+mn-lt"/>
                <a:ea typeface="+mn-ea"/>
                <a:cs typeface="+mn-cs"/>
              </a:rPr>
              <a:t>This Data Dictionary can serve as a companion to </a:t>
            </a:r>
            <a:r>
              <a:rPr lang="en-US" sz="1200" b="1" i="0" u="none" strike="noStrike" kern="1200" dirty="0" smtClean="0">
                <a:solidFill>
                  <a:schemeClr val="tx1"/>
                </a:solidFill>
                <a:effectLst/>
                <a:latin typeface="+mn-lt"/>
                <a:ea typeface="+mn-ea"/>
                <a:cs typeface="+mn-cs"/>
                <a:hlinkClick r:id="rId3"/>
              </a:rPr>
              <a:t>NAMSS’ Ideal Credentialing Standards</a:t>
            </a:r>
            <a:r>
              <a:rPr lang="en-US" sz="1200" b="0" i="0" kern="1200" dirty="0" smtClean="0">
                <a:solidFill>
                  <a:schemeClr val="tx1"/>
                </a:solidFill>
                <a:effectLst/>
                <a:latin typeface="+mn-lt"/>
                <a:ea typeface="+mn-ea"/>
                <a:cs typeface="+mn-cs"/>
              </a:rPr>
              <a:t> (ICS), which outline 13 essential criteria for credentialing an initial practitioner applicant. The criteria in the ICS represent broad categories of information about an applicant that a facility should consider, and the Data Dictionary provides a detailed accounting of individual pieces of data that are involved in those categories.</a:t>
            </a:r>
          </a:p>
          <a:p>
            <a:pPr fontAlgn="base"/>
            <a:endParaRPr lang="en-US" sz="1200" b="0" i="0" kern="1200" dirty="0" smtClean="0">
              <a:solidFill>
                <a:schemeClr val="tx1"/>
              </a:solidFill>
              <a:effectLst/>
              <a:latin typeface="+mn-lt"/>
              <a:ea typeface="+mn-ea"/>
              <a:cs typeface="+mn-cs"/>
            </a:endParaRPr>
          </a:p>
          <a:p>
            <a:pPr fontAlgn="base"/>
            <a:r>
              <a:rPr lang="en-US" sz="1200" b="0" i="0" kern="1200" dirty="0" smtClean="0">
                <a:solidFill>
                  <a:schemeClr val="tx1"/>
                </a:solidFill>
                <a:effectLst/>
                <a:latin typeface="+mn-lt"/>
                <a:ea typeface="+mn-ea"/>
                <a:cs typeface="+mn-cs"/>
              </a:rPr>
              <a:t>The Data Dictionary provides a short title for each data point, as well as an expanded description and explanatory notes if necessary. The data points are separated into sections, much like one would see on a formal application for privileges. This list includes essential elements from the FSMB Uniform Licensure Application, the CAQH </a:t>
            </a:r>
            <a:r>
              <a:rPr lang="en-US" sz="1200" b="0" i="0" kern="1200" dirty="0" err="1" smtClean="0">
                <a:solidFill>
                  <a:schemeClr val="tx1"/>
                </a:solidFill>
                <a:effectLst/>
                <a:latin typeface="+mn-lt"/>
                <a:ea typeface="+mn-ea"/>
                <a:cs typeface="+mn-cs"/>
              </a:rPr>
              <a:t>ProView</a:t>
            </a:r>
            <a:r>
              <a:rPr lang="en-US" sz="1200" b="0" i="0" kern="1200" dirty="0" smtClean="0">
                <a:solidFill>
                  <a:schemeClr val="tx1"/>
                </a:solidFill>
                <a:effectLst/>
                <a:latin typeface="+mn-lt"/>
                <a:ea typeface="+mn-ea"/>
                <a:cs typeface="+mn-cs"/>
              </a:rPr>
              <a:t> Application, various state applications, and NAMSS’ own internal model application standards.</a:t>
            </a:r>
          </a:p>
          <a:p>
            <a:pPr fontAlgn="base"/>
            <a:endParaRPr lang="en-US" sz="1200" b="0" i="0" kern="1200" dirty="0" smtClean="0">
              <a:solidFill>
                <a:schemeClr val="tx1"/>
              </a:solidFill>
              <a:effectLst/>
              <a:latin typeface="+mn-lt"/>
              <a:ea typeface="+mn-ea"/>
              <a:cs typeface="+mn-cs"/>
            </a:endParaRPr>
          </a:p>
          <a:p>
            <a:pPr fontAlgn="base"/>
            <a:r>
              <a:rPr lang="en-US" sz="1200" b="0" i="1" kern="1200" dirty="0" smtClean="0">
                <a:solidFill>
                  <a:schemeClr val="tx1"/>
                </a:solidFill>
                <a:effectLst/>
                <a:latin typeface="+mn-lt"/>
                <a:ea typeface="+mn-ea"/>
                <a:cs typeface="+mn-cs"/>
              </a:rPr>
              <a:t>It is important to note that this document should not be considered a replacement for a formal credentialing and privileging application. Every hospital should consult with their legal team and consider applicable local, state, and federal regulations, as well as their own facility bylaws and requirements when developing and maintaining their credentialing process.</a:t>
            </a:r>
            <a:endParaRPr lang="en-US" sz="1200" b="0" i="0" kern="1200" dirty="0" smtClean="0">
              <a:solidFill>
                <a:schemeClr val="tx1"/>
              </a:solidFill>
              <a:effectLst/>
              <a:latin typeface="+mn-lt"/>
              <a:ea typeface="+mn-ea"/>
              <a:cs typeface="+mn-cs"/>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20</a:t>
            </a:fld>
            <a:endParaRPr lang="en-US"/>
          </a:p>
        </p:txBody>
      </p:sp>
    </p:spTree>
    <p:extLst>
      <p:ext uri="{BB962C8B-B14F-4D97-AF65-F5344CB8AC3E}">
        <p14:creationId xmlns:p14="http://schemas.microsoft.com/office/powerpoint/2010/main" val="17895431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In 2019,</a:t>
            </a:r>
            <a:r>
              <a:rPr lang="en-US" baseline="0" dirty="0" smtClean="0"/>
              <a:t> the GR team </a:t>
            </a:r>
            <a:r>
              <a:rPr lang="en-US" altLang="en-US" baseline="0" dirty="0" smtClean="0"/>
              <a:t>also worked</a:t>
            </a:r>
            <a:r>
              <a:rPr lang="en-US" altLang="en-US" dirty="0" smtClean="0"/>
              <a:t> with the American Telemedicine</a:t>
            </a:r>
            <a:r>
              <a:rPr lang="en-US" altLang="en-US" baseline="0" dirty="0" smtClean="0"/>
              <a:t> Association to develop a credentialing by proxy guide. </a:t>
            </a:r>
            <a:r>
              <a:rPr lang="en-US" sz="1200" b="0" i="0" kern="1200" dirty="0" smtClean="0">
                <a:solidFill>
                  <a:schemeClr val="tx1"/>
                </a:solidFill>
                <a:effectLst/>
                <a:latin typeface="+mn-lt"/>
                <a:ea typeface="+mn-ea"/>
                <a:cs typeface="+mn-cs"/>
              </a:rPr>
              <a:t>The Guidebook includes a standardized Glossary of Terms, an overview of the existing credentialing process with a focus on telemedicine providers, a review of existing laws and regulations around telemedicine credentialing, a set of guidelines for creating a credentialing by proxy program, and a review of hurdles and potential solutions institutions often encounter with credentialing by proxy.</a:t>
            </a:r>
            <a:r>
              <a:rPr lang="en-US" altLang="en-US" baseline="0" dirty="0" smtClean="0"/>
              <a:t/>
            </a:r>
            <a:br>
              <a:rPr lang="en-US" altLang="en-US" baseline="0" dirty="0" smtClean="0"/>
            </a:br>
            <a:r>
              <a:rPr lang="en-US" altLang="en-US" baseline="0" dirty="0" smtClean="0"/>
              <a:t/>
            </a:r>
            <a:br>
              <a:rPr lang="en-US" altLang="en-US" baseline="0" dirty="0" smtClean="0"/>
            </a:br>
            <a:endParaRPr lang="en-US" alt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21</a:t>
            </a:fld>
            <a:endParaRPr lang="en-US"/>
          </a:p>
        </p:txBody>
      </p:sp>
    </p:spTree>
    <p:extLst>
      <p:ext uri="{BB962C8B-B14F-4D97-AF65-F5344CB8AC3E}">
        <p14:creationId xmlns:p14="http://schemas.microsoft.com/office/powerpoint/2010/main" val="29441838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spcBef>
                <a:spcPct val="0"/>
              </a:spcBef>
              <a:buFont typeface="Arial" panose="020B0604020202020204" pitchFamily="34" charset="0"/>
              <a:buChar char="•"/>
            </a:pPr>
            <a:r>
              <a:rPr lang="en-US" dirty="0"/>
              <a:t>Includes representatives from government agencies and leading industry experts</a:t>
            </a:r>
          </a:p>
          <a:p>
            <a:pPr marL="181240" indent="-181240">
              <a:spcBef>
                <a:spcPct val="0"/>
              </a:spcBef>
              <a:buFont typeface="Arial" panose="020B0604020202020204" pitchFamily="34" charset="0"/>
              <a:buChar char="•"/>
            </a:pPr>
            <a:r>
              <a:rPr lang="en-US" dirty="0"/>
              <a:t>Provides a platform for leaders to discuss current credentialing systems and ways to standardize the process</a:t>
            </a:r>
          </a:p>
          <a:p>
            <a:pPr>
              <a:spcBef>
                <a:spcPct val="0"/>
              </a:spcBef>
            </a:pPr>
            <a:endParaRPr lang="en-US" dirty="0"/>
          </a:p>
          <a:p>
            <a:pPr marL="181240" indent="-181240">
              <a:spcBef>
                <a:spcPct val="0"/>
              </a:spcBef>
              <a:buFont typeface="Arial" panose="020B0604020202020204" pitchFamily="34" charset="0"/>
              <a:buChar char="•"/>
            </a:pPr>
            <a:r>
              <a:rPr lang="en-US" dirty="0"/>
              <a:t>Past roundtable participants</a:t>
            </a:r>
            <a:r>
              <a:rPr lang="en-US" baseline="0" dirty="0"/>
              <a:t> have included groups such as: </a:t>
            </a:r>
            <a:br>
              <a:rPr lang="en-US" baseline="0" dirty="0"/>
            </a:br>
            <a:endParaRPr lang="en-US" dirty="0"/>
          </a:p>
          <a:p>
            <a:pPr eaLnBrk="1" hangingPunct="1">
              <a:spcBef>
                <a:spcPct val="0"/>
              </a:spcBef>
            </a:pPr>
            <a:r>
              <a:rPr lang="en-US" dirty="0"/>
              <a:t>-American Board of Medical Specialties (ABMS)</a:t>
            </a:r>
          </a:p>
          <a:p>
            <a:pPr eaLnBrk="1" hangingPunct="1">
              <a:spcBef>
                <a:spcPct val="0"/>
              </a:spcBef>
            </a:pPr>
            <a:r>
              <a:rPr lang="en-US" dirty="0"/>
              <a:t>-American College of Physician Executives (ACPE) – </a:t>
            </a:r>
            <a:r>
              <a:rPr lang="en-US" i="1" dirty="0"/>
              <a:t>Now known as the American Association for Physician Leadership</a:t>
            </a:r>
          </a:p>
          <a:p>
            <a:pPr eaLnBrk="1" hangingPunct="1">
              <a:spcBef>
                <a:spcPct val="0"/>
              </a:spcBef>
            </a:pPr>
            <a:r>
              <a:rPr lang="en-US" dirty="0"/>
              <a:t>-American Hospital Association</a:t>
            </a:r>
          </a:p>
          <a:p>
            <a:pPr eaLnBrk="1" hangingPunct="1">
              <a:spcBef>
                <a:spcPct val="0"/>
              </a:spcBef>
            </a:pPr>
            <a:r>
              <a:rPr lang="en-US" dirty="0"/>
              <a:t>-AMA-OMSS</a:t>
            </a:r>
          </a:p>
          <a:p>
            <a:pPr eaLnBrk="1" hangingPunct="1">
              <a:spcBef>
                <a:spcPct val="0"/>
              </a:spcBef>
            </a:pPr>
            <a:r>
              <a:rPr lang="en-US" dirty="0"/>
              <a:t>-American Society for Healthcare Risk Management (ASHRM)</a:t>
            </a:r>
          </a:p>
          <a:p>
            <a:pPr eaLnBrk="1" hangingPunct="1">
              <a:spcBef>
                <a:spcPct val="0"/>
              </a:spcBef>
            </a:pPr>
            <a:r>
              <a:rPr lang="en-US" dirty="0"/>
              <a:t>-Council for Affordable Quality Healthcare (CAQH)</a:t>
            </a:r>
          </a:p>
          <a:p>
            <a:pPr eaLnBrk="1" hangingPunct="1">
              <a:spcBef>
                <a:spcPct val="0"/>
              </a:spcBef>
            </a:pPr>
            <a:r>
              <a:rPr lang="en-US" dirty="0"/>
              <a:t>-CMS</a:t>
            </a:r>
          </a:p>
          <a:p>
            <a:pPr eaLnBrk="1" hangingPunct="1">
              <a:spcBef>
                <a:spcPct val="0"/>
              </a:spcBef>
            </a:pPr>
            <a:r>
              <a:rPr lang="en-US" dirty="0"/>
              <a:t>-Federation of State Medical Boards (FSMB)</a:t>
            </a:r>
          </a:p>
          <a:p>
            <a:pPr eaLnBrk="1" hangingPunct="1">
              <a:spcBef>
                <a:spcPct val="0"/>
              </a:spcBef>
            </a:pPr>
            <a:r>
              <a:rPr lang="en-US" dirty="0"/>
              <a:t>-Healthcare Facilities Accreditation Program (HFAP)</a:t>
            </a:r>
          </a:p>
          <a:p>
            <a:pPr eaLnBrk="1" hangingPunct="1">
              <a:spcBef>
                <a:spcPct val="0"/>
              </a:spcBef>
            </a:pPr>
            <a:r>
              <a:rPr lang="en-US" dirty="0"/>
              <a:t>-HRSA </a:t>
            </a:r>
          </a:p>
          <a:p>
            <a:pPr eaLnBrk="1" hangingPunct="1">
              <a:spcBef>
                <a:spcPct val="0"/>
              </a:spcBef>
            </a:pPr>
            <a:r>
              <a:rPr lang="en-US" dirty="0"/>
              <a:t>-Medical Group Management Association (MGMA)</a:t>
            </a:r>
          </a:p>
          <a:p>
            <a:pPr eaLnBrk="1" hangingPunct="1">
              <a:spcBef>
                <a:spcPct val="0"/>
              </a:spcBef>
            </a:pPr>
            <a:r>
              <a:rPr lang="en-US" dirty="0"/>
              <a:t>-National Association for Healthcare Quality (NAHQ)</a:t>
            </a:r>
          </a:p>
          <a:p>
            <a:pPr eaLnBrk="1" hangingPunct="1">
              <a:spcBef>
                <a:spcPct val="0"/>
              </a:spcBef>
            </a:pPr>
            <a:r>
              <a:rPr lang="en-US" dirty="0"/>
              <a:t>-National Patient Safety Foundation </a:t>
            </a:r>
          </a:p>
          <a:p>
            <a:pPr eaLnBrk="1" hangingPunct="1">
              <a:spcBef>
                <a:spcPct val="0"/>
              </a:spcBef>
            </a:pPr>
            <a:r>
              <a:rPr lang="en-US" dirty="0"/>
              <a:t>-The Joint Commission</a:t>
            </a:r>
          </a:p>
          <a:p>
            <a:pPr eaLnBrk="1" hangingPunct="1">
              <a:spcBef>
                <a:spcPct val="0"/>
              </a:spcBef>
            </a:pPr>
            <a:r>
              <a:rPr lang="en-US" dirty="0"/>
              <a:t>-URAC</a:t>
            </a:r>
          </a:p>
          <a:p>
            <a:pPr eaLnBrk="1" hangingPunct="1">
              <a:spcBef>
                <a:spcPct val="0"/>
              </a:spcBef>
            </a:pPr>
            <a:r>
              <a:rPr lang="en-US" dirty="0"/>
              <a:t>-NCQA</a:t>
            </a:r>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22</a:t>
            </a:fld>
            <a:endParaRPr lang="en-US"/>
          </a:p>
        </p:txBody>
      </p:sp>
    </p:spTree>
    <p:extLst>
      <p:ext uri="{BB962C8B-B14F-4D97-AF65-F5344CB8AC3E}">
        <p14:creationId xmlns:p14="http://schemas.microsoft.com/office/powerpoint/2010/main" val="28176316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fontAlgn="auto">
              <a:spcBef>
                <a:spcPts val="0"/>
              </a:spcBef>
              <a:spcAft>
                <a:spcPts val="0"/>
              </a:spcAft>
              <a:buFont typeface="Arial" panose="020B0604020202020204" pitchFamily="34" charset="0"/>
              <a:buChar char="•"/>
              <a:defRPr/>
            </a:pPr>
            <a:r>
              <a:rPr lang="en-US" dirty="0"/>
              <a:t>The Compact provides an additional, expedited pathway to licensure for physicians with exemplary practice histories.</a:t>
            </a:r>
          </a:p>
          <a:p>
            <a:pPr marL="181240" indent="-181240" fontAlgn="auto">
              <a:spcBef>
                <a:spcPts val="0"/>
              </a:spcBef>
              <a:spcAft>
                <a:spcPts val="0"/>
              </a:spcAft>
              <a:buFont typeface="Arial" panose="020B0604020202020204" pitchFamily="34" charset="0"/>
              <a:buChar char="•"/>
              <a:defRPr/>
            </a:pPr>
            <a:r>
              <a:rPr lang="en-US" dirty="0"/>
              <a:t>Participation in the Compact for medical licensure is voluntary for both physicians and state boards.</a:t>
            </a:r>
          </a:p>
          <a:p>
            <a:pPr marL="181240" indent="-181240" fontAlgn="auto">
              <a:spcBef>
                <a:spcPts val="0"/>
              </a:spcBef>
              <a:spcAft>
                <a:spcPts val="0"/>
              </a:spcAft>
              <a:buFont typeface="Arial" panose="020B0604020202020204" pitchFamily="34" charset="0"/>
              <a:buChar char="•"/>
              <a:defRPr/>
            </a:pPr>
            <a:r>
              <a:rPr lang="en-US" dirty="0"/>
              <a:t>Any physician from a Compact state who meets the qualifications of the Compact will be eligible for licensure in any other Compact state.</a:t>
            </a:r>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23</a:t>
            </a:fld>
            <a:endParaRPr lang="en-US"/>
          </a:p>
        </p:txBody>
      </p:sp>
    </p:spTree>
    <p:extLst>
      <p:ext uri="{BB962C8B-B14F-4D97-AF65-F5344CB8AC3E}">
        <p14:creationId xmlns:p14="http://schemas.microsoft.com/office/powerpoint/2010/main" val="40066389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24</a:t>
            </a:fld>
            <a:endParaRPr lang="en-US"/>
          </a:p>
        </p:txBody>
      </p:sp>
    </p:spTree>
    <p:extLst>
      <p:ext uri="{BB962C8B-B14F-4D97-AF65-F5344CB8AC3E}">
        <p14:creationId xmlns:p14="http://schemas.microsoft.com/office/powerpoint/2010/main" val="13204580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defTabSz="1059297">
              <a:spcBef>
                <a:spcPct val="0"/>
              </a:spcBef>
              <a:buFont typeface="Arial" panose="020B0604020202020204" pitchFamily="34" charset="0"/>
              <a:buChar char="•"/>
            </a:pPr>
            <a:r>
              <a:rPr lang="en-US" altLang="en-US" baseline="0" dirty="0">
                <a:latin typeface="Arial" pitchFamily="34" charset="0"/>
              </a:rPr>
              <a:t>Secure, online database for verification of work history and gap analysis</a:t>
            </a:r>
          </a:p>
          <a:p>
            <a:pPr marL="181240" indent="-181240" defTabSz="1059297">
              <a:spcBef>
                <a:spcPct val="0"/>
              </a:spcBef>
              <a:buFont typeface="Arial" panose="020B0604020202020204" pitchFamily="34" charset="0"/>
              <a:buChar char="•"/>
            </a:pPr>
            <a:r>
              <a:rPr lang="en-US" altLang="en-US" baseline="0" dirty="0">
                <a:latin typeface="Arial" pitchFamily="34" charset="0"/>
              </a:rPr>
              <a:t>Goal – to become the “go to” source for a complete affiliation work history</a:t>
            </a:r>
          </a:p>
          <a:p>
            <a:pPr marL="181240" indent="-181240" defTabSz="1059297">
              <a:spcBef>
                <a:spcPct val="0"/>
              </a:spcBef>
              <a:buFont typeface="Arial" panose="020B0604020202020204" pitchFamily="34" charset="0"/>
              <a:buChar char="•"/>
            </a:pPr>
            <a:r>
              <a:rPr lang="en-US" altLang="en-US" baseline="0" dirty="0">
                <a:latin typeface="Arial" pitchFamily="34" charset="0"/>
              </a:rPr>
              <a:t>No more querying multiple hospital websites or faxing verification requests</a:t>
            </a:r>
          </a:p>
          <a:p>
            <a:pPr marL="181240" indent="-181240" defTabSz="1059297">
              <a:spcBef>
                <a:spcPct val="0"/>
              </a:spcBef>
              <a:buFont typeface="Arial" panose="020B0604020202020204" pitchFamily="34" charset="0"/>
              <a:buChar char="•"/>
            </a:pPr>
            <a:r>
              <a:rPr lang="en-US" altLang="en-US" baseline="0" dirty="0">
                <a:latin typeface="Arial" pitchFamily="34" charset="0"/>
              </a:rPr>
              <a:t>Easily identify gaps in work history and </a:t>
            </a:r>
            <a:r>
              <a:rPr lang="en-US" altLang="en-US" b="1" baseline="0" dirty="0">
                <a:latin typeface="Arial" pitchFamily="34" charset="0"/>
              </a:rPr>
              <a:t>unreported affiliations</a:t>
            </a:r>
          </a:p>
          <a:p>
            <a:pPr marL="181240" indent="-181240" defTabSz="1059297">
              <a:spcBef>
                <a:spcPct val="0"/>
              </a:spcBef>
              <a:buFont typeface="Arial" panose="020B0604020202020204" pitchFamily="34" charset="0"/>
              <a:buChar char="•"/>
            </a:pPr>
            <a:r>
              <a:rPr lang="en-US" altLang="en-US" dirty="0">
                <a:latin typeface="Arial" pitchFamily="34" charset="0"/>
              </a:rPr>
              <a:t>Obtain verifications from closed facilities</a:t>
            </a:r>
          </a:p>
          <a:p>
            <a:pPr marL="181240" indent="-181240" defTabSz="1059297">
              <a:spcBef>
                <a:spcPct val="0"/>
              </a:spcBef>
              <a:buFont typeface="Arial" panose="020B0604020202020204" pitchFamily="34" charset="0"/>
              <a:buChar char="•"/>
            </a:pPr>
            <a:r>
              <a:rPr lang="en-US" altLang="en-US" dirty="0">
                <a:latin typeface="Arial" pitchFamily="34" charset="0"/>
              </a:rPr>
              <a:t>Quick resource for credentialing practitioners volunteering during a disaster</a:t>
            </a:r>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25</a:t>
            </a:fld>
            <a:endParaRPr lang="en-US"/>
          </a:p>
        </p:txBody>
      </p:sp>
    </p:spTree>
    <p:extLst>
      <p:ext uri="{BB962C8B-B14F-4D97-AF65-F5344CB8AC3E}">
        <p14:creationId xmlns:p14="http://schemas.microsoft.com/office/powerpoint/2010/main" val="21061698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defTabSz="1039546">
              <a:spcBef>
                <a:spcPct val="0"/>
              </a:spcBef>
              <a:buFont typeface="Arial" panose="020B0604020202020204" pitchFamily="34" charset="0"/>
              <a:buChar char="•"/>
            </a:pPr>
            <a:r>
              <a:rPr lang="en-US" altLang="en-US" dirty="0"/>
              <a:t>Provides two legally-vetted “Letters of Good Standing” templates</a:t>
            </a:r>
          </a:p>
          <a:p>
            <a:pPr marL="181240" indent="-181240" defTabSz="1039546">
              <a:spcBef>
                <a:spcPct val="0"/>
              </a:spcBef>
              <a:buFont typeface="Arial" panose="020B0604020202020204" pitchFamily="34" charset="0"/>
              <a:buChar char="•"/>
            </a:pPr>
            <a:r>
              <a:rPr lang="en-US" altLang="en-US" dirty="0"/>
              <a:t>Providers verification of affiliation dates for closed facilities</a:t>
            </a:r>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26</a:t>
            </a:fld>
            <a:endParaRPr lang="en-US"/>
          </a:p>
        </p:txBody>
      </p:sp>
    </p:spTree>
    <p:extLst>
      <p:ext uri="{BB962C8B-B14F-4D97-AF65-F5344CB8AC3E}">
        <p14:creationId xmlns:p14="http://schemas.microsoft.com/office/powerpoint/2010/main" val="15542845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There</a:t>
            </a:r>
            <a:r>
              <a:rPr lang="en-US" baseline="0" dirty="0"/>
              <a:t> is NO cost to create a user account, and NO cost to browse for practitioners </a:t>
            </a:r>
          </a:p>
          <a:p>
            <a:pPr>
              <a:defRPr/>
            </a:pPr>
            <a:endParaRPr lang="en-US" baseline="0" dirty="0"/>
          </a:p>
          <a:p>
            <a:pPr>
              <a:defRPr/>
            </a:pPr>
            <a:r>
              <a:rPr lang="en-US" baseline="0" dirty="0"/>
              <a:t>There is NO cost to contribute your data (you are not required to use NAMSS PASS for providing affiliation verification letters/good standing letters)</a:t>
            </a:r>
          </a:p>
          <a:p>
            <a:pPr>
              <a:defRPr/>
            </a:pPr>
            <a:endParaRPr lang="en-US" baseline="0" dirty="0"/>
          </a:p>
          <a:p>
            <a:pPr>
              <a:defRPr/>
            </a:pPr>
            <a:r>
              <a:rPr lang="en-US" baseline="0" dirty="0"/>
              <a:t>There is NO cost to use NAMSS PASS to provide the auto-response affiliation letters to other entities</a:t>
            </a:r>
          </a:p>
          <a:p>
            <a:pPr>
              <a:defRPr/>
            </a:pPr>
            <a:endParaRPr lang="en-US" baseline="0"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27</a:t>
            </a:fld>
            <a:endParaRPr lang="en-US"/>
          </a:p>
        </p:txBody>
      </p:sp>
    </p:spTree>
    <p:extLst>
      <p:ext uri="{BB962C8B-B14F-4D97-AF65-F5344CB8AC3E}">
        <p14:creationId xmlns:p14="http://schemas.microsoft.com/office/powerpoint/2010/main" val="32232106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The</a:t>
            </a:r>
            <a:r>
              <a:rPr lang="en-US" baseline="0" dirty="0"/>
              <a:t> costs for retrieving verification/good standing letters can be by a subscription or by a per letter fee.</a:t>
            </a:r>
          </a:p>
          <a:p>
            <a:pPr>
              <a:defRPr/>
            </a:pPr>
            <a:endParaRPr lang="en-US" baseline="0" dirty="0"/>
          </a:p>
          <a:p>
            <a:pPr>
              <a:defRPr/>
            </a:pPr>
            <a:r>
              <a:rPr lang="en-US" baseline="0" dirty="0"/>
              <a:t>Describe fees in slide</a:t>
            </a:r>
            <a:endParaRPr lang="en-US" dirty="0"/>
          </a:p>
          <a:p>
            <a:pPr>
              <a:defRPr/>
            </a:pPr>
            <a:endParaRPr lang="en-US" dirty="0"/>
          </a:p>
          <a:p>
            <a:pPr marL="260305" indent="-260305">
              <a:buFont typeface="+mj-lt"/>
              <a:buAutoNum type="arabicPeriod"/>
              <a:defRPr/>
            </a:pPr>
            <a:endParaRPr lang="en-US" dirty="0"/>
          </a:p>
          <a:p>
            <a:pPr>
              <a:defRPr/>
            </a:pPr>
            <a:endParaRPr lang="en-US" dirty="0"/>
          </a:p>
          <a:p>
            <a:pPr marL="260305" indent="-260305">
              <a:buFont typeface="+mj-lt"/>
              <a:buAutoNum type="arabicPeriod"/>
              <a:defRPr/>
            </a:pPr>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28</a:t>
            </a:fld>
            <a:endParaRPr lang="en-US"/>
          </a:p>
        </p:txBody>
      </p:sp>
    </p:spTree>
    <p:extLst>
      <p:ext uri="{BB962C8B-B14F-4D97-AF65-F5344CB8AC3E}">
        <p14:creationId xmlns:p14="http://schemas.microsoft.com/office/powerpoint/2010/main" val="1267574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Everything you need to know to get started or just to browse and explore the NAMSS PASS can be found at NAMSS</a:t>
            </a:r>
            <a:r>
              <a:rPr lang="en-US" baseline="0" dirty="0"/>
              <a:t> website</a:t>
            </a:r>
          </a:p>
          <a:p>
            <a:endParaRPr lang="en-US" baseline="0" dirty="0"/>
          </a:p>
          <a:p>
            <a:r>
              <a:rPr lang="en-US" baseline="0" dirty="0"/>
              <a:t>Click on the FAQs for further information, including the format for providing your practitioner data, the definition of “good standing” and the form letters available to users</a:t>
            </a:r>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29</a:t>
            </a:fld>
            <a:endParaRPr lang="en-US"/>
          </a:p>
        </p:txBody>
      </p:sp>
    </p:spTree>
    <p:extLst>
      <p:ext uri="{BB962C8B-B14F-4D97-AF65-F5344CB8AC3E}">
        <p14:creationId xmlns:p14="http://schemas.microsoft.com/office/powerpoint/2010/main" val="2455105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3</a:t>
            </a:fld>
            <a:endParaRPr lang="en-US"/>
          </a:p>
        </p:txBody>
      </p:sp>
    </p:spTree>
    <p:extLst>
      <p:ext uri="{BB962C8B-B14F-4D97-AF65-F5344CB8AC3E}">
        <p14:creationId xmlns:p14="http://schemas.microsoft.com/office/powerpoint/2010/main" val="24030085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auto">
              <a:spcBef>
                <a:spcPts val="0"/>
              </a:spcBef>
              <a:spcAft>
                <a:spcPts val="0"/>
              </a:spcAft>
              <a:defRPr/>
            </a:pPr>
            <a:endParaRPr lang="en-US" dirty="0"/>
          </a:p>
          <a:p>
            <a:pPr fontAlgn="auto">
              <a:spcBef>
                <a:spcPts val="0"/>
              </a:spcBef>
              <a:spcAft>
                <a:spcPts val="0"/>
              </a:spcAft>
              <a:defRPr/>
            </a:pPr>
            <a:endParaRPr lang="en-US" dirty="0"/>
          </a:p>
          <a:p>
            <a:pPr marL="255451" indent="-255451" fontAlgn="auto">
              <a:spcBef>
                <a:spcPts val="0"/>
              </a:spcBef>
              <a:spcAft>
                <a:spcPts val="0"/>
              </a:spcAft>
              <a:buFont typeface="+mj-lt"/>
              <a:buAutoNum type="arabicPeriod"/>
              <a:defRPr/>
            </a:pPr>
            <a:endParaRPr lang="en-US" dirty="0"/>
          </a:p>
          <a:p>
            <a:pPr fontAlgn="auto">
              <a:spcBef>
                <a:spcPts val="0"/>
              </a:spcBef>
              <a:spcAft>
                <a:spcPts val="0"/>
              </a:spcAft>
              <a:defRPr/>
            </a:pPr>
            <a:endParaRPr lang="en-US" dirty="0"/>
          </a:p>
          <a:p>
            <a:pPr marL="255451" indent="-255451" fontAlgn="auto">
              <a:spcBef>
                <a:spcPts val="0"/>
              </a:spcBef>
              <a:spcAft>
                <a:spcPts val="0"/>
              </a:spcAft>
              <a:buFont typeface="+mj-lt"/>
              <a:buAutoNum type="arabicPeriod"/>
              <a:defRPr/>
            </a:pPr>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30</a:t>
            </a:fld>
            <a:endParaRPr lang="en-US"/>
          </a:p>
        </p:txBody>
      </p:sp>
    </p:spTree>
    <p:extLst>
      <p:ext uri="{BB962C8B-B14F-4D97-AF65-F5344CB8AC3E}">
        <p14:creationId xmlns:p14="http://schemas.microsoft.com/office/powerpoint/2010/main" val="98213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All</a:t>
            </a:r>
            <a:r>
              <a:rPr lang="en-US" baseline="0" dirty="0"/>
              <a:t> of t</a:t>
            </a:r>
            <a:r>
              <a:rPr lang="en-US" dirty="0"/>
              <a:t>he NAMSS </a:t>
            </a:r>
            <a:r>
              <a:rPr lang="en-US" dirty="0" smtClean="0"/>
              <a:t>2021 </a:t>
            </a:r>
            <a:r>
              <a:rPr lang="en-US" dirty="0"/>
              <a:t>CPCS and CPMSM Certification application</a:t>
            </a:r>
            <a:r>
              <a:rPr lang="en-US" baseline="0" dirty="0"/>
              <a:t> deadlines.</a:t>
            </a:r>
            <a:endParaRPr lang="en-US" dirty="0"/>
          </a:p>
          <a:p>
            <a:pPr eaLnBrk="1" hangingPunct="1">
              <a:spcBef>
                <a:spcPct val="0"/>
              </a:spcBef>
            </a:pPr>
            <a:r>
              <a:rPr lang="en-US" dirty="0"/>
              <a:t>All candidates are highly encouraged to fully review the Candidate Handbook available under the certification page of the website.  </a:t>
            </a:r>
          </a:p>
          <a:p>
            <a:endParaRPr lang="en-US" dirty="0" smtClean="0"/>
          </a:p>
          <a:p>
            <a:r>
              <a:rPr lang="en-US" dirty="0" smtClean="0"/>
              <a:t>Due to restrictions</a:t>
            </a:r>
            <a:r>
              <a:rPr lang="en-US" baseline="0" dirty="0" smtClean="0"/>
              <a:t> in place in response to COVID-19, NAMSS began offering remote proctoring in 2020 to accommodate those whose local testing centers may be closed. </a:t>
            </a:r>
          </a:p>
          <a:p>
            <a:r>
              <a:rPr lang="en-US" baseline="0" dirty="0" smtClean="0"/>
              <a:t> </a:t>
            </a:r>
          </a:p>
          <a:p>
            <a:r>
              <a:rPr lang="en-US" baseline="0" dirty="0" smtClean="0"/>
              <a:t>For more information on remote proctoring, please contact the NAMSS Certification Department (certification@namss.org).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31</a:t>
            </a:fld>
            <a:endParaRPr lang="en-US"/>
          </a:p>
        </p:txBody>
      </p:sp>
    </p:spTree>
    <p:extLst>
      <p:ext uri="{BB962C8B-B14F-4D97-AF65-F5344CB8AC3E}">
        <p14:creationId xmlns:p14="http://schemas.microsoft.com/office/powerpoint/2010/main" val="39267914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Answers are multiple choice with 3 </a:t>
            </a:r>
            <a:r>
              <a:rPr lang="en-US" dirty="0" smtClean="0"/>
              <a:t>options</a:t>
            </a:r>
          </a:p>
          <a:p>
            <a:pPr marL="638440" lvl="1" indent="-181240">
              <a:buFont typeface="Arial" panose="020B0604020202020204" pitchFamily="34" charset="0"/>
              <a:buChar char="•"/>
            </a:pPr>
            <a:r>
              <a:rPr lang="en-US" dirty="0" smtClean="0"/>
              <a:t>Virtual</a:t>
            </a:r>
            <a:r>
              <a:rPr lang="en-US" baseline="0" dirty="0" smtClean="0"/>
              <a:t> proctoring application was made available starting in the Summer 2020 testing window to accommodate at-home testing due to COVID-19</a:t>
            </a:r>
          </a:p>
          <a:p>
            <a:pPr marL="1095640" lvl="2" indent="-181240">
              <a:buFont typeface="Arial" panose="020B0604020202020204" pitchFamily="34" charset="0"/>
              <a:buChar char="•"/>
            </a:pPr>
            <a:r>
              <a:rPr lang="en-US" baseline="0" dirty="0" smtClean="0"/>
              <a:t>Exams are traditionally taken at testing centers</a:t>
            </a:r>
            <a:endParaRPr lang="en-US" dirty="0"/>
          </a:p>
          <a:p>
            <a:pPr marL="181240" indent="-181240">
              <a:buFont typeface="Arial" panose="020B0604020202020204" pitchFamily="34" charset="0"/>
              <a:buChar char="•"/>
            </a:pPr>
            <a:r>
              <a:rPr lang="en-US" dirty="0"/>
              <a:t>Exams are administered via computer, with 3 hours to complete the CPCS and 4 to complete CPMSM</a:t>
            </a:r>
          </a:p>
          <a:p>
            <a:pPr marL="181240" indent="-181240">
              <a:buFont typeface="Arial" panose="020B0604020202020204" pitchFamily="34" charset="0"/>
              <a:buChar char="•"/>
            </a:pPr>
            <a:r>
              <a:rPr lang="en-US" dirty="0"/>
              <a:t>A practice exam is available (see certification tab of the website) written to the same standards as the actual exams</a:t>
            </a:r>
          </a:p>
          <a:p>
            <a:pPr marL="181240" indent="-181240">
              <a:buFont typeface="Arial" panose="020B0604020202020204" pitchFamily="34" charset="0"/>
              <a:buChar char="•"/>
            </a:pPr>
            <a:r>
              <a:rPr lang="en-US" dirty="0"/>
              <a:t>Certification is issued for three years</a:t>
            </a:r>
          </a:p>
          <a:p>
            <a:pPr marL="181240" indent="-181240">
              <a:buFont typeface="Arial" panose="020B0604020202020204" pitchFamily="34" charset="0"/>
              <a:buChar char="•"/>
            </a:pPr>
            <a:r>
              <a:rPr lang="en-US" dirty="0"/>
              <a:t>Recertification every three years (for dual </a:t>
            </a:r>
            <a:r>
              <a:rPr lang="en-US" dirty="0" err="1"/>
              <a:t>certificants</a:t>
            </a:r>
            <a:r>
              <a:rPr lang="en-US" dirty="0"/>
              <a:t>, the cycle will follow the recertification due date of the initial certification earned)</a:t>
            </a:r>
          </a:p>
          <a:p>
            <a:pPr marL="664546" lvl="1" indent="-181240">
              <a:buFont typeface="Arial" panose="020B0604020202020204" pitchFamily="34" charset="0"/>
              <a:buChar char="•"/>
            </a:pPr>
            <a:r>
              <a:rPr lang="en-US" dirty="0"/>
              <a:t>For example:</a:t>
            </a:r>
          </a:p>
          <a:p>
            <a:pPr marL="1147852" lvl="2" indent="-181240">
              <a:buFont typeface="Arial" panose="020B0604020202020204" pitchFamily="34" charset="0"/>
              <a:buChar char="•"/>
            </a:pPr>
            <a:r>
              <a:rPr lang="en-US" dirty="0"/>
              <a:t>CPCS earned in </a:t>
            </a:r>
            <a:r>
              <a:rPr lang="en-US" dirty="0" smtClean="0"/>
              <a:t>2018</a:t>
            </a:r>
            <a:endParaRPr lang="en-US" dirty="0"/>
          </a:p>
          <a:p>
            <a:pPr marL="1147852" lvl="2" indent="-181240">
              <a:buFont typeface="Arial" panose="020B0604020202020204" pitchFamily="34" charset="0"/>
              <a:buChar char="•"/>
            </a:pPr>
            <a:r>
              <a:rPr lang="en-US" dirty="0"/>
              <a:t>CPMSM earned in </a:t>
            </a:r>
            <a:r>
              <a:rPr lang="en-US" dirty="0" smtClean="0"/>
              <a:t>2019</a:t>
            </a:r>
            <a:endParaRPr lang="en-US" dirty="0"/>
          </a:p>
          <a:p>
            <a:pPr marL="1147852" lvl="2" indent="-181240">
              <a:buFont typeface="Arial" panose="020B0604020202020204" pitchFamily="34" charset="0"/>
              <a:buChar char="•"/>
            </a:pPr>
            <a:r>
              <a:rPr lang="en-US" dirty="0"/>
              <a:t>Recertification would be in </a:t>
            </a:r>
            <a:r>
              <a:rPr lang="en-US" dirty="0" smtClean="0"/>
              <a:t>2021 </a:t>
            </a:r>
            <a:r>
              <a:rPr lang="en-US" dirty="0"/>
              <a:t>for both, and every 3 years after that</a:t>
            </a:r>
          </a:p>
          <a:p>
            <a:endParaRPr lang="en-US" dirty="0"/>
          </a:p>
          <a:p>
            <a:r>
              <a:rPr lang="en-US" dirty="0"/>
              <a:t>I’ll talk about the importance of dual certification when we get to the section on volunteering</a:t>
            </a:r>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32</a:t>
            </a:fld>
            <a:endParaRPr lang="en-US"/>
          </a:p>
        </p:txBody>
      </p:sp>
    </p:spTree>
    <p:extLst>
      <p:ext uri="{BB962C8B-B14F-4D97-AF65-F5344CB8AC3E}">
        <p14:creationId xmlns:p14="http://schemas.microsoft.com/office/powerpoint/2010/main" val="25047263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33</a:t>
            </a:fld>
            <a:endParaRPr lang="en-US"/>
          </a:p>
        </p:txBody>
      </p:sp>
    </p:spTree>
    <p:extLst>
      <p:ext uri="{BB962C8B-B14F-4D97-AF65-F5344CB8AC3E}">
        <p14:creationId xmlns:p14="http://schemas.microsoft.com/office/powerpoint/2010/main" val="25622348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34</a:t>
            </a:fld>
            <a:endParaRPr lang="en-US"/>
          </a:p>
        </p:txBody>
      </p:sp>
    </p:spTree>
    <p:extLst>
      <p:ext uri="{BB962C8B-B14F-4D97-AF65-F5344CB8AC3E}">
        <p14:creationId xmlns:p14="http://schemas.microsoft.com/office/powerpoint/2010/main" val="25413752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Both Exam applications can be found under the Certification tab. Simply hover over the Certification tab and you’ll see them in the drop-down menu.</a:t>
            </a:r>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35</a:t>
            </a:fld>
            <a:endParaRPr lang="en-US"/>
          </a:p>
        </p:txBody>
      </p:sp>
    </p:spTree>
    <p:extLst>
      <p:ext uri="{BB962C8B-B14F-4D97-AF65-F5344CB8AC3E}">
        <p14:creationId xmlns:p14="http://schemas.microsoft.com/office/powerpoint/2010/main" val="31091685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spcBef>
                <a:spcPct val="0"/>
              </a:spcBef>
              <a:buFont typeface="Arial" panose="020B0604020202020204" pitchFamily="34" charset="0"/>
              <a:buChar char="•"/>
            </a:pPr>
            <a:r>
              <a:rPr lang="en-US" dirty="0"/>
              <a:t>If you are due to recertify, NAMSS has an online recertification application which will allow you to enter your earned CE credits and submit payment with ease</a:t>
            </a:r>
          </a:p>
          <a:p>
            <a:pPr marL="181240" indent="-181240">
              <a:spcBef>
                <a:spcPct val="0"/>
              </a:spcBef>
              <a:buFont typeface="Arial" panose="020B0604020202020204" pitchFamily="34" charset="0"/>
              <a:buChar char="•"/>
            </a:pPr>
            <a:r>
              <a:rPr lang="en-US" dirty="0"/>
              <a:t>The system allows you to pay by check as well</a:t>
            </a:r>
          </a:p>
          <a:p>
            <a:pPr marL="181240" indent="-181240">
              <a:spcBef>
                <a:spcPct val="0"/>
              </a:spcBef>
              <a:buFont typeface="Arial" panose="020B0604020202020204" pitchFamily="34" charset="0"/>
              <a:buChar char="•"/>
            </a:pPr>
            <a:r>
              <a:rPr lang="en-US" dirty="0"/>
              <a:t>Even if you pay by check, all recertification applications must be submitted online moving forward</a:t>
            </a:r>
          </a:p>
          <a:p>
            <a:pPr marL="181240" indent="-181240">
              <a:spcBef>
                <a:spcPct val="0"/>
              </a:spcBef>
              <a:buFont typeface="Arial" panose="020B0604020202020204" pitchFamily="34" charset="0"/>
              <a:buChar char="•"/>
            </a:pPr>
            <a:r>
              <a:rPr lang="en-US" dirty="0"/>
              <a:t>NAMSS will send a courtesy reminder when certification is due, but it is the burden of the </a:t>
            </a:r>
            <a:r>
              <a:rPr lang="en-US" dirty="0" err="1"/>
              <a:t>certificant</a:t>
            </a:r>
            <a:r>
              <a:rPr lang="en-US" dirty="0"/>
              <a:t> to submit required recertification application by the published deadline</a:t>
            </a:r>
          </a:p>
          <a:p>
            <a:pPr marL="181240" indent="-181240">
              <a:spcBef>
                <a:spcPct val="0"/>
              </a:spcBef>
              <a:buFont typeface="Arial" panose="020B0604020202020204" pitchFamily="34" charset="0"/>
              <a:buChar char="•"/>
            </a:pPr>
            <a:r>
              <a:rPr lang="en-US" dirty="0"/>
              <a:t>You can go to NAMSS.org/recertification and find the link to the list of those requiring recertification this year</a:t>
            </a:r>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36</a:t>
            </a:fld>
            <a:endParaRPr lang="en-US"/>
          </a:p>
        </p:txBody>
      </p:sp>
    </p:spTree>
    <p:extLst>
      <p:ext uri="{BB962C8B-B14F-4D97-AF65-F5344CB8AC3E}">
        <p14:creationId xmlns:p14="http://schemas.microsoft.com/office/powerpoint/2010/main" val="42210371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sz="1300" dirty="0"/>
              <a:t>Acknowledgment and recognition for the MSP who has made outstanding contributions to the profession through service as a leader, mentor, and educator.</a:t>
            </a:r>
          </a:p>
          <a:p>
            <a:pPr marL="181240" indent="-181240">
              <a:buFont typeface="Arial" panose="020B0604020202020204" pitchFamily="34" charset="0"/>
              <a:buChar char="•"/>
            </a:pPr>
            <a:r>
              <a:rPr lang="en-US" sz="1300" dirty="0"/>
              <a:t>Eligibility and application criteria can be found on the NAMSS website.</a:t>
            </a:r>
          </a:p>
          <a:p>
            <a:endParaRPr lang="en-US" sz="1300" dirty="0"/>
          </a:p>
          <a:p>
            <a:endParaRPr lang="en-US" sz="1300"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37</a:t>
            </a:fld>
            <a:endParaRPr lang="en-US"/>
          </a:p>
        </p:txBody>
      </p:sp>
    </p:spTree>
    <p:extLst>
      <p:ext uri="{BB962C8B-B14F-4D97-AF65-F5344CB8AC3E}">
        <p14:creationId xmlns:p14="http://schemas.microsoft.com/office/powerpoint/2010/main" val="33325856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Eligibility and nomination criteria can be found on the NAMSS </a:t>
            </a:r>
            <a:r>
              <a:rPr lang="en-US" dirty="0" smtClean="0"/>
              <a:t>website. </a:t>
            </a:r>
            <a:r>
              <a:rPr lang="en-US" baseline="0" dirty="0" smtClean="0"/>
              <a:t>The nomination period for 2021 closed on March 5.</a:t>
            </a:r>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38</a:t>
            </a:fld>
            <a:endParaRPr lang="en-US"/>
          </a:p>
        </p:txBody>
      </p:sp>
    </p:spTree>
    <p:extLst>
      <p:ext uri="{BB962C8B-B14F-4D97-AF65-F5344CB8AC3E}">
        <p14:creationId xmlns:p14="http://schemas.microsoft.com/office/powerpoint/2010/main" val="8845618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NAMSS provides a multitude of educational opportunities across the country throughout the year</a:t>
            </a:r>
          </a:p>
          <a:p>
            <a:pPr marL="181240" indent="-181240">
              <a:buFont typeface="Arial" panose="020B0604020202020204" pitchFamily="34" charset="0"/>
              <a:buChar char="•"/>
            </a:pPr>
            <a:r>
              <a:rPr lang="en-US" dirty="0"/>
              <a:t>Our industry publication, Synergy, is released six times a year, and Gateway is released every month</a:t>
            </a:r>
          </a:p>
          <a:p>
            <a:pPr marL="181240" indent="-181240">
              <a:buFont typeface="Arial" panose="020B0604020202020204" pitchFamily="34" charset="0"/>
              <a:buChar char="•"/>
            </a:pPr>
            <a:endParaRPr lang="en-US" dirty="0" smtClean="0"/>
          </a:p>
          <a:p>
            <a:pPr marL="181240" indent="-181240" defTabSz="966612">
              <a:buFont typeface="Arial" panose="020B0604020202020204" pitchFamily="34" charset="0"/>
              <a:buChar char="•"/>
              <a:defRPr/>
            </a:pPr>
            <a:r>
              <a:rPr lang="en-US" dirty="0" smtClean="0"/>
              <a:t>New in 2020, live</a:t>
            </a:r>
            <a:r>
              <a:rPr lang="en-US" sz="1200" b="0" i="1"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NAMSS webinars will be complimentary for NAMSS Active members - offering members more ways to gain free CE credits, hear from industry experts and gain valuable insights that can help them as MSPs. This is a savings of $55 per webinar!</a:t>
            </a:r>
          </a:p>
          <a:p>
            <a:pPr marL="638440" lvl="1" indent="-181240" defTabSz="966612">
              <a:buFont typeface="Arial" panose="020B0604020202020204" pitchFamily="34" charset="0"/>
              <a:buChar char="•"/>
              <a:defRPr/>
            </a:pPr>
            <a:r>
              <a:rPr lang="en-US" sz="1200" b="0" i="0" kern="1200" baseline="0" dirty="0" smtClean="0">
                <a:solidFill>
                  <a:schemeClr val="tx1"/>
                </a:solidFill>
                <a:effectLst/>
                <a:latin typeface="+mn-lt"/>
                <a:ea typeface="+mn-ea"/>
                <a:cs typeface="+mn-cs"/>
              </a:rPr>
              <a:t>In 2020, NAMSS members received free access to 21 live webinars, which provided them the opportunity to earn 18 free CEs!</a:t>
            </a:r>
          </a:p>
          <a:p>
            <a:pPr marL="181240" indent="-181240" defTabSz="966612">
              <a:buFont typeface="Arial" panose="020B0604020202020204" pitchFamily="34" charset="0"/>
              <a:buChar char="•"/>
              <a:defRPr/>
            </a:pPr>
            <a:endParaRPr lang="en-US" baseline="0" dirty="0" smtClean="0"/>
          </a:p>
          <a:p>
            <a:pPr marL="181240" indent="-181240" defTabSz="966612">
              <a:buFont typeface="Arial" panose="020B0604020202020204" pitchFamily="34" charset="0"/>
              <a:buChar char="•"/>
              <a:defRPr/>
            </a:pPr>
            <a:r>
              <a:rPr lang="en-US" dirty="0" smtClean="0"/>
              <a:t>The mentoring program offers new MSPs the opportunity to connect with an experienced MSP who is willing to share their experience and knowledge, and even help prepare for the certification exam</a:t>
            </a:r>
          </a:p>
          <a:p>
            <a:pPr marL="181240" indent="-18124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39</a:t>
            </a:fld>
            <a:endParaRPr lang="en-US"/>
          </a:p>
        </p:txBody>
      </p:sp>
    </p:spTree>
    <p:extLst>
      <p:ext uri="{BB962C8B-B14F-4D97-AF65-F5344CB8AC3E}">
        <p14:creationId xmlns:p14="http://schemas.microsoft.com/office/powerpoint/2010/main" val="1028358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4</a:t>
            </a:fld>
            <a:endParaRPr lang="en-US"/>
          </a:p>
        </p:txBody>
      </p:sp>
    </p:spTree>
    <p:extLst>
      <p:ext uri="{BB962C8B-B14F-4D97-AF65-F5344CB8AC3E}">
        <p14:creationId xmlns:p14="http://schemas.microsoft.com/office/powerpoint/2010/main" val="156256422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NAMSS offers a number of scholarship and awards designed to advance studies or to assist with attendance to NAMSS or State educational offerings. </a:t>
            </a:r>
          </a:p>
          <a:p>
            <a:endParaRPr lang="en-US" sz="1200" b="0" kern="1200" dirty="0" smtClean="0">
              <a:solidFill>
                <a:schemeClr val="tx1"/>
              </a:solidFill>
              <a:effectLst/>
              <a:latin typeface="+mn-lt"/>
              <a:ea typeface="+mn-ea"/>
              <a:cs typeface="+mn-cs"/>
            </a:endParaRPr>
          </a:p>
          <a:p>
            <a:r>
              <a:rPr lang="en-US" b="0" dirty="0" smtClean="0">
                <a:effectLst/>
              </a:rPr>
              <a:t>NAMSS scholarships </a:t>
            </a:r>
            <a:r>
              <a:rPr lang="en-US" b="0" baseline="0" dirty="0" smtClean="0">
                <a:effectLst/>
              </a:rPr>
              <a:t>provide s</a:t>
            </a:r>
            <a:r>
              <a:rPr lang="en-US" sz="1200" b="0" i="0" kern="1200" dirty="0" smtClean="0">
                <a:solidFill>
                  <a:schemeClr val="tx1"/>
                </a:solidFill>
                <a:effectLst/>
                <a:latin typeface="+mn-lt"/>
                <a:ea typeface="+mn-ea"/>
                <a:cs typeface="+mn-cs"/>
              </a:rPr>
              <a:t>cholarship opportunities for NAMSS members to attend the National Conference &amp; Exhibition and State/Local Conference, the NAMSS Education Summit, and/or to participate in other continuing education. Applications for scholarships are accepted twice a year. </a:t>
            </a:r>
          </a:p>
          <a:p>
            <a:endParaRPr lang="en-US" sz="1200" b="0" i="0" kern="1200" dirty="0" smtClean="0">
              <a:solidFill>
                <a:schemeClr val="tx1"/>
              </a:solidFill>
              <a:effectLst/>
              <a:latin typeface="+mn-lt"/>
              <a:ea typeface="+mn-ea"/>
              <a:cs typeface="+mn-cs"/>
            </a:endParaRPr>
          </a:p>
          <a:p>
            <a:r>
              <a:rPr lang="en-US" dirty="0" smtClean="0"/>
              <a:t>NAMSS awards are presented to individuals</a:t>
            </a:r>
            <a:r>
              <a:rPr lang="en-US" baseline="0" dirty="0" smtClean="0"/>
              <a:t> that have shown dedication to the medical staff and credentialing services profession through their certification, leadership, and advocacy.  Nominations for these awards are submitted in mid-June and the awards are presented at the annual conference.</a:t>
            </a:r>
            <a:endParaRPr lang="en-US" dirty="0" smtClean="0"/>
          </a:p>
          <a:p>
            <a:endParaRPr lang="en-US" dirty="0" smtClean="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40</a:t>
            </a:fld>
            <a:endParaRPr lang="en-US"/>
          </a:p>
        </p:txBody>
      </p:sp>
    </p:spTree>
    <p:extLst>
      <p:ext uri="{BB962C8B-B14F-4D97-AF65-F5344CB8AC3E}">
        <p14:creationId xmlns:p14="http://schemas.microsoft.com/office/powerpoint/2010/main" val="17310249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b="1" dirty="0"/>
          </a:p>
          <a:p>
            <a:r>
              <a:rPr lang="en-US" sz="1300" b="1" dirty="0"/>
              <a:t>NAMSS </a:t>
            </a:r>
            <a:r>
              <a:rPr lang="en-US" sz="1300" dirty="0"/>
              <a:t>is committed to providing the resources necessary to keep our members connected and informed</a:t>
            </a:r>
            <a:r>
              <a:rPr lang="en-US" sz="1300" b="1" dirty="0"/>
              <a:t>.</a:t>
            </a:r>
            <a:r>
              <a:rPr lang="en-US" sz="1300" dirty="0"/>
              <a:t> Periodically NAMSS will perform </a:t>
            </a:r>
            <a:r>
              <a:rPr lang="en-US" sz="1300" b="1" dirty="0"/>
              <a:t>surveys </a:t>
            </a:r>
            <a:r>
              <a:rPr lang="en-US" sz="1300" dirty="0"/>
              <a:t>that benefit the profession and will post the results of those surveys to the NAMSS website for MSPs to reference when negotiating for changes to our departments.  These surveys are available on the member resource site.  The </a:t>
            </a:r>
            <a:r>
              <a:rPr lang="en-US" sz="1300" b="1" dirty="0"/>
              <a:t>NAMSS Career Center </a:t>
            </a:r>
            <a:r>
              <a:rPr lang="en-US" sz="1300" dirty="0"/>
              <a:t>gives members looking for a position or trying to fill a position the opportunity to post the position in a location that is viewed more than 12,000 times per month.   </a:t>
            </a:r>
            <a:r>
              <a:rPr lang="en-US" sz="1300" b="1" dirty="0"/>
              <a:t>NAMSS Discussion Forums </a:t>
            </a:r>
            <a:r>
              <a:rPr lang="en-US" sz="1300" dirty="0"/>
              <a:t>is a member only resource developed to encourage networking and idea sharing among NAMSS members.   If you have not  visited the Discussion Forums recently I would encourage you to go on and post your most challenging opportunity.  Your peers are usually very willing to share their best practice and tell you about their successes during survey to help you.</a:t>
            </a:r>
          </a:p>
          <a:p>
            <a:r>
              <a:rPr lang="en-US" b="1" dirty="0">
                <a:effectLst/>
              </a:rPr>
              <a:t>Marketing Materials</a:t>
            </a:r>
            <a:r>
              <a:rPr lang="en-US" dirty="0">
                <a:effectLst/>
              </a:rPr>
              <a:t>  - NAMSS</a:t>
            </a:r>
            <a:r>
              <a:rPr lang="en-US" baseline="0" dirty="0">
                <a:effectLst/>
              </a:rPr>
              <a:t> Membership provides you access to </a:t>
            </a:r>
            <a:r>
              <a:rPr lang="en-US" dirty="0">
                <a:effectLst/>
              </a:rPr>
              <a:t>materials that promote National Medical Staff Services Awareness Week and educate others about the value and importance of MSPs through</a:t>
            </a:r>
            <a:r>
              <a:rPr lang="en-US" baseline="0" dirty="0">
                <a:effectLst/>
              </a:rPr>
              <a:t> the NAMSS store.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41</a:t>
            </a:fld>
            <a:endParaRPr lang="en-US"/>
          </a:p>
        </p:txBody>
      </p:sp>
    </p:spTree>
    <p:extLst>
      <p:ext uri="{BB962C8B-B14F-4D97-AF65-F5344CB8AC3E}">
        <p14:creationId xmlns:p14="http://schemas.microsoft.com/office/powerpoint/2010/main" val="31807336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i="1" dirty="0"/>
              <a:t>Call for Board Nominations Occurs in the Spring (late</a:t>
            </a:r>
            <a:r>
              <a:rPr lang="en-US" i="1" baseline="0" dirty="0"/>
              <a:t> March/early April)</a:t>
            </a:r>
            <a:r>
              <a:rPr lang="en-US" i="1" dirty="0"/>
              <a:t> of each year.</a:t>
            </a:r>
          </a:p>
          <a:p>
            <a:pPr eaLnBrk="1" hangingPunct="1">
              <a:spcBef>
                <a:spcPct val="0"/>
              </a:spcBef>
            </a:pPr>
            <a:endParaRPr lang="en-US" i="1" dirty="0"/>
          </a:p>
          <a:p>
            <a:pPr eaLnBrk="1" hangingPunct="1">
              <a:spcBef>
                <a:spcPct val="0"/>
              </a:spcBef>
            </a:pPr>
            <a:r>
              <a:rPr lang="en-US" dirty="0"/>
              <a:t>I mentioned the importance of dual certification for certain volunteering; all applicants for Board Nominations must now hold and maintain dual certification with NAMSS.</a:t>
            </a:r>
          </a:p>
          <a:p>
            <a:pPr eaLnBrk="1" hangingPunct="1">
              <a:spcBef>
                <a:spcPct val="0"/>
              </a:spcBef>
            </a:pPr>
            <a:endParaRPr lang="en-US" dirty="0"/>
          </a:p>
          <a:p>
            <a:pPr>
              <a:spcBef>
                <a:spcPct val="0"/>
              </a:spcBef>
            </a:pPr>
            <a:r>
              <a:rPr lang="en-US" baseline="0" dirty="0"/>
              <a:t>You can see the six committee and one commission listed here. The committees generally work via conference calls and email. The Certification Commission of NAMSS is an autonomous commission responsible for the development and maintenance of the two certification programs – CPCS and CPMSM.</a:t>
            </a:r>
          </a:p>
          <a:p>
            <a:pPr>
              <a:spcBef>
                <a:spcPct val="0"/>
              </a:spcBef>
            </a:pPr>
            <a:endParaRPr lang="en-US" baseline="0" dirty="0"/>
          </a:p>
          <a:p>
            <a:pPr defTabSz="1021806">
              <a:spcBef>
                <a:spcPct val="0"/>
              </a:spcBef>
              <a:defRPr/>
            </a:pPr>
            <a:r>
              <a:rPr lang="en-US" baseline="0" dirty="0"/>
              <a:t>The committee descriptions and responsibilities can be found on the NAMSS website under the “About” tab for each committee and the CCN</a:t>
            </a:r>
          </a:p>
          <a:p>
            <a:pPr defTabSz="1021806">
              <a:spcBef>
                <a:spcPct val="0"/>
              </a:spcBef>
              <a:defRPr/>
            </a:pPr>
            <a:endParaRPr lang="en-US" i="1" dirty="0"/>
          </a:p>
          <a:p>
            <a:pPr eaLnBrk="1" hangingPunct="1">
              <a:spcBef>
                <a:spcPct val="0"/>
              </a:spcBef>
            </a:pPr>
            <a:r>
              <a:rPr lang="en-US" i="1" dirty="0"/>
              <a:t>NAMSS </a:t>
            </a:r>
            <a:r>
              <a:rPr lang="en-US" i="1" dirty="0" smtClean="0"/>
              <a:t>Volunteer </a:t>
            </a:r>
            <a:r>
              <a:rPr lang="en-US" i="1" dirty="0"/>
              <a:t>Registry; if you are interested in becoming involved without the full commitment of serving on a NAMSS Committee. Volunteers work on special projects, task force and strategic initiatives. Open year round.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42</a:t>
            </a:fld>
            <a:endParaRPr lang="en-US"/>
          </a:p>
        </p:txBody>
      </p:sp>
    </p:spTree>
    <p:extLst>
      <p:ext uri="{BB962C8B-B14F-4D97-AF65-F5344CB8AC3E}">
        <p14:creationId xmlns:p14="http://schemas.microsoft.com/office/powerpoint/2010/main" val="28435317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have any interest in getting involved with NAMSS, whether at the Board or</a:t>
            </a:r>
            <a:r>
              <a:rPr lang="en-US" baseline="0" dirty="0" smtClean="0"/>
              <a:t> Committee level, I encourage you to reach out to Debbie Kesselring, chair of the NAMSS Leadership Development Workgroup. She or a member of the work group can help you with next steps and assist you with submitting an application for a committee or the Board. </a:t>
            </a:r>
            <a:r>
              <a:rPr lang="en-US" sz="1300" dirty="0"/>
              <a:t>You can find the listing of members and their contact information on the NAMSS website. </a:t>
            </a:r>
            <a:endParaRPr lang="en-US" baseline="0" dirty="0" smtClean="0"/>
          </a:p>
          <a:p>
            <a:endParaRPr lang="en-US" baseline="0" dirty="0" smtClean="0"/>
          </a:p>
          <a:p>
            <a:r>
              <a:rPr lang="en-US" dirty="0" smtClean="0"/>
              <a:t>NAMSS</a:t>
            </a:r>
            <a:r>
              <a:rPr lang="en-US" baseline="0" dirty="0" smtClean="0"/>
              <a:t> formed the work group to assist with the development of a leadership succession plan, identify future NAMSS leaders and help NAMSS develop a pipeline and database of potential volunteer leaders. This group will identify and mentor potential candidates for Board of Director and Committee roles. </a:t>
            </a:r>
            <a:r>
              <a:rPr lang="en-US" sz="1300" dirty="0"/>
              <a:t/>
            </a:r>
            <a:br>
              <a:rPr lang="en-US" sz="1300" dirty="0"/>
            </a:br>
            <a:endParaRPr lang="en-US" sz="1300" dirty="0"/>
          </a:p>
          <a:p>
            <a:r>
              <a:rPr lang="en-US" sz="1300" dirty="0"/>
              <a:t/>
            </a:r>
            <a:br>
              <a:rPr lang="en-US" sz="1300" dirty="0"/>
            </a:br>
            <a:r>
              <a:rPr lang="en-US" baseline="0" dirty="0" smtClean="0"/>
              <a:t> </a:t>
            </a:r>
            <a:endParaRPr lang="en-US" dirty="0"/>
          </a:p>
        </p:txBody>
      </p:sp>
      <p:sp>
        <p:nvSpPr>
          <p:cNvPr id="4" name="Slide Number Placeholder 3"/>
          <p:cNvSpPr>
            <a:spLocks noGrp="1"/>
          </p:cNvSpPr>
          <p:nvPr>
            <p:ph type="sldNum" sz="quarter" idx="10"/>
          </p:nvPr>
        </p:nvSpPr>
        <p:spPr/>
        <p:txBody>
          <a:bodyPr/>
          <a:lstStyle/>
          <a:p>
            <a:pPr defTabSz="483306">
              <a:defRPr/>
            </a:pPr>
            <a:fld id="{99F465BE-32E1-0245-8D67-FDFEF3554397}" type="slidenum">
              <a:rPr lang="en-US">
                <a:solidFill>
                  <a:prstClr val="black"/>
                </a:solidFill>
              </a:rPr>
              <a:pPr defTabSz="483306">
                <a:defRPr/>
              </a:pPr>
              <a:t>43</a:t>
            </a:fld>
            <a:endParaRPr lang="en-US" dirty="0">
              <a:solidFill>
                <a:prstClr val="black"/>
              </a:solidFill>
            </a:endParaRPr>
          </a:p>
        </p:txBody>
      </p:sp>
    </p:spTree>
    <p:extLst>
      <p:ext uri="{BB962C8B-B14F-4D97-AF65-F5344CB8AC3E}">
        <p14:creationId xmlns:p14="http://schemas.microsoft.com/office/powerpoint/2010/main" val="8221751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US" dirty="0"/>
              <a:t>The Leadership Selection Committee is primarily responsible for identifying and training future elected NAMSS leaders.   The Committee has other responsibilities which include:</a:t>
            </a:r>
          </a:p>
          <a:p>
            <a:pPr marL="191589" indent="-191589">
              <a:buFont typeface="Arial" panose="020B0604020202020204" pitchFamily="34" charset="0"/>
              <a:buChar char="•"/>
              <a:defRPr/>
            </a:pPr>
            <a:r>
              <a:rPr lang="en-US" dirty="0"/>
              <a:t>Approving the NAMSS Principles of Leadership</a:t>
            </a:r>
          </a:p>
          <a:p>
            <a:pPr marL="191589" indent="-191589">
              <a:buFont typeface="Arial" panose="020B0604020202020204" pitchFamily="34" charset="0"/>
              <a:buChar char="•"/>
              <a:defRPr/>
            </a:pPr>
            <a:r>
              <a:rPr lang="en-US" dirty="0"/>
              <a:t>Oversight of the NAMSS Hall of </a:t>
            </a:r>
            <a:r>
              <a:rPr lang="en-US" dirty="0" smtClean="0"/>
              <a:t>Fame</a:t>
            </a:r>
            <a:endParaRPr lang="en-US" dirty="0"/>
          </a:p>
          <a:p>
            <a:pPr marL="191589" indent="-191589">
              <a:buFont typeface="Arial" panose="020B0604020202020204" pitchFamily="34" charset="0"/>
              <a:buChar char="•"/>
              <a:defRPr/>
            </a:pPr>
            <a:r>
              <a:rPr lang="en-US" dirty="0"/>
              <a:t>Oversight of the Fellow Designation  </a:t>
            </a:r>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44</a:t>
            </a:fld>
            <a:endParaRPr lang="en-US"/>
          </a:p>
        </p:txBody>
      </p:sp>
    </p:spTree>
    <p:extLst>
      <p:ext uri="{BB962C8B-B14F-4D97-AF65-F5344CB8AC3E}">
        <p14:creationId xmlns:p14="http://schemas.microsoft.com/office/powerpoint/2010/main" val="16295420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NAMSS is committed to enhancing the professional development of and recognition for </a:t>
            </a:r>
            <a:r>
              <a:rPr lang="en-US" sz="1200" i="1" kern="1200" dirty="0" smtClean="0">
                <a:solidFill>
                  <a:schemeClr val="tx1"/>
                </a:solidFill>
                <a:effectLst/>
                <a:latin typeface="+mn-lt"/>
                <a:ea typeface="+mn-ea"/>
                <a:cs typeface="+mn-cs"/>
              </a:rPr>
              <a:t>all </a:t>
            </a:r>
            <a:r>
              <a:rPr lang="en-US" sz="1200" kern="1200" dirty="0" smtClean="0">
                <a:solidFill>
                  <a:schemeClr val="tx1"/>
                </a:solidFill>
                <a:effectLst/>
                <a:latin typeface="+mn-lt"/>
                <a:ea typeface="+mn-ea"/>
                <a:cs typeface="+mn-cs"/>
              </a:rPr>
              <a:t>professionals in the medical staff and credentialing services field. In 2017, the NAMSS Board of Directors developed and adopted a Statement on Diversity and Inclusion, which reflects the association’s commitment to building an organization that appropriately reflects the diversity of the medical services profession.  In 2020, NAMSS reinforced their commitment to supporting all members and assembled a </a:t>
            </a:r>
            <a:r>
              <a:rPr lang="en-US" sz="1200" u="sng" kern="1200" dirty="0" smtClean="0">
                <a:solidFill>
                  <a:schemeClr val="tx1"/>
                </a:solidFill>
                <a:effectLst/>
                <a:latin typeface="+mn-lt"/>
                <a:ea typeface="+mn-ea"/>
                <a:cs typeface="+mn-cs"/>
                <a:hlinkClick r:id="rId3"/>
              </a:rPr>
              <a:t>Diversity, Equity and Inclusion Task Force</a:t>
            </a:r>
            <a:r>
              <a:rPr lang="en-US" sz="1200" kern="1200" dirty="0" smtClean="0">
                <a:solidFill>
                  <a:schemeClr val="tx1"/>
                </a:solidFill>
                <a:effectLst/>
                <a:latin typeface="+mn-lt"/>
                <a:ea typeface="+mn-ea"/>
                <a:cs typeface="+mn-cs"/>
              </a:rPr>
              <a:t> to identify DEI education, resources and action items NAMSS can take to foster an inclusive community.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defTabSz="483306">
              <a:defRPr/>
            </a:pPr>
            <a:fld id="{99F465BE-32E1-0245-8D67-FDFEF3554397}" type="slidenum">
              <a:rPr lang="en-US">
                <a:solidFill>
                  <a:prstClr val="black"/>
                </a:solidFill>
              </a:rPr>
              <a:pPr defTabSz="483306">
                <a:defRPr/>
              </a:pPr>
              <a:t>45</a:t>
            </a:fld>
            <a:endParaRPr lang="en-US" dirty="0">
              <a:solidFill>
                <a:prstClr val="black"/>
              </a:solidFill>
            </a:endParaRPr>
          </a:p>
        </p:txBody>
      </p:sp>
    </p:spTree>
    <p:extLst>
      <p:ext uri="{BB962C8B-B14F-4D97-AF65-F5344CB8AC3E}">
        <p14:creationId xmlns:p14="http://schemas.microsoft.com/office/powerpoint/2010/main" val="24880608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If you are ready to take on a leadership role within your work place, the NAMSS Leadership Certificate Program will get you there. Through a series of both live and online courses, this new program allows MSPs dedicated to the field to expand on their experiences and gain the skills, confidence, and industry understanding to be stronger leaders within the industry.</a:t>
            </a:r>
          </a:p>
          <a:p>
            <a:endParaRPr lang="en-US" sz="1300" dirty="0"/>
          </a:p>
          <a:p>
            <a:r>
              <a:rPr lang="en-US" sz="1300" dirty="0"/>
              <a:t>The NAMSS Leadership Certificate Program is an ideal option for MSPs with the CPCS or CPMSM credential and a minimum of five years’ industry experience with the title of Manager and above. However, the program is open to NAMSS members and non-members and all medical services professionals who are interested in advancing their role and responsibilities as leaders.</a:t>
            </a:r>
          </a:p>
          <a:p>
            <a:endParaRPr lang="en-US" sz="1300" dirty="0"/>
          </a:p>
          <a:p>
            <a:r>
              <a:rPr lang="en-US" dirty="0"/>
              <a:t>Online modules will be available through the NAMSS Education page. Users now have the ability to purchase the entire online program at once, or each course individually. We anticipate the online portion of the program taking between 15-20 hours to complete.</a:t>
            </a:r>
          </a:p>
          <a:p>
            <a:endParaRPr lang="en-US" dirty="0" smtClean="0"/>
          </a:p>
          <a:p>
            <a:r>
              <a:rPr lang="en-US" dirty="0" smtClean="0"/>
              <a:t>NAMSS will be offering</a:t>
            </a:r>
            <a:r>
              <a:rPr lang="en-US" baseline="0" dirty="0" smtClean="0"/>
              <a:t> the Leadership Certificate Program virtually for the first time in 2021. Registration will open in early 2021. </a:t>
            </a:r>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46</a:t>
            </a:fld>
            <a:endParaRPr lang="en-US"/>
          </a:p>
        </p:txBody>
      </p:sp>
    </p:spTree>
    <p:extLst>
      <p:ext uri="{BB962C8B-B14F-4D97-AF65-F5344CB8AC3E}">
        <p14:creationId xmlns:p14="http://schemas.microsoft.com/office/powerpoint/2010/main" val="4843605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2021,</a:t>
            </a:r>
            <a:r>
              <a:rPr lang="en-US" baseline="0" dirty="0" smtClean="0"/>
              <a:t> NAMSS will be hosting it’s first ever virtual Education Month in March. NAMSS will be offering four courses:</a:t>
            </a:r>
          </a:p>
          <a:p>
            <a:pPr marL="171450" indent="-171450">
              <a:buFontTx/>
              <a:buChar char="-"/>
            </a:pPr>
            <a:r>
              <a:rPr lang="en-US" baseline="0" dirty="0" smtClean="0"/>
              <a:t>CPCS Virtual Certification Preparation Course</a:t>
            </a:r>
          </a:p>
          <a:p>
            <a:pPr marL="171450" indent="-171450">
              <a:buFontTx/>
              <a:buChar char="-"/>
            </a:pPr>
            <a:r>
              <a:rPr lang="en-US" baseline="0" dirty="0" smtClean="0"/>
              <a:t>CPMSM Virtual Certification Preparation Course</a:t>
            </a:r>
          </a:p>
          <a:p>
            <a:pPr marL="171450" indent="-171450">
              <a:buFontTx/>
              <a:buChar char="-"/>
            </a:pPr>
            <a:r>
              <a:rPr lang="en-US" baseline="0" dirty="0" smtClean="0"/>
              <a:t>Credentialing 101</a:t>
            </a:r>
          </a:p>
          <a:p>
            <a:pPr marL="171450" indent="-171450">
              <a:buFontTx/>
              <a:buChar char="-"/>
            </a:pPr>
            <a:r>
              <a:rPr lang="en-US" baseline="0" dirty="0" smtClean="0"/>
              <a:t>Leadership Certificate Program</a:t>
            </a:r>
          </a:p>
          <a:p>
            <a:pPr marL="171450" indent="-171450">
              <a:buFontTx/>
              <a:buChar char="-"/>
            </a:pPr>
            <a:endParaRPr lang="en-US" baseline="0" dirty="0" smtClean="0"/>
          </a:p>
          <a:p>
            <a:pPr marL="0" indent="0">
              <a:buFontTx/>
              <a:buNone/>
            </a:pPr>
            <a:r>
              <a:rPr lang="en-US" baseline="0" dirty="0" smtClean="0"/>
              <a:t>The two prep courses and Credentialing 101 were offered for the first time virtually in the fall of 2020. They were a huge success, with CPCS Prep Course and Cred 101 both selling out! Leadership Certificate Program will be offered for the first time in 2021 as part of Education Month. </a:t>
            </a:r>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47</a:t>
            </a:fld>
            <a:endParaRPr lang="en-US"/>
          </a:p>
        </p:txBody>
      </p:sp>
    </p:spTree>
    <p:extLst>
      <p:ext uri="{BB962C8B-B14F-4D97-AF65-F5344CB8AC3E}">
        <p14:creationId xmlns:p14="http://schemas.microsoft.com/office/powerpoint/2010/main" val="34034474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Join</a:t>
            </a:r>
            <a:r>
              <a:rPr lang="en-US" baseline="0" dirty="0" smtClean="0"/>
              <a:t> NAMSS for the 45</a:t>
            </a:r>
            <a:r>
              <a:rPr lang="en-US" baseline="30000" dirty="0" smtClean="0"/>
              <a:t>th </a:t>
            </a:r>
            <a:r>
              <a:rPr lang="en-US" baseline="0" dirty="0" smtClean="0"/>
              <a:t>Virtual E</a:t>
            </a:r>
            <a:r>
              <a:rPr lang="en-US" dirty="0" smtClean="0"/>
              <a:t>ducational Conference &amp; Exhibition,</a:t>
            </a:r>
            <a:r>
              <a:rPr lang="en-US" baseline="0" dirty="0" smtClean="0"/>
              <a:t> October 18-21, 2021! Be on the look out for more information as we get closer to registration opening this summer! </a:t>
            </a:r>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48</a:t>
            </a:fld>
            <a:endParaRPr lang="en-US"/>
          </a:p>
        </p:txBody>
      </p:sp>
    </p:spTree>
    <p:extLst>
      <p:ext uri="{BB962C8B-B14F-4D97-AF65-F5344CB8AC3E}">
        <p14:creationId xmlns:p14="http://schemas.microsoft.com/office/powerpoint/2010/main" val="33378628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a:latin typeface="Myriad Pro"/>
              </a:rPr>
              <a:t>Networking</a:t>
            </a:r>
            <a:r>
              <a:rPr lang="en-US" dirty="0">
                <a:latin typeface="Myriad Pro"/>
              </a:rPr>
              <a:t> – Connect with over </a:t>
            </a:r>
            <a:r>
              <a:rPr lang="en-US" dirty="0" smtClean="0">
                <a:latin typeface="Myriad Pro"/>
              </a:rPr>
              <a:t>5,500</a:t>
            </a:r>
            <a:r>
              <a:rPr lang="en-US" dirty="0">
                <a:latin typeface="Myriad Pro"/>
              </a:rPr>
              <a:t>+ members who can help answer your questions that you face on the job. Visit the NAMSS </a:t>
            </a:r>
            <a:r>
              <a:rPr lang="en-US" dirty="0" smtClean="0">
                <a:latin typeface="Myriad Pro"/>
              </a:rPr>
              <a:t>Discussion </a:t>
            </a:r>
            <a:r>
              <a:rPr lang="en-US" dirty="0">
                <a:latin typeface="Myriad Pro"/>
              </a:rPr>
              <a:t>Forum and post your questions online or look up contact information on the online directory.</a:t>
            </a:r>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49</a:t>
            </a:fld>
            <a:endParaRPr lang="en-US"/>
          </a:p>
        </p:txBody>
      </p:sp>
    </p:spTree>
    <p:extLst>
      <p:ext uri="{BB962C8B-B14F-4D97-AF65-F5344CB8AC3E}">
        <p14:creationId xmlns:p14="http://schemas.microsoft.com/office/powerpoint/2010/main" val="1749457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auto">
              <a:spcBef>
                <a:spcPct val="0"/>
              </a:spcBef>
              <a:spcAft>
                <a:spcPts val="0"/>
              </a:spcAft>
              <a:defRPr/>
            </a:pPr>
            <a:r>
              <a:rPr lang="en-US" altLang="en-US" b="1" u="sng" dirty="0"/>
              <a:t>History of NAMSS In The 1970s:</a:t>
            </a:r>
          </a:p>
          <a:p>
            <a:pPr fontAlgn="auto">
              <a:spcBef>
                <a:spcPct val="0"/>
              </a:spcBef>
              <a:spcAft>
                <a:spcPts val="0"/>
              </a:spcAft>
              <a:defRPr/>
            </a:pPr>
            <a:endParaRPr lang="en-US" altLang="en-US" b="1" u="sng" dirty="0"/>
          </a:p>
          <a:p>
            <a:pPr marL="191578" indent="-191578" fontAlgn="auto">
              <a:spcBef>
                <a:spcPct val="0"/>
              </a:spcBef>
              <a:spcAft>
                <a:spcPts val="0"/>
              </a:spcAft>
              <a:buFont typeface="Arial" panose="020B0604020202020204" pitchFamily="34" charset="0"/>
              <a:buChar char="•"/>
              <a:defRPr/>
            </a:pPr>
            <a:r>
              <a:rPr lang="en-US" altLang="en-US" dirty="0"/>
              <a:t>Charlotte O. Cochrane along with Joan </a:t>
            </a:r>
            <a:r>
              <a:rPr lang="en-US" altLang="en-US" dirty="0" err="1"/>
              <a:t>Covell</a:t>
            </a:r>
            <a:r>
              <a:rPr lang="en-US" altLang="en-US" dirty="0"/>
              <a:t> spearheaded the formation of the Medical Staff Secretaries Association with 20 </a:t>
            </a:r>
            <a:r>
              <a:rPr lang="en-US" altLang="en-US" dirty="0" smtClean="0"/>
              <a:t>members, </a:t>
            </a:r>
            <a:r>
              <a:rPr lang="en-US" altLang="en-US" dirty="0"/>
              <a:t>as a forerunner to NAMSS.  </a:t>
            </a:r>
          </a:p>
          <a:p>
            <a:pPr marL="191578" indent="-191578" fontAlgn="auto">
              <a:spcBef>
                <a:spcPct val="0"/>
              </a:spcBef>
              <a:spcAft>
                <a:spcPts val="0"/>
              </a:spcAft>
              <a:buFont typeface="Arial" panose="020B0604020202020204" pitchFamily="34" charset="0"/>
              <a:buChar char="•"/>
              <a:defRPr/>
            </a:pPr>
            <a:r>
              <a:rPr lang="en-US" altLang="en-US" dirty="0"/>
              <a:t>18 months later the groups official publication, Overview was born.</a:t>
            </a:r>
          </a:p>
          <a:p>
            <a:pPr marL="191578" indent="-191578" fontAlgn="auto">
              <a:spcBef>
                <a:spcPct val="0"/>
              </a:spcBef>
              <a:spcAft>
                <a:spcPts val="0"/>
              </a:spcAft>
              <a:buFont typeface="Arial" panose="020B0604020202020204" pitchFamily="34" charset="0"/>
              <a:buChar char="•"/>
              <a:defRPr/>
            </a:pPr>
            <a:r>
              <a:rPr lang="en-US" altLang="en-US" dirty="0"/>
              <a:t>The first national conference was held in 1977 in Chicago, Illinois.</a:t>
            </a:r>
          </a:p>
          <a:p>
            <a:pPr marL="191578" indent="-191578" fontAlgn="auto">
              <a:spcBef>
                <a:spcPct val="0"/>
              </a:spcBef>
              <a:spcAft>
                <a:spcPts val="0"/>
              </a:spcAft>
              <a:buFont typeface="Arial" panose="020B0604020202020204" pitchFamily="34" charset="0"/>
              <a:buChar char="•"/>
              <a:defRPr/>
            </a:pPr>
            <a:r>
              <a:rPr lang="en-US" altLang="en-US" dirty="0"/>
              <a:t>In 1978, the certification process was instituted</a:t>
            </a:r>
            <a:r>
              <a:rPr lang="en-US" altLang="en-US" baseline="0" dirty="0"/>
              <a:t> and the articles of incorporation were filed.</a:t>
            </a:r>
            <a:endParaRPr lang="en-US" altLang="en-US" dirty="0"/>
          </a:p>
          <a:p>
            <a:pPr marL="191578" indent="-191578" fontAlgn="auto">
              <a:spcBef>
                <a:spcPct val="0"/>
              </a:spcBef>
              <a:spcAft>
                <a:spcPts val="0"/>
              </a:spcAft>
              <a:buFont typeface="Arial" panose="020B0604020202020204" pitchFamily="34" charset="0"/>
              <a:buChar char="•"/>
              <a:defRPr/>
            </a:pPr>
            <a:r>
              <a:rPr lang="en-US" altLang="en-US" dirty="0"/>
              <a:t>The Committee on Continuing  Education worked diligently to provide a basis for recognition and achievement for the profession.  </a:t>
            </a:r>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5</a:t>
            </a:fld>
            <a:endParaRPr lang="en-US"/>
          </a:p>
        </p:txBody>
      </p:sp>
    </p:spTree>
    <p:extLst>
      <p:ext uri="{BB962C8B-B14F-4D97-AF65-F5344CB8AC3E}">
        <p14:creationId xmlns:p14="http://schemas.microsoft.com/office/powerpoint/2010/main" val="286347071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While NAMSS supports both members</a:t>
            </a:r>
            <a:r>
              <a:rPr lang="en-US" baseline="0" dirty="0"/>
              <a:t> and non-members, you can see there are many benefits to being a NAMSS member. The ongoing information on government updates, advocacy, synergy and discounted annual conference fee is worth the cost of the annual  membership. I encourage all of you who are not currently members to evaluate all of the benefits of membership and to consider joining NAMSS in the future.</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50</a:t>
            </a:fld>
            <a:endParaRPr lang="en-US"/>
          </a:p>
        </p:txBody>
      </p:sp>
    </p:spTree>
    <p:extLst>
      <p:ext uri="{BB962C8B-B14F-4D97-AF65-F5344CB8AC3E}">
        <p14:creationId xmlns:p14="http://schemas.microsoft.com/office/powerpoint/2010/main" val="25484969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DAL</a:t>
            </a:r>
            <a:r>
              <a:rPr lang="en-US" baseline="0" dirty="0"/>
              <a:t> contact information </a:t>
            </a:r>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51</a:t>
            </a:fld>
            <a:endParaRPr lang="en-US"/>
          </a:p>
        </p:txBody>
      </p:sp>
    </p:spTree>
    <p:extLst>
      <p:ext uri="{BB962C8B-B14F-4D97-AF65-F5344CB8AC3E}">
        <p14:creationId xmlns:p14="http://schemas.microsoft.com/office/powerpoint/2010/main" val="2757351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auto">
              <a:spcBef>
                <a:spcPts val="0"/>
              </a:spcBef>
              <a:spcAft>
                <a:spcPts val="0"/>
              </a:spcAft>
              <a:defRPr/>
            </a:pPr>
            <a:r>
              <a:rPr lang="en-US" b="1" u="sng" dirty="0"/>
              <a:t>History of NAMSS Growth </a:t>
            </a:r>
          </a:p>
          <a:p>
            <a:pPr fontAlgn="auto">
              <a:spcBef>
                <a:spcPts val="0"/>
              </a:spcBef>
              <a:spcAft>
                <a:spcPts val="0"/>
              </a:spcAft>
              <a:defRPr/>
            </a:pPr>
            <a:endParaRPr lang="en-US" u="sng" dirty="0"/>
          </a:p>
          <a:p>
            <a:pPr marL="191578" indent="-191578" fontAlgn="auto">
              <a:spcBef>
                <a:spcPts val="0"/>
              </a:spcBef>
              <a:spcAft>
                <a:spcPts val="0"/>
              </a:spcAft>
              <a:buFont typeface="Arial" panose="020B0604020202020204" pitchFamily="34" charset="0"/>
              <a:buChar char="•"/>
              <a:defRPr/>
            </a:pPr>
            <a:r>
              <a:rPr lang="en-US" baseline="0" dirty="0" smtClean="0"/>
              <a:t>The new name, “</a:t>
            </a:r>
            <a:r>
              <a:rPr lang="en-US" sz="1200" b="0" i="0" kern="1200" dirty="0" smtClean="0">
                <a:solidFill>
                  <a:schemeClr val="tx1"/>
                </a:solidFill>
                <a:effectLst/>
                <a:latin typeface="+mn-lt"/>
                <a:ea typeface="+mn-ea"/>
                <a:cs typeface="+mn-cs"/>
              </a:rPr>
              <a:t>National Association Medical Staff Services” was officially</a:t>
            </a:r>
            <a:r>
              <a:rPr lang="en-US" sz="1200" b="0" i="0" kern="1200" baseline="0" dirty="0" smtClean="0">
                <a:solidFill>
                  <a:schemeClr val="tx1"/>
                </a:solidFill>
                <a:effectLst/>
                <a:latin typeface="+mn-lt"/>
                <a:ea typeface="+mn-ea"/>
                <a:cs typeface="+mn-cs"/>
              </a:rPr>
              <a:t> adopted in 1980.</a:t>
            </a:r>
            <a:r>
              <a:rPr lang="en-US" dirty="0" smtClean="0"/>
              <a:t> Throughout the 1980s, the organization continued gaining</a:t>
            </a:r>
            <a:r>
              <a:rPr lang="en-US" baseline="0" dirty="0" smtClean="0"/>
              <a:t> national recognition, which led to increased membership, increased conference attendance, </a:t>
            </a:r>
            <a:r>
              <a:rPr lang="en-US" dirty="0" smtClean="0"/>
              <a:t>and flourishing state associations.</a:t>
            </a:r>
            <a:r>
              <a:rPr lang="en-US" baseline="0" dirty="0" smtClean="0"/>
              <a:t> </a:t>
            </a:r>
            <a:endParaRPr lang="en-US" dirty="0"/>
          </a:p>
          <a:p>
            <a:pPr marL="191578" indent="-191578" fontAlgn="auto">
              <a:spcBef>
                <a:spcPts val="0"/>
              </a:spcBef>
              <a:spcAft>
                <a:spcPts val="0"/>
              </a:spcAft>
              <a:buFont typeface="Arial" panose="020B0604020202020204" pitchFamily="34" charset="0"/>
              <a:buChar char="•"/>
              <a:defRPr/>
            </a:pPr>
            <a:r>
              <a:rPr lang="en-US" dirty="0"/>
              <a:t>Educational</a:t>
            </a:r>
            <a:r>
              <a:rPr lang="en-US" baseline="0" dirty="0"/>
              <a:t> programs have grown out of member type and member needs </a:t>
            </a:r>
            <a:r>
              <a:rPr lang="en-US" baseline="0" dirty="0" smtClean="0"/>
              <a:t>assessments to include new affiliate programs and designations.</a:t>
            </a:r>
            <a:endParaRPr lang="en-US" baseline="0" dirty="0"/>
          </a:p>
          <a:p>
            <a:pPr marL="191578" indent="-191578" fontAlgn="auto">
              <a:spcBef>
                <a:spcPts val="0"/>
              </a:spcBef>
              <a:spcAft>
                <a:spcPts val="0"/>
              </a:spcAft>
              <a:buFont typeface="Arial" panose="020B0604020202020204" pitchFamily="34" charset="0"/>
              <a:buChar char="•"/>
              <a:defRPr/>
            </a:pPr>
            <a:r>
              <a:rPr lang="en-US" baseline="0" dirty="0"/>
              <a:t>NAMSS has connected with our international colleagues  to learn more about them and their needs “how can we help you?” </a:t>
            </a:r>
          </a:p>
          <a:p>
            <a:pPr marL="191578" indent="-191578" fontAlgn="auto">
              <a:spcBef>
                <a:spcPts val="0"/>
              </a:spcBef>
              <a:spcAft>
                <a:spcPts val="0"/>
              </a:spcAft>
              <a:buFont typeface="Arial" panose="020B0604020202020204" pitchFamily="34" charset="0"/>
              <a:buChar char="•"/>
              <a:defRPr/>
            </a:pPr>
            <a:r>
              <a:rPr lang="en-US" baseline="0" dirty="0"/>
              <a:t>Reciprocal affiliation membership opportunities with discounted rates have been established between NAMSS and the AHLA </a:t>
            </a:r>
            <a:endParaRPr lang="en-US" dirty="0"/>
          </a:p>
          <a:p>
            <a:pPr marL="191578" indent="-191578" fontAlgn="auto">
              <a:spcBef>
                <a:spcPts val="0"/>
              </a:spcBef>
              <a:spcAft>
                <a:spcPts val="0"/>
              </a:spcAft>
              <a:buFont typeface="Arial" panose="020B0604020202020204" pitchFamily="34" charset="0"/>
              <a:buChar char="•"/>
              <a:defRPr/>
            </a:pPr>
            <a:endParaRPr lang="en-US" dirty="0"/>
          </a:p>
          <a:p>
            <a:pPr marL="191578" indent="-191578" fontAlgn="auto">
              <a:spcBef>
                <a:spcPts val="0"/>
              </a:spcBef>
              <a:spcAft>
                <a:spcPts val="0"/>
              </a:spcAft>
              <a:buFont typeface="Arial" panose="020B0604020202020204" pitchFamily="34" charset="0"/>
              <a:buChar char="•"/>
              <a:defRPr/>
            </a:pPr>
            <a:r>
              <a:rPr lang="en-US" dirty="0"/>
              <a:t>We’ll learn more about AHLA in a little bit</a:t>
            </a:r>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6</a:t>
            </a:fld>
            <a:endParaRPr lang="en-US"/>
          </a:p>
        </p:txBody>
      </p:sp>
    </p:spTree>
    <p:extLst>
      <p:ext uri="{BB962C8B-B14F-4D97-AF65-F5344CB8AC3E}">
        <p14:creationId xmlns:p14="http://schemas.microsoft.com/office/powerpoint/2010/main" val="29614578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9807" indent="-189807">
              <a:spcBef>
                <a:spcPct val="0"/>
              </a:spcBef>
              <a:buFontTx/>
              <a:buChar char="•"/>
            </a:pPr>
            <a:r>
              <a:rPr lang="en-US" dirty="0"/>
              <a:t>In 1989, state presidents came together at the first State President’s Educational Retreat.</a:t>
            </a:r>
            <a:endParaRPr lang="en-US" baseline="0" dirty="0"/>
          </a:p>
          <a:p>
            <a:pPr marL="189807" indent="-189807">
              <a:spcBef>
                <a:spcPct val="0"/>
              </a:spcBef>
              <a:buFontTx/>
              <a:buChar char="•"/>
            </a:pPr>
            <a:r>
              <a:rPr lang="en-US" baseline="0" dirty="0"/>
              <a:t>In 1998 “Overview” became “Synergy”; and in </a:t>
            </a:r>
            <a:r>
              <a:rPr lang="en-US" baseline="0" dirty="0" smtClean="0"/>
              <a:t>2016 </a:t>
            </a:r>
            <a:r>
              <a:rPr lang="en-US" baseline="0" dirty="0"/>
              <a:t>“Synergy” got a </a:t>
            </a:r>
            <a:r>
              <a:rPr lang="en-US" b="1" baseline="0" dirty="0"/>
              <a:t>facelift</a:t>
            </a:r>
            <a:r>
              <a:rPr lang="en-US" baseline="0" dirty="0"/>
              <a:t>. We are always encouraging members to submit articles.</a:t>
            </a:r>
          </a:p>
          <a:p>
            <a:pPr marL="189807" indent="-189807">
              <a:spcBef>
                <a:spcPct val="0"/>
              </a:spcBef>
              <a:buFontTx/>
              <a:buChar char="•"/>
            </a:pPr>
            <a:r>
              <a:rPr lang="en-US" baseline="0" dirty="0"/>
              <a:t>Late 90s the CPCS became an additional certification option </a:t>
            </a:r>
          </a:p>
          <a:p>
            <a:pPr marL="189807" indent="-189807">
              <a:spcBef>
                <a:spcPct val="0"/>
              </a:spcBef>
              <a:buFontTx/>
              <a:buChar char="•"/>
            </a:pPr>
            <a:r>
              <a:rPr lang="en-US" baseline="0" dirty="0"/>
              <a:t>In 1994, education was extended to the managed care field</a:t>
            </a:r>
          </a:p>
          <a:p>
            <a:pPr marL="189807" indent="-189807">
              <a:spcBef>
                <a:spcPct val="0"/>
              </a:spcBef>
              <a:buFontTx/>
              <a:buChar char="•"/>
            </a:pPr>
            <a:r>
              <a:rPr lang="en-US" baseline="0" dirty="0"/>
              <a:t>Leadership Council was created in 2000 with a focus on developing </a:t>
            </a:r>
            <a:r>
              <a:rPr lang="en-US" baseline="0" dirty="0" smtClean="0"/>
              <a:t>leaders, and has continued on this trajectory ever since through the organizations educational programs. </a:t>
            </a:r>
            <a:r>
              <a:rPr lang="en-US" baseline="0" dirty="0"/>
              <a:t>New educational modules are introduced at regular intervals</a:t>
            </a:r>
          </a:p>
          <a:p>
            <a:pPr marL="189807" indent="-189807">
              <a:spcBef>
                <a:spcPct val="0"/>
              </a:spcBef>
              <a:buFontTx/>
              <a:buChar char="•"/>
            </a:pPr>
            <a:r>
              <a:rPr lang="en-US" baseline="0" dirty="0"/>
              <a:t>In 2016 the Leadership Certificate program was </a:t>
            </a:r>
            <a:r>
              <a:rPr lang="en-US" baseline="0" dirty="0" smtClean="0"/>
              <a:t>launched and the </a:t>
            </a:r>
            <a:r>
              <a:rPr lang="en-US" baseline="0" dirty="0"/>
              <a:t>State of the Profession </a:t>
            </a:r>
            <a:r>
              <a:rPr lang="en-US" baseline="0" dirty="0" smtClean="0"/>
              <a:t>Report was </a:t>
            </a:r>
            <a:r>
              <a:rPr lang="en-US" baseline="0" dirty="0"/>
              <a:t>released. I’ll share a link to the report in a few minutes.</a:t>
            </a:r>
          </a:p>
          <a:p>
            <a:pPr marL="189807" indent="-189807">
              <a:spcBef>
                <a:spcPct val="0"/>
              </a:spcBef>
              <a:buFontTx/>
              <a:buChar char="•"/>
            </a:pPr>
            <a:endParaRPr lang="en-US" baseline="0" dirty="0"/>
          </a:p>
          <a:p>
            <a:pPr marL="189807" indent="-189807">
              <a:spcBef>
                <a:spcPct val="0"/>
              </a:spcBef>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7</a:t>
            </a:fld>
            <a:endParaRPr lang="en-US"/>
          </a:p>
        </p:txBody>
      </p:sp>
    </p:spTree>
    <p:extLst>
      <p:ext uri="{BB962C8B-B14F-4D97-AF65-F5344CB8AC3E}">
        <p14:creationId xmlns:p14="http://schemas.microsoft.com/office/powerpoint/2010/main" val="1459066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auto">
              <a:spcBef>
                <a:spcPts val="0"/>
              </a:spcBef>
              <a:spcAft>
                <a:spcPts val="0"/>
              </a:spcAft>
              <a:defRPr/>
            </a:pPr>
            <a:r>
              <a:rPr lang="en-US" b="1" u="sng" dirty="0"/>
              <a:t>History of NAMSS in The 2010’s:</a:t>
            </a:r>
          </a:p>
          <a:p>
            <a:pPr fontAlgn="auto">
              <a:spcBef>
                <a:spcPts val="0"/>
              </a:spcBef>
              <a:spcAft>
                <a:spcPts val="0"/>
              </a:spcAft>
              <a:defRPr/>
            </a:pPr>
            <a:endParaRPr lang="en-US" b="1" u="sng" dirty="0"/>
          </a:p>
          <a:p>
            <a:pPr marL="191578" indent="-191578" fontAlgn="auto">
              <a:spcBef>
                <a:spcPts val="0"/>
              </a:spcBef>
              <a:spcAft>
                <a:spcPts val="0"/>
              </a:spcAft>
              <a:buFont typeface="Arial" panose="020B0604020202020204" pitchFamily="34" charset="0"/>
              <a:buChar char="•"/>
              <a:defRPr/>
            </a:pPr>
            <a:r>
              <a:rPr lang="en-US" dirty="0"/>
              <a:t>In 2013, NAMSS PASS was launched.</a:t>
            </a:r>
          </a:p>
          <a:p>
            <a:pPr marL="191578" indent="-191578" fontAlgn="auto">
              <a:spcBef>
                <a:spcPts val="0"/>
              </a:spcBef>
              <a:spcAft>
                <a:spcPts val="0"/>
              </a:spcAft>
              <a:buFont typeface="Arial" panose="020B0604020202020204" pitchFamily="34" charset="0"/>
              <a:buChar char="•"/>
              <a:defRPr/>
            </a:pPr>
            <a:r>
              <a:rPr lang="en-US" dirty="0"/>
              <a:t>In 2014 NAMSS published the first issue of NAMSS Gateway which is a monthly electronic newsletter delivering the latest industry updates.</a:t>
            </a:r>
          </a:p>
          <a:p>
            <a:pPr marL="191578" indent="-191578" fontAlgn="auto">
              <a:spcBef>
                <a:spcPts val="0"/>
              </a:spcBef>
              <a:spcAft>
                <a:spcPts val="0"/>
              </a:spcAft>
              <a:buFont typeface="Arial" panose="020B0604020202020204" pitchFamily="34" charset="0"/>
              <a:buChar char="•"/>
              <a:defRPr/>
            </a:pPr>
            <a:r>
              <a:rPr lang="en-US" dirty="0"/>
              <a:t>NAMSS also updated its look with a brand new website.</a:t>
            </a:r>
          </a:p>
          <a:p>
            <a:pPr marL="191578" indent="-191578" fontAlgn="auto">
              <a:spcBef>
                <a:spcPts val="0"/>
              </a:spcBef>
              <a:spcAft>
                <a:spcPts val="0"/>
              </a:spcAft>
              <a:buFont typeface="Arial" panose="020B0604020202020204" pitchFamily="34" charset="0"/>
              <a:buChar char="•"/>
              <a:defRPr/>
            </a:pPr>
            <a:r>
              <a:rPr lang="en-US" dirty="0"/>
              <a:t>Virtual Conference attracts more attendees each year.</a:t>
            </a:r>
          </a:p>
          <a:p>
            <a:pPr marL="191578" indent="-191578" fontAlgn="auto">
              <a:spcBef>
                <a:spcPts val="0"/>
              </a:spcBef>
              <a:spcAft>
                <a:spcPts val="0"/>
              </a:spcAft>
              <a:buFont typeface="Arial" panose="020B0604020202020204" pitchFamily="34" charset="0"/>
              <a:buChar char="•"/>
              <a:defRPr/>
            </a:pPr>
            <a:r>
              <a:rPr lang="en-US" dirty="0"/>
              <a:t>The certification and recertification applications both moved online and the NAMSS  association mobile app was launched.    </a:t>
            </a:r>
          </a:p>
          <a:p>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8</a:t>
            </a:fld>
            <a:endParaRPr lang="en-US"/>
          </a:p>
        </p:txBody>
      </p:sp>
    </p:spTree>
    <p:extLst>
      <p:ext uri="{BB962C8B-B14F-4D97-AF65-F5344CB8AC3E}">
        <p14:creationId xmlns:p14="http://schemas.microsoft.com/office/powerpoint/2010/main" val="116394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 NAMSS has grown to include over 5,500 Medical Staff Professionals from all 50 states and abroad! NAMSS has instituted a successful Annual Conference that brings its members together for education and networking each fall and has continuously run a print, and now electronic, publication, Synergy, to bring news and education to all members.</a:t>
            </a:r>
            <a:endParaRPr lang="en-US" dirty="0"/>
          </a:p>
        </p:txBody>
      </p:sp>
      <p:sp>
        <p:nvSpPr>
          <p:cNvPr id="4" name="Slide Number Placeholder 3"/>
          <p:cNvSpPr>
            <a:spLocks noGrp="1"/>
          </p:cNvSpPr>
          <p:nvPr>
            <p:ph type="sldNum" sz="quarter" idx="10"/>
          </p:nvPr>
        </p:nvSpPr>
        <p:spPr/>
        <p:txBody>
          <a:bodyPr/>
          <a:lstStyle/>
          <a:p>
            <a:pPr>
              <a:defRPr/>
            </a:pPr>
            <a:fld id="{99F465BE-32E1-0245-8D67-FDFEF3554397}" type="slidenum">
              <a:rPr lang="en-US" smtClean="0"/>
              <a:pPr>
                <a:defRPr/>
              </a:pPr>
              <a:t>9</a:t>
            </a:fld>
            <a:endParaRPr lang="en-US"/>
          </a:p>
        </p:txBody>
      </p:sp>
    </p:spTree>
    <p:extLst>
      <p:ext uri="{BB962C8B-B14F-4D97-AF65-F5344CB8AC3E}">
        <p14:creationId xmlns:p14="http://schemas.microsoft.com/office/powerpoint/2010/main" val="19320991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3F60481-70BF-8948-B59E-8F5EA4717ADA}"/>
              </a:ext>
            </a:extLst>
          </p:cNvPr>
          <p:cNvPicPr>
            <a:picLocks noChangeAspect="1"/>
          </p:cNvPicPr>
          <p:nvPr userDrawn="1"/>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449567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Content Placeholder 2"/>
          <p:cNvSpPr>
            <a:spLocks noGrp="1"/>
          </p:cNvSpPr>
          <p:nvPr>
            <p:ph idx="1"/>
          </p:nvPr>
        </p:nvSpPr>
        <p:spPr>
          <a:xfrm>
            <a:off x="334273" y="927187"/>
            <a:ext cx="8451773" cy="3575540"/>
          </a:xfrm>
        </p:spPr>
        <p:txBody>
          <a:bodyPr/>
          <a:lstStyle>
            <a:lvl1pPr>
              <a:buClr>
                <a:srgbClr val="62A70F"/>
              </a:buClr>
              <a:defRPr>
                <a:solidFill>
                  <a:schemeClr val="tx1"/>
                </a:solidFill>
                <a:latin typeface=""/>
              </a:defRPr>
            </a:lvl1pPr>
            <a:lvl2pPr>
              <a:buClr>
                <a:srgbClr val="62A70F"/>
              </a:buClr>
              <a:defRPr>
                <a:solidFill>
                  <a:schemeClr val="tx1"/>
                </a:solidFill>
                <a:latin typeface=""/>
              </a:defRPr>
            </a:lvl2pPr>
            <a:lvl3pPr marL="1143000" indent="-228600">
              <a:buClr>
                <a:srgbClr val="62A70F"/>
              </a:buClr>
              <a:buFont typeface="Arial" panose="020B0604020202020204" pitchFamily="34" charset="0"/>
              <a:buChar char="•"/>
              <a:defRPr>
                <a:solidFill>
                  <a:schemeClr val="tx1"/>
                </a:solidFill>
                <a:latin typeface=""/>
              </a:defRPr>
            </a:lvl3pPr>
            <a:lvl4pPr>
              <a:buClr>
                <a:srgbClr val="62A70F"/>
              </a:buClr>
              <a:defRPr>
                <a:solidFill>
                  <a:schemeClr val="tx1"/>
                </a:solidFill>
                <a:latin typeface=""/>
              </a:defRPr>
            </a:lvl4pPr>
            <a:lvl5pPr>
              <a:buClr>
                <a:srgbClr val="62A70F"/>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itle 1"/>
          <p:cNvSpPr>
            <a:spLocks noGrp="1"/>
          </p:cNvSpPr>
          <p:nvPr>
            <p:ph type="title"/>
          </p:nvPr>
        </p:nvSpPr>
        <p:spPr>
          <a:xfrm>
            <a:off x="334273" y="256109"/>
            <a:ext cx="8451773" cy="556317"/>
          </a:xfrm>
          <a:prstGeom prst="rect">
            <a:avLst/>
          </a:prstGeom>
        </p:spPr>
        <p:txBody>
          <a:bodyPr vert="horz" lIns="0" tIns="0" rIns="0" bIns="0"/>
          <a:lstStyle>
            <a:lvl1pPr algn="l">
              <a:defRPr sz="3200" b="1">
                <a:solidFill>
                  <a:srgbClr val="54565B"/>
                </a:solidFill>
              </a:defRPr>
            </a:lvl1pPr>
          </a:lstStyle>
          <a:p>
            <a:r>
              <a:rPr lang="en-US"/>
              <a:t>Click to edit Master title style</a:t>
            </a:r>
            <a:endParaRPr lang="en-US" dirty="0"/>
          </a:p>
        </p:txBody>
      </p:sp>
    </p:spTree>
    <p:extLst>
      <p:ext uri="{BB962C8B-B14F-4D97-AF65-F5344CB8AC3E}">
        <p14:creationId xmlns:p14="http://schemas.microsoft.com/office/powerpoint/2010/main" val="739961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ontent Placeholder 2"/>
          <p:cNvSpPr>
            <a:spLocks noGrp="1"/>
          </p:cNvSpPr>
          <p:nvPr>
            <p:ph idx="1"/>
          </p:nvPr>
        </p:nvSpPr>
        <p:spPr>
          <a:xfrm>
            <a:off x="334273" y="1054778"/>
            <a:ext cx="8451773" cy="3575540"/>
          </a:xfrm>
        </p:spPr>
        <p:txBody>
          <a:bodyPr/>
          <a:lstStyle>
            <a:lvl1pPr>
              <a:buClr>
                <a:srgbClr val="62A70F"/>
              </a:buClr>
              <a:defRPr>
                <a:solidFill>
                  <a:schemeClr val="tx1"/>
                </a:solidFill>
                <a:latin typeface=""/>
              </a:defRPr>
            </a:lvl1pPr>
            <a:lvl2pPr>
              <a:buClr>
                <a:srgbClr val="62A70F"/>
              </a:buClr>
              <a:defRPr>
                <a:solidFill>
                  <a:schemeClr val="tx1"/>
                </a:solidFill>
                <a:latin typeface=""/>
              </a:defRPr>
            </a:lvl2pPr>
            <a:lvl3pPr marL="1143000" indent="-228600">
              <a:buClr>
                <a:srgbClr val="62A70F"/>
              </a:buClr>
              <a:buFont typeface="Arial" panose="020B0604020202020204" pitchFamily="34" charset="0"/>
              <a:buChar char="•"/>
              <a:defRPr>
                <a:solidFill>
                  <a:schemeClr val="tx1"/>
                </a:solidFill>
                <a:latin typeface=""/>
              </a:defRPr>
            </a:lvl3pPr>
            <a:lvl4pPr>
              <a:buClr>
                <a:srgbClr val="62A70F"/>
              </a:buClr>
              <a:defRPr>
                <a:solidFill>
                  <a:schemeClr val="tx1"/>
                </a:solidFill>
                <a:latin typeface=""/>
              </a:defRPr>
            </a:lvl4pPr>
            <a:lvl5pPr>
              <a:buClr>
                <a:srgbClr val="62A70F"/>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itle 1"/>
          <p:cNvSpPr>
            <a:spLocks noGrp="1"/>
          </p:cNvSpPr>
          <p:nvPr>
            <p:ph type="title"/>
          </p:nvPr>
        </p:nvSpPr>
        <p:spPr>
          <a:xfrm>
            <a:off x="334273" y="383700"/>
            <a:ext cx="8451773" cy="556317"/>
          </a:xfrm>
          <a:prstGeom prst="rect">
            <a:avLst/>
          </a:prstGeom>
        </p:spPr>
        <p:txBody>
          <a:bodyPr vert="horz" lIns="0" tIns="0" rIns="0" bIns="0"/>
          <a:lstStyle>
            <a:lvl1pPr algn="l">
              <a:defRPr sz="3200" b="1">
                <a:solidFill>
                  <a:srgbClr val="54565B"/>
                </a:solidFill>
              </a:defRPr>
            </a:lvl1pPr>
          </a:lstStyle>
          <a:p>
            <a:r>
              <a:rPr lang="en-US"/>
              <a:t>Click to edit Master title style</a:t>
            </a:r>
            <a:endParaRPr lang="en-US" dirty="0"/>
          </a:p>
        </p:txBody>
      </p:sp>
    </p:spTree>
    <p:extLst>
      <p:ext uri="{BB962C8B-B14F-4D97-AF65-F5344CB8AC3E}">
        <p14:creationId xmlns:p14="http://schemas.microsoft.com/office/powerpoint/2010/main" val="30716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61D6F1-F75E-3642-A9A7-D07B2E9CEE7C}"/>
              </a:ext>
            </a:extLst>
          </p:cNvPr>
          <p:cNvPicPr>
            <a:picLocks noChangeAspect="1"/>
          </p:cNvPicPr>
          <p:nvPr userDrawn="1"/>
        </p:nvPicPr>
        <p:blipFill>
          <a:blip r:embed="rId2"/>
          <a:stretch>
            <a:fillRect/>
          </a:stretch>
        </p:blipFill>
        <p:spPr>
          <a:xfrm>
            <a:off x="0" y="0"/>
            <a:ext cx="9144000" cy="5143500"/>
          </a:xfrm>
          <a:prstGeom prst="rect">
            <a:avLst/>
          </a:prstGeom>
        </p:spPr>
      </p:pic>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A59A2E-AD78-1D4D-AE70-09DC9FD7A659}"/>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11" name="Text Placeholder 10"/>
          <p:cNvSpPr>
            <a:spLocks noGrp="1"/>
          </p:cNvSpPr>
          <p:nvPr>
            <p:ph type="body" sz="quarter" idx="10"/>
          </p:nvPr>
        </p:nvSpPr>
        <p:spPr>
          <a:xfrm>
            <a:off x="1329129" y="1840674"/>
            <a:ext cx="6485741" cy="590647"/>
          </a:xfrm>
          <a:noFill/>
        </p:spPr>
        <p:txBody>
          <a:bodyPr/>
          <a:lstStyle>
            <a:lvl1pPr marL="0" marR="0" indent="0" algn="ctr" defTabSz="457200" rtl="0" eaLnBrk="1" fontAlgn="auto" latinLnBrk="0" hangingPunct="1">
              <a:lnSpc>
                <a:spcPct val="100000"/>
              </a:lnSpc>
              <a:spcBef>
                <a:spcPct val="20000"/>
              </a:spcBef>
              <a:spcAft>
                <a:spcPts val="0"/>
              </a:spcAft>
              <a:buClr>
                <a:schemeClr val="accent1"/>
              </a:buClr>
              <a:buSzTx/>
              <a:buFont typeface="Arial"/>
              <a:buNone/>
              <a:tabLst/>
              <a:defRPr sz="4800" b="1" i="0">
                <a:solidFill>
                  <a:schemeClr val="bg1"/>
                </a:solidFill>
                <a:latin typeface="Arial"/>
              </a:defRPr>
            </a:lvl1pPr>
          </a:lstStyle>
          <a:p>
            <a:pPr lvl="0"/>
            <a:r>
              <a:rPr lang="en-US"/>
              <a:t>Click to edit Master text styles</a:t>
            </a:r>
          </a:p>
        </p:txBody>
      </p:sp>
      <p:sp>
        <p:nvSpPr>
          <p:cNvPr id="13" name="Text Placeholder 12"/>
          <p:cNvSpPr>
            <a:spLocks noGrp="1"/>
          </p:cNvSpPr>
          <p:nvPr>
            <p:ph type="body" sz="quarter" idx="11"/>
          </p:nvPr>
        </p:nvSpPr>
        <p:spPr>
          <a:xfrm>
            <a:off x="1329128" y="2550601"/>
            <a:ext cx="6485741" cy="299184"/>
          </a:xfrm>
        </p:spPr>
        <p:txBody>
          <a:bodyPr/>
          <a:lstStyle>
            <a:lvl1pPr marL="0" indent="0" algn="ctr">
              <a:buNone/>
              <a:defRPr sz="2200" b="0" i="1">
                <a:solidFill>
                  <a:schemeClr val="tx1">
                    <a:lumMod val="20000"/>
                    <a:lumOff val="80000"/>
                  </a:schemeClr>
                </a:solidFill>
                <a:latin typeface="Arial"/>
              </a:defRPr>
            </a:lvl1pPr>
          </a:lstStyle>
          <a:p>
            <a:pPr lvl="0"/>
            <a:r>
              <a:rPr lang="en-US"/>
              <a:t>Click to edit Master text styles</a:t>
            </a:r>
          </a:p>
        </p:txBody>
      </p:sp>
    </p:spTree>
    <p:extLst>
      <p:ext uri="{BB962C8B-B14F-4D97-AF65-F5344CB8AC3E}">
        <p14:creationId xmlns:p14="http://schemas.microsoft.com/office/powerpoint/2010/main" val="3029978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A59A2E-AD78-1D4D-AE70-09DC9FD7A659}"/>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11" name="Text Placeholder 10"/>
          <p:cNvSpPr>
            <a:spLocks noGrp="1"/>
          </p:cNvSpPr>
          <p:nvPr>
            <p:ph type="body" sz="quarter" idx="10"/>
          </p:nvPr>
        </p:nvSpPr>
        <p:spPr>
          <a:xfrm>
            <a:off x="1329129" y="1840674"/>
            <a:ext cx="6485741" cy="590647"/>
          </a:xfrm>
          <a:noFill/>
        </p:spPr>
        <p:txBody>
          <a:bodyPr/>
          <a:lstStyle>
            <a:lvl1pPr marL="0" marR="0" indent="0" algn="ctr" defTabSz="457200" rtl="0" eaLnBrk="1" fontAlgn="auto" latinLnBrk="0" hangingPunct="1">
              <a:lnSpc>
                <a:spcPct val="100000"/>
              </a:lnSpc>
              <a:spcBef>
                <a:spcPct val="20000"/>
              </a:spcBef>
              <a:spcAft>
                <a:spcPts val="0"/>
              </a:spcAft>
              <a:buClr>
                <a:schemeClr val="accent1"/>
              </a:buClr>
              <a:buSzTx/>
              <a:buFont typeface="Arial"/>
              <a:buNone/>
              <a:tabLst/>
              <a:defRPr sz="4800" b="1" i="0">
                <a:solidFill>
                  <a:schemeClr val="bg1"/>
                </a:solidFill>
                <a:latin typeface="Arial"/>
              </a:defRPr>
            </a:lvl1pPr>
          </a:lstStyle>
          <a:p>
            <a:pPr lvl="0"/>
            <a:r>
              <a:rPr lang="en-US"/>
              <a:t>Click to edit Master text styles</a:t>
            </a:r>
          </a:p>
        </p:txBody>
      </p:sp>
      <p:sp>
        <p:nvSpPr>
          <p:cNvPr id="13" name="Text Placeholder 12"/>
          <p:cNvSpPr>
            <a:spLocks noGrp="1"/>
          </p:cNvSpPr>
          <p:nvPr>
            <p:ph type="body" sz="quarter" idx="11"/>
          </p:nvPr>
        </p:nvSpPr>
        <p:spPr>
          <a:xfrm>
            <a:off x="1329128" y="2550601"/>
            <a:ext cx="6485741" cy="299184"/>
          </a:xfrm>
        </p:spPr>
        <p:txBody>
          <a:bodyPr/>
          <a:lstStyle>
            <a:lvl1pPr marL="0" indent="0" algn="ctr">
              <a:buNone/>
              <a:defRPr sz="2200" b="0" i="1">
                <a:solidFill>
                  <a:schemeClr val="tx1">
                    <a:lumMod val="20000"/>
                    <a:lumOff val="80000"/>
                  </a:schemeClr>
                </a:solidFill>
                <a:latin typeface="Arial"/>
              </a:defRPr>
            </a:lvl1pPr>
          </a:lstStyle>
          <a:p>
            <a:pPr lvl="0"/>
            <a:r>
              <a:rPr lang="en-US"/>
              <a:t>Click to edit Master text styles</a:t>
            </a:r>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A59A2E-AD78-1D4D-AE70-09DC9FD7A659}"/>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11" name="Text Placeholder 10"/>
          <p:cNvSpPr>
            <a:spLocks noGrp="1"/>
          </p:cNvSpPr>
          <p:nvPr>
            <p:ph type="body" sz="quarter" idx="10"/>
          </p:nvPr>
        </p:nvSpPr>
        <p:spPr>
          <a:xfrm>
            <a:off x="1329129" y="1840674"/>
            <a:ext cx="6485741" cy="590647"/>
          </a:xfrm>
          <a:noFill/>
        </p:spPr>
        <p:txBody>
          <a:bodyPr/>
          <a:lstStyle>
            <a:lvl1pPr marL="0" marR="0" indent="0" algn="ctr" defTabSz="457200" rtl="0" eaLnBrk="1" fontAlgn="auto" latinLnBrk="0" hangingPunct="1">
              <a:lnSpc>
                <a:spcPct val="100000"/>
              </a:lnSpc>
              <a:spcBef>
                <a:spcPct val="20000"/>
              </a:spcBef>
              <a:spcAft>
                <a:spcPts val="0"/>
              </a:spcAft>
              <a:buClr>
                <a:schemeClr val="accent1"/>
              </a:buClr>
              <a:buSzTx/>
              <a:buFont typeface="Arial"/>
              <a:buNone/>
              <a:tabLst/>
              <a:defRPr sz="4800" b="1" i="0">
                <a:solidFill>
                  <a:schemeClr val="bg1"/>
                </a:solidFill>
                <a:latin typeface="Arial"/>
              </a:defRPr>
            </a:lvl1pPr>
          </a:lstStyle>
          <a:p>
            <a:pPr lvl="0"/>
            <a:r>
              <a:rPr lang="en-US"/>
              <a:t>Click to edit Master text styles</a:t>
            </a:r>
          </a:p>
        </p:txBody>
      </p:sp>
      <p:sp>
        <p:nvSpPr>
          <p:cNvPr id="13" name="Text Placeholder 12"/>
          <p:cNvSpPr>
            <a:spLocks noGrp="1"/>
          </p:cNvSpPr>
          <p:nvPr>
            <p:ph type="body" sz="quarter" idx="11"/>
          </p:nvPr>
        </p:nvSpPr>
        <p:spPr>
          <a:xfrm>
            <a:off x="1329128" y="2550601"/>
            <a:ext cx="6485741" cy="299184"/>
          </a:xfrm>
        </p:spPr>
        <p:txBody>
          <a:bodyPr/>
          <a:lstStyle>
            <a:lvl1pPr marL="0" indent="0" algn="ctr">
              <a:buNone/>
              <a:defRPr sz="2200" b="0" i="1">
                <a:solidFill>
                  <a:schemeClr val="tx1">
                    <a:lumMod val="20000"/>
                    <a:lumOff val="80000"/>
                  </a:schemeClr>
                </a:solidFill>
                <a:latin typeface="Arial"/>
              </a:defRPr>
            </a:lvl1pPr>
          </a:lstStyle>
          <a:p>
            <a:pPr lvl="0"/>
            <a:r>
              <a:rPr lang="en-US"/>
              <a:t>Click to edit Master text styles</a:t>
            </a:r>
          </a:p>
        </p:txBody>
      </p:sp>
    </p:spTree>
    <p:extLst>
      <p:ext uri="{BB962C8B-B14F-4D97-AF65-F5344CB8AC3E}">
        <p14:creationId xmlns:p14="http://schemas.microsoft.com/office/powerpoint/2010/main" val="530276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A59A2E-AD78-1D4D-AE70-09DC9FD7A659}"/>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11" name="Text Placeholder 10"/>
          <p:cNvSpPr>
            <a:spLocks noGrp="1"/>
          </p:cNvSpPr>
          <p:nvPr>
            <p:ph type="body" sz="quarter" idx="10"/>
          </p:nvPr>
        </p:nvSpPr>
        <p:spPr>
          <a:xfrm>
            <a:off x="1329129" y="1840674"/>
            <a:ext cx="6485741" cy="590647"/>
          </a:xfrm>
          <a:noFill/>
        </p:spPr>
        <p:txBody>
          <a:bodyPr/>
          <a:lstStyle>
            <a:lvl1pPr marL="0" marR="0" indent="0" algn="ctr" defTabSz="457200" rtl="0" eaLnBrk="1" fontAlgn="auto" latinLnBrk="0" hangingPunct="1">
              <a:lnSpc>
                <a:spcPct val="100000"/>
              </a:lnSpc>
              <a:spcBef>
                <a:spcPct val="20000"/>
              </a:spcBef>
              <a:spcAft>
                <a:spcPts val="0"/>
              </a:spcAft>
              <a:buClr>
                <a:schemeClr val="accent1"/>
              </a:buClr>
              <a:buSzTx/>
              <a:buFont typeface="Arial"/>
              <a:buNone/>
              <a:tabLst/>
              <a:defRPr sz="4800" b="1" i="0">
                <a:solidFill>
                  <a:schemeClr val="bg1"/>
                </a:solidFill>
                <a:latin typeface="Arial"/>
              </a:defRPr>
            </a:lvl1pPr>
          </a:lstStyle>
          <a:p>
            <a:pPr lvl="0"/>
            <a:r>
              <a:rPr lang="en-US"/>
              <a:t>Click to edit Master text styles</a:t>
            </a:r>
          </a:p>
        </p:txBody>
      </p:sp>
      <p:sp>
        <p:nvSpPr>
          <p:cNvPr id="13" name="Text Placeholder 12"/>
          <p:cNvSpPr>
            <a:spLocks noGrp="1"/>
          </p:cNvSpPr>
          <p:nvPr>
            <p:ph type="body" sz="quarter" idx="11"/>
          </p:nvPr>
        </p:nvSpPr>
        <p:spPr>
          <a:xfrm>
            <a:off x="1329128" y="2550601"/>
            <a:ext cx="6485741" cy="299184"/>
          </a:xfrm>
        </p:spPr>
        <p:txBody>
          <a:bodyPr/>
          <a:lstStyle>
            <a:lvl1pPr marL="0" indent="0" algn="ctr">
              <a:buNone/>
              <a:defRPr sz="2200" b="0" i="1">
                <a:solidFill>
                  <a:schemeClr val="tx1">
                    <a:lumMod val="20000"/>
                    <a:lumOff val="80000"/>
                  </a:schemeClr>
                </a:solidFill>
                <a:latin typeface="Arial"/>
              </a:defRPr>
            </a:lvl1pPr>
          </a:lstStyle>
          <a:p>
            <a:pPr lvl="0"/>
            <a:r>
              <a:rPr lang="en-US"/>
              <a:t>Click to edit Master text styles</a:t>
            </a:r>
          </a:p>
        </p:txBody>
      </p:sp>
    </p:spTree>
    <p:extLst>
      <p:ext uri="{BB962C8B-B14F-4D97-AF65-F5344CB8AC3E}">
        <p14:creationId xmlns:p14="http://schemas.microsoft.com/office/powerpoint/2010/main" val="2423851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A59A2E-AD78-1D4D-AE70-09DC9FD7A659}"/>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11" name="Text Placeholder 10"/>
          <p:cNvSpPr>
            <a:spLocks noGrp="1"/>
          </p:cNvSpPr>
          <p:nvPr>
            <p:ph type="body" sz="quarter" idx="10"/>
          </p:nvPr>
        </p:nvSpPr>
        <p:spPr>
          <a:xfrm>
            <a:off x="1329129" y="1840674"/>
            <a:ext cx="6485741" cy="590647"/>
          </a:xfrm>
          <a:noFill/>
        </p:spPr>
        <p:txBody>
          <a:bodyPr/>
          <a:lstStyle>
            <a:lvl1pPr marL="0" marR="0" indent="0" algn="ctr" defTabSz="457200" rtl="0" eaLnBrk="1" fontAlgn="auto" latinLnBrk="0" hangingPunct="1">
              <a:lnSpc>
                <a:spcPct val="100000"/>
              </a:lnSpc>
              <a:spcBef>
                <a:spcPct val="20000"/>
              </a:spcBef>
              <a:spcAft>
                <a:spcPts val="0"/>
              </a:spcAft>
              <a:buClr>
                <a:schemeClr val="accent1"/>
              </a:buClr>
              <a:buSzTx/>
              <a:buFont typeface="Arial"/>
              <a:buNone/>
              <a:tabLst/>
              <a:defRPr sz="4800" b="1" i="0">
                <a:solidFill>
                  <a:schemeClr val="bg1"/>
                </a:solidFill>
                <a:latin typeface="Arial"/>
              </a:defRPr>
            </a:lvl1pPr>
          </a:lstStyle>
          <a:p>
            <a:pPr lvl="0"/>
            <a:r>
              <a:rPr lang="en-US"/>
              <a:t>Click to edit Master text styles</a:t>
            </a:r>
          </a:p>
        </p:txBody>
      </p:sp>
      <p:sp>
        <p:nvSpPr>
          <p:cNvPr id="13" name="Text Placeholder 12"/>
          <p:cNvSpPr>
            <a:spLocks noGrp="1"/>
          </p:cNvSpPr>
          <p:nvPr>
            <p:ph type="body" sz="quarter" idx="11"/>
          </p:nvPr>
        </p:nvSpPr>
        <p:spPr>
          <a:xfrm>
            <a:off x="1329128" y="2550601"/>
            <a:ext cx="6485741" cy="299184"/>
          </a:xfrm>
        </p:spPr>
        <p:txBody>
          <a:bodyPr/>
          <a:lstStyle>
            <a:lvl1pPr marL="0" indent="0" algn="ctr">
              <a:buNone/>
              <a:defRPr sz="2200" b="0" i="1">
                <a:solidFill>
                  <a:schemeClr val="tx1">
                    <a:lumMod val="20000"/>
                    <a:lumOff val="80000"/>
                  </a:schemeClr>
                </a:solidFill>
                <a:latin typeface="Arial"/>
              </a:defRPr>
            </a:lvl1pPr>
          </a:lstStyle>
          <a:p>
            <a:pPr lvl="0"/>
            <a:r>
              <a:rPr lang="en-US"/>
              <a:t>Click to edit Master text styles</a:t>
            </a:r>
          </a:p>
        </p:txBody>
      </p:sp>
    </p:spTree>
    <p:extLst>
      <p:ext uri="{BB962C8B-B14F-4D97-AF65-F5344CB8AC3E}">
        <p14:creationId xmlns:p14="http://schemas.microsoft.com/office/powerpoint/2010/main" val="3505470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A59A2E-AD78-1D4D-AE70-09DC9FD7A659}"/>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11" name="Text Placeholder 10"/>
          <p:cNvSpPr>
            <a:spLocks noGrp="1"/>
          </p:cNvSpPr>
          <p:nvPr>
            <p:ph type="body" sz="quarter" idx="10"/>
          </p:nvPr>
        </p:nvSpPr>
        <p:spPr>
          <a:xfrm>
            <a:off x="1329129" y="1840674"/>
            <a:ext cx="6485741" cy="590647"/>
          </a:xfrm>
          <a:noFill/>
        </p:spPr>
        <p:txBody>
          <a:bodyPr/>
          <a:lstStyle>
            <a:lvl1pPr marL="0" marR="0" indent="0" algn="ctr" defTabSz="457200" rtl="0" eaLnBrk="1" fontAlgn="auto" latinLnBrk="0" hangingPunct="1">
              <a:lnSpc>
                <a:spcPct val="100000"/>
              </a:lnSpc>
              <a:spcBef>
                <a:spcPct val="20000"/>
              </a:spcBef>
              <a:spcAft>
                <a:spcPts val="0"/>
              </a:spcAft>
              <a:buClr>
                <a:schemeClr val="accent1"/>
              </a:buClr>
              <a:buSzTx/>
              <a:buFont typeface="Arial"/>
              <a:buNone/>
              <a:tabLst/>
              <a:defRPr sz="4800" b="1" i="0">
                <a:solidFill>
                  <a:schemeClr val="bg1"/>
                </a:solidFill>
                <a:latin typeface="Arial"/>
              </a:defRPr>
            </a:lvl1pPr>
          </a:lstStyle>
          <a:p>
            <a:pPr lvl="0"/>
            <a:r>
              <a:rPr lang="en-US"/>
              <a:t>Click to edit Master text styles</a:t>
            </a:r>
          </a:p>
        </p:txBody>
      </p:sp>
      <p:sp>
        <p:nvSpPr>
          <p:cNvPr id="13" name="Text Placeholder 12"/>
          <p:cNvSpPr>
            <a:spLocks noGrp="1"/>
          </p:cNvSpPr>
          <p:nvPr>
            <p:ph type="body" sz="quarter" idx="11"/>
          </p:nvPr>
        </p:nvSpPr>
        <p:spPr>
          <a:xfrm>
            <a:off x="1329128" y="2550601"/>
            <a:ext cx="6485741" cy="299184"/>
          </a:xfrm>
        </p:spPr>
        <p:txBody>
          <a:bodyPr/>
          <a:lstStyle>
            <a:lvl1pPr marL="0" indent="0" algn="ctr">
              <a:buNone/>
              <a:defRPr sz="2200" b="0" i="1">
                <a:solidFill>
                  <a:schemeClr val="tx1">
                    <a:lumMod val="20000"/>
                    <a:lumOff val="80000"/>
                  </a:schemeClr>
                </a:solidFill>
                <a:latin typeface="Arial"/>
              </a:defRPr>
            </a:lvl1pPr>
          </a:lstStyle>
          <a:p>
            <a:pPr lvl="0"/>
            <a:r>
              <a:rPr lang="en-US"/>
              <a:t>Click to edit Master text styles</a:t>
            </a:r>
          </a:p>
        </p:txBody>
      </p:sp>
    </p:spTree>
    <p:extLst>
      <p:ext uri="{BB962C8B-B14F-4D97-AF65-F5344CB8AC3E}">
        <p14:creationId xmlns:p14="http://schemas.microsoft.com/office/powerpoint/2010/main" val="1583005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Content Placeholder 2"/>
          <p:cNvSpPr>
            <a:spLocks noGrp="1"/>
          </p:cNvSpPr>
          <p:nvPr>
            <p:ph idx="1"/>
          </p:nvPr>
        </p:nvSpPr>
        <p:spPr>
          <a:xfrm>
            <a:off x="385198" y="1105784"/>
            <a:ext cx="8451773" cy="3299829"/>
          </a:xfrm>
        </p:spPr>
        <p:txBody>
          <a:bodyPr/>
          <a:lstStyle>
            <a:lvl1pPr>
              <a:buClr>
                <a:srgbClr val="62A70F"/>
              </a:buClr>
              <a:defRPr>
                <a:solidFill>
                  <a:schemeClr val="tx1"/>
                </a:solidFill>
                <a:latin typeface=""/>
              </a:defRPr>
            </a:lvl1pPr>
            <a:lvl2pPr>
              <a:buClr>
                <a:srgbClr val="62A70F"/>
              </a:buClr>
              <a:defRPr>
                <a:solidFill>
                  <a:schemeClr val="tx1"/>
                </a:solidFill>
                <a:latin typeface=""/>
              </a:defRPr>
            </a:lvl2pPr>
            <a:lvl3pPr marL="1143000" indent="-228600">
              <a:buClr>
                <a:srgbClr val="62A70F"/>
              </a:buClr>
              <a:buFont typeface="Arial" panose="020B0604020202020204" pitchFamily="34" charset="0"/>
              <a:buChar char="•"/>
              <a:defRPr>
                <a:solidFill>
                  <a:schemeClr val="tx1"/>
                </a:solidFill>
                <a:latin typeface=""/>
              </a:defRPr>
            </a:lvl3pPr>
            <a:lvl4pPr>
              <a:buClr>
                <a:srgbClr val="62A70F"/>
              </a:buClr>
              <a:defRPr>
                <a:solidFill>
                  <a:schemeClr val="tx1"/>
                </a:solidFill>
                <a:latin typeface=""/>
              </a:defRPr>
            </a:lvl4pPr>
            <a:lvl5pPr>
              <a:buClr>
                <a:srgbClr val="62A70F"/>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1"/>
          <p:cNvSpPr>
            <a:spLocks noGrp="1"/>
          </p:cNvSpPr>
          <p:nvPr>
            <p:ph type="title"/>
          </p:nvPr>
        </p:nvSpPr>
        <p:spPr>
          <a:xfrm>
            <a:off x="385198" y="396523"/>
            <a:ext cx="8451773" cy="556317"/>
          </a:xfrm>
          <a:prstGeom prst="rect">
            <a:avLst/>
          </a:prstGeom>
        </p:spPr>
        <p:txBody>
          <a:bodyPr vert="horz" lIns="0" tIns="0" rIns="0" bIns="0"/>
          <a:lstStyle>
            <a:lvl1pPr algn="l">
              <a:defRPr sz="3200" b="1">
                <a:solidFill>
                  <a:srgbClr val="54565B"/>
                </a:solidFill>
              </a:defRPr>
            </a:lvl1pPr>
          </a:lstStyle>
          <a:p>
            <a:r>
              <a:rPr lang="en-US"/>
              <a:t>Click to edit Master title style</a:t>
            </a:r>
            <a:endParaRPr lang="en-US" dirty="0"/>
          </a:p>
        </p:txBody>
      </p:sp>
    </p:spTree>
    <p:extLst>
      <p:ext uri="{BB962C8B-B14F-4D97-AF65-F5344CB8AC3E}">
        <p14:creationId xmlns:p14="http://schemas.microsoft.com/office/powerpoint/2010/main" val="1675208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346508" y="1054482"/>
            <a:ext cx="8450262" cy="3509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ltLang="en-US" dirty="0"/>
              <a:t>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3" name="Title Placeholder 2"/>
          <p:cNvSpPr>
            <a:spLocks noGrp="1"/>
          </p:cNvSpPr>
          <p:nvPr>
            <p:ph type="title"/>
          </p:nvPr>
        </p:nvSpPr>
        <p:spPr>
          <a:xfrm>
            <a:off x="346508" y="333760"/>
            <a:ext cx="8450262" cy="514032"/>
          </a:xfrm>
          <a:prstGeom prst="rect">
            <a:avLst/>
          </a:prstGeom>
        </p:spPr>
        <p:txBody>
          <a:bodyPr vert="horz" lIns="0" tIns="0" rIns="0" bIns="0" rtlCol="0" anchor="t" anchorCtr="0">
            <a:normAutofit/>
          </a:bodyPr>
          <a:lstStyle/>
          <a:p>
            <a:r>
              <a:rPr lang="en-US"/>
              <a:t>Click to edit Master title style</a:t>
            </a:r>
            <a:endParaRPr lang="en-US" dirty="0"/>
          </a:p>
        </p:txBody>
      </p:sp>
      <p:cxnSp>
        <p:nvCxnSpPr>
          <p:cNvPr id="4" name="Straight Connector 3">
            <a:extLst>
              <a:ext uri="{FF2B5EF4-FFF2-40B4-BE49-F238E27FC236}">
                <a16:creationId xmlns:a16="http://schemas.microsoft.com/office/drawing/2014/main" id="{8504A80C-BFC0-EE4B-ACDC-7A4E1BBA24C5}"/>
              </a:ext>
            </a:extLst>
          </p:cNvPr>
          <p:cNvCxnSpPr/>
          <p:nvPr/>
        </p:nvCxnSpPr>
        <p:spPr>
          <a:xfrm>
            <a:off x="0" y="967568"/>
            <a:ext cx="5879805" cy="0"/>
          </a:xfrm>
          <a:prstGeom prst="line">
            <a:avLst/>
          </a:prstGeom>
          <a:ln>
            <a:solidFill>
              <a:srgbClr val="007582"/>
            </a:solidFill>
          </a:ln>
          <a:effectLst/>
        </p:spPr>
        <p:style>
          <a:lnRef idx="2">
            <a:schemeClr val="dk1"/>
          </a:lnRef>
          <a:fillRef idx="0">
            <a:schemeClr val="dk1"/>
          </a:fillRef>
          <a:effectRef idx="1">
            <a:schemeClr val="dk1"/>
          </a:effectRef>
          <a:fontRef idx="minor">
            <a:schemeClr val="tx1"/>
          </a:fontRef>
        </p:style>
      </p:cxnSp>
    </p:spTree>
  </p:cSld>
  <p:clrMap bg1="lt1" tx1="dk1" bg2="lt2" tx2="dk2" accent1="accent1" accent2="accent2" accent3="accent3" accent4="accent4" accent5="accent5" accent6="accent6" hlink="hlink" folHlink="folHlink"/>
  <p:sldLayoutIdLst>
    <p:sldLayoutId id="2147483695" r:id="rId1"/>
    <p:sldLayoutId id="2147483700" r:id="rId2"/>
    <p:sldLayoutId id="2147483702" r:id="rId3"/>
    <p:sldLayoutId id="2147483699" r:id="rId4"/>
    <p:sldLayoutId id="2147483703" r:id="rId5"/>
    <p:sldLayoutId id="2147483704" r:id="rId6"/>
    <p:sldLayoutId id="2147483705" r:id="rId7"/>
    <p:sldLayoutId id="2147483706" r:id="rId8"/>
    <p:sldLayoutId id="2147483698" r:id="rId9"/>
    <p:sldLayoutId id="2147483694" r:id="rId10"/>
    <p:sldLayoutId id="2147483707" r:id="rId11"/>
  </p:sldLayoutIdLst>
  <p:txStyles>
    <p:titleStyle>
      <a:lvl1pPr algn="l" defTabSz="457200" rtl="0" eaLnBrk="1" fontAlgn="base" hangingPunct="1">
        <a:spcBef>
          <a:spcPct val="0"/>
        </a:spcBef>
        <a:spcAft>
          <a:spcPct val="0"/>
        </a:spcAft>
        <a:defRPr sz="3200" b="1" kern="1200">
          <a:solidFill>
            <a:srgbClr val="54565B"/>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Arial" charset="0"/>
          <a:ea typeface="ＭＳ Ｐゴシック" charset="0"/>
          <a:cs typeface="ＭＳ Ｐゴシック" charset="0"/>
        </a:defRPr>
      </a:lvl1pPr>
      <a:lvl2pPr marL="742950" indent="-28575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Arial" charset="0"/>
          <a:ea typeface="ＭＳ Ｐゴシック" charset="0"/>
          <a:cs typeface="+mn-cs"/>
        </a:defRPr>
      </a:lvl2pPr>
      <a:lvl3pPr marL="1143000" indent="-228600" algn="l" defTabSz="457200" rtl="0" eaLnBrk="1" fontAlgn="base" hangingPunct="1">
        <a:spcBef>
          <a:spcPct val="20000"/>
        </a:spcBef>
        <a:spcAft>
          <a:spcPct val="0"/>
        </a:spcAft>
        <a:buClr>
          <a:srgbClr val="62A70F"/>
        </a:buClr>
        <a:buFont typeface="Arial" panose="020B0604020202020204" pitchFamily="34" charset="0"/>
        <a:buChar char="•"/>
        <a:defRPr sz="2000" kern="1200">
          <a:solidFill>
            <a:schemeClr val="tx1"/>
          </a:solidFill>
          <a:latin typeface="Arial" charset="0"/>
          <a:ea typeface="ＭＳ Ｐゴシック" charset="0"/>
          <a:cs typeface="+mn-cs"/>
        </a:defRPr>
      </a:lvl3pPr>
      <a:lvl4pPr marL="1600200" indent="-22860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Arial" charset="0"/>
          <a:ea typeface="ＭＳ Ｐゴシック" charset="0"/>
          <a:cs typeface="+mn-cs"/>
        </a:defRPr>
      </a:lvl4pPr>
      <a:lvl5pPr marL="2057400" indent="-22860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Arial" charset="0"/>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hyperlink" Target="https://www.namss.org/Advocacy/Tomorrows-MSP" TargetMode="External"/><Relationship Id="rId2" Type="http://schemas.openxmlformats.org/officeDocument/2006/relationships/notesSlide" Target="../notesSlides/notesSlide13.xml"/><Relationship Id="rId1" Type="http://schemas.openxmlformats.org/officeDocument/2006/relationships/slideLayout" Target="../slideLayouts/slideLayout10.xml"/><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22.emf"/></Relationships>
</file>

<file path=ppt/slides/_rels/slide1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24.emf"/></Relationships>
</file>

<file path=ppt/slides/_rels/slide1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26.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www.namss.org/Advocacy/Credentialing-Data-Dictionary" TargetMode="External"/><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hyperlink" Target="https://www.namss.org/Advocacy/NAMSS-ATA-Credentialing-by-Proxy-Guide" TargetMode="External"/><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hyperlink" Target="https://www.namss.org/Advocacy/-FSMB-Interstate-Medical-Licensure-Compact" TargetMode="External"/><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8.xml"/><Relationship Id="rId1" Type="http://schemas.openxmlformats.org/officeDocument/2006/relationships/slideLayout" Target="../slideLayouts/slideLayout11.xml"/><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9.xml"/><Relationship Id="rId1" Type="http://schemas.openxmlformats.org/officeDocument/2006/relationships/slideLayout" Target="../slideLayouts/slideLayout10.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hyperlink" Target="mailto:Alwebster@salud.unm.edu"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1.jpg"/></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hyperlink" Target="https://www.namss.org/Certification/CPCS" TargetMode="External"/><Relationship Id="rId2" Type="http://schemas.openxmlformats.org/officeDocument/2006/relationships/notesSlide" Target="../notesSlides/notesSlide35.xml"/><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hyperlink" Target="https://www.namss.org/Certification/CPMSM"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hyperlink" Target="http://www.namss.org/fellows" TargetMode="External"/><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hyperlink" Target="https://www.namss.org/Membership/NAMSS-Hall-of-Fame" TargetMode="External"/><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hyperlink" Target="https://www.namss.org/Membership/Scholarships-Awards" TargetMode="External"/><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hyperlink" Target="https://www.namss.org/About/Volunteer-Leaders" TargetMode="External"/><Relationship Id="rId2" Type="http://schemas.openxmlformats.org/officeDocument/2006/relationships/notesSlide" Target="../notesSlides/notesSlide42.xml"/><Relationship Id="rId1" Type="http://schemas.openxmlformats.org/officeDocument/2006/relationships/slideLayout" Target="../slideLayouts/slideLayout10.xml"/><Relationship Id="rId4" Type="http://schemas.openxmlformats.org/officeDocument/2006/relationships/hyperlink" Target="https://www.namss.org/About/Volunteer-Registry"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hyperlink" Target="https://www.namss.org/About/Volunteer-Leaders/Diversity-Equity-Inclusion-Task-Force" TargetMode="External"/><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7.xml"/><Relationship Id="rId1" Type="http://schemas.openxmlformats.org/officeDocument/2006/relationships/slideLayout" Target="../slideLayouts/slideLayout10.xml"/><Relationship Id="rId4" Type="http://schemas.openxmlformats.org/officeDocument/2006/relationships/hyperlink" Target="https://www.namss.org/Education/NAMSS-Education-Month"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8.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8" Type="http://schemas.openxmlformats.org/officeDocument/2006/relationships/hyperlink" Target="https://www.linkedin.com/company/namss---national-association-medical-staff-services" TargetMode="External"/><Relationship Id="rId3" Type="http://schemas.openxmlformats.org/officeDocument/2006/relationships/hyperlink" Target="http://www.facebook.com/namssnational" TargetMode="External"/><Relationship Id="rId7" Type="http://schemas.openxmlformats.org/officeDocument/2006/relationships/hyperlink" Target="https://twitter.com/NAMSS_News" TargetMode="External"/><Relationship Id="rId2" Type="http://schemas.openxmlformats.org/officeDocument/2006/relationships/notesSlide" Target="../notesSlides/notesSlide49.xml"/><Relationship Id="rId1" Type="http://schemas.openxmlformats.org/officeDocument/2006/relationships/slideLayout" Target="../slideLayouts/slideLayout11.xml"/><Relationship Id="rId6" Type="http://schemas.openxmlformats.org/officeDocument/2006/relationships/hyperlink" Target="https://www.namssgateway.org/" TargetMode="External"/><Relationship Id="rId5" Type="http://schemas.openxmlformats.org/officeDocument/2006/relationships/hyperlink" Target="https://www.namss.org/Membership/Member-Resources" TargetMode="External"/><Relationship Id="rId4" Type="http://schemas.openxmlformats.org/officeDocument/2006/relationships/hyperlink" Target="https://www.namss.org/Membership/Member-Resources#MembershipDiscussionForu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14.png"/><Relationship Id="rId4" Type="http://schemas.openxmlformats.org/officeDocument/2006/relationships/image" Target="../media/image13.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hyperlink" Target="mailto:info@namss.org" TargetMode="External"/><Relationship Id="rId2" Type="http://schemas.openxmlformats.org/officeDocument/2006/relationships/notesSlide" Target="../notesSlides/notesSlide51.xml"/><Relationship Id="rId1" Type="http://schemas.openxmlformats.org/officeDocument/2006/relationships/slideLayout" Target="../slideLayouts/slideLayout10.xml"/><Relationship Id="rId4" Type="http://schemas.openxmlformats.org/officeDocument/2006/relationships/hyperlink" Target="mailto:Alwebster@salud.unm.edu"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804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DF2B20-9541-9E41-A898-1C312B447E78}"/>
              </a:ext>
            </a:extLst>
          </p:cNvPr>
          <p:cNvSpPr>
            <a:spLocks noGrp="1"/>
          </p:cNvSpPr>
          <p:nvPr>
            <p:ph idx="1"/>
          </p:nvPr>
        </p:nvSpPr>
        <p:spPr>
          <a:xfrm>
            <a:off x="334273" y="1087825"/>
            <a:ext cx="8451773" cy="3575540"/>
          </a:xfrm>
        </p:spPr>
        <p:txBody>
          <a:bodyPr/>
          <a:lstStyle/>
          <a:p>
            <a:pPr marL="457200" indent="-457200">
              <a:spcBef>
                <a:spcPts val="0"/>
              </a:spcBef>
            </a:pPr>
            <a:r>
              <a:rPr lang="en-US" altLang="en-US" dirty="0">
                <a:latin typeface="Myriad Pro"/>
                <a:cs typeface="Miriam" pitchFamily="34" charset="-79"/>
              </a:rPr>
              <a:t>Serves as the voice of the profession, advocating on behalf of MSPs across the nation</a:t>
            </a:r>
          </a:p>
          <a:p>
            <a:pPr marL="0" indent="0">
              <a:spcBef>
                <a:spcPts val="0"/>
              </a:spcBef>
              <a:buNone/>
            </a:pPr>
            <a:r>
              <a:rPr lang="en-US" altLang="en-US" dirty="0">
                <a:latin typeface="Myriad Pro"/>
                <a:cs typeface="Miriam" pitchFamily="34" charset="-79"/>
              </a:rPr>
              <a:t>	</a:t>
            </a:r>
          </a:p>
          <a:p>
            <a:pPr marL="457200" indent="-457200">
              <a:spcBef>
                <a:spcPts val="0"/>
              </a:spcBef>
            </a:pPr>
            <a:r>
              <a:rPr lang="en-US" altLang="en-US" dirty="0">
                <a:latin typeface="Myriad Pro"/>
                <a:cs typeface="Miriam" pitchFamily="34" charset="-79"/>
              </a:rPr>
              <a:t>Government Relations &amp; Industry Partnerships </a:t>
            </a:r>
          </a:p>
          <a:p>
            <a:pPr marL="0" indent="0">
              <a:spcBef>
                <a:spcPts val="0"/>
              </a:spcBef>
              <a:buNone/>
            </a:pPr>
            <a:endParaRPr lang="en-US" altLang="en-US" dirty="0">
              <a:latin typeface="Myriad Pro"/>
              <a:cs typeface="Miriam" pitchFamily="34" charset="-79"/>
            </a:endParaRPr>
          </a:p>
          <a:p>
            <a:pPr marL="457200" indent="-457200">
              <a:spcBef>
                <a:spcPts val="0"/>
              </a:spcBef>
              <a:buFontTx/>
              <a:buChar char="•"/>
            </a:pPr>
            <a:r>
              <a:rPr lang="en-US" altLang="en-US" dirty="0">
                <a:latin typeface="Myriad Pro"/>
                <a:cs typeface="Miriam" pitchFamily="34" charset="-79"/>
              </a:rPr>
              <a:t>Provides education in support of professional development </a:t>
            </a:r>
          </a:p>
          <a:p>
            <a:pPr marL="457200" indent="-457200">
              <a:spcBef>
                <a:spcPts val="0"/>
              </a:spcBef>
              <a:buFontTx/>
              <a:buChar char="•"/>
            </a:pPr>
            <a:endParaRPr lang="en-US" altLang="en-US" dirty="0">
              <a:latin typeface="Myriad Pro"/>
              <a:cs typeface="Miriam" pitchFamily="34" charset="-79"/>
            </a:endParaRPr>
          </a:p>
          <a:p>
            <a:pPr marL="457200" indent="-457200">
              <a:spcBef>
                <a:spcPts val="0"/>
              </a:spcBef>
              <a:buFontTx/>
              <a:buChar char="•"/>
            </a:pPr>
            <a:r>
              <a:rPr lang="en-US" altLang="en-US" dirty="0">
                <a:latin typeface="Myriad Pro"/>
                <a:cs typeface="Miriam" pitchFamily="34" charset="-79"/>
              </a:rPr>
              <a:t>Supports state affiliates and associations on the local level</a:t>
            </a:r>
          </a:p>
          <a:p>
            <a:pPr marL="0" indent="0">
              <a:spcBef>
                <a:spcPts val="0"/>
              </a:spcBef>
              <a:buNone/>
            </a:pPr>
            <a:endParaRPr lang="en-US" altLang="en-US" dirty="0">
              <a:latin typeface="Myriad Pro"/>
              <a:cs typeface="Miriam" pitchFamily="34" charset="-79"/>
            </a:endParaRPr>
          </a:p>
          <a:p>
            <a:pPr marL="457200" indent="-457200">
              <a:spcBef>
                <a:spcPts val="0"/>
              </a:spcBef>
              <a:buFontTx/>
              <a:buChar char="•"/>
            </a:pPr>
            <a:r>
              <a:rPr lang="en-US" dirty="0">
                <a:latin typeface="Myriad Pro"/>
                <a:cs typeface="Miriam" pitchFamily="34" charset="-79"/>
              </a:rPr>
              <a:t>Marketing</a:t>
            </a:r>
            <a:endParaRPr lang="en-US" dirty="0">
              <a:latin typeface="Myriad Pro"/>
            </a:endParaRPr>
          </a:p>
          <a:p>
            <a:endParaRPr lang="en-US" sz="2400" dirty="0"/>
          </a:p>
          <a:p>
            <a:endParaRPr lang="en-US" dirty="0"/>
          </a:p>
        </p:txBody>
      </p:sp>
      <p:sp>
        <p:nvSpPr>
          <p:cNvPr id="2" name="Title 1">
            <a:extLst>
              <a:ext uri="{FF2B5EF4-FFF2-40B4-BE49-F238E27FC236}">
                <a16:creationId xmlns:a16="http://schemas.microsoft.com/office/drawing/2014/main" id="{D4F76B02-4415-B140-8D44-AF9D496F2FC8}"/>
              </a:ext>
            </a:extLst>
          </p:cNvPr>
          <p:cNvSpPr>
            <a:spLocks noGrp="1"/>
          </p:cNvSpPr>
          <p:nvPr>
            <p:ph type="title"/>
          </p:nvPr>
        </p:nvSpPr>
        <p:spPr/>
        <p:txBody>
          <a:bodyPr>
            <a:normAutofit/>
          </a:bodyPr>
          <a:lstStyle/>
          <a:p>
            <a:r>
              <a:rPr lang="en-US" dirty="0">
                <a:solidFill>
                  <a:schemeClr val="tx1"/>
                </a:solidFill>
                <a:latin typeface="Myriad Pro"/>
                <a:cs typeface="Miriam" panose="020B0502050101010101" pitchFamily="34" charset="-79"/>
              </a:rPr>
              <a:t>What Does NAMSS Do for MSPs? </a:t>
            </a:r>
            <a:endParaRPr lang="en-US" dirty="0">
              <a:solidFill>
                <a:schemeClr val="tx1"/>
              </a:solidFill>
            </a:endParaRPr>
          </a:p>
        </p:txBody>
      </p:sp>
    </p:spTree>
    <p:extLst>
      <p:ext uri="{BB962C8B-B14F-4D97-AF65-F5344CB8AC3E}">
        <p14:creationId xmlns:p14="http://schemas.microsoft.com/office/powerpoint/2010/main" val="30812295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DF2B20-9541-9E41-A898-1C312B447E78}"/>
              </a:ext>
            </a:extLst>
          </p:cNvPr>
          <p:cNvSpPr>
            <a:spLocks noGrp="1"/>
          </p:cNvSpPr>
          <p:nvPr>
            <p:ph idx="1"/>
          </p:nvPr>
        </p:nvSpPr>
        <p:spPr>
          <a:xfrm>
            <a:off x="334273" y="984705"/>
            <a:ext cx="8451773" cy="3678660"/>
          </a:xfrm>
        </p:spPr>
        <p:txBody>
          <a:bodyPr/>
          <a:lstStyle/>
          <a:p>
            <a:pPr marL="0" indent="0" fontAlgn="auto">
              <a:spcAft>
                <a:spcPts val="0"/>
              </a:spcAft>
              <a:buNone/>
              <a:defRPr/>
            </a:pPr>
            <a:endParaRPr lang="en-US" dirty="0"/>
          </a:p>
          <a:p>
            <a:endParaRPr lang="en-US" dirty="0"/>
          </a:p>
        </p:txBody>
      </p:sp>
      <p:sp>
        <p:nvSpPr>
          <p:cNvPr id="2" name="Title 1">
            <a:extLst>
              <a:ext uri="{FF2B5EF4-FFF2-40B4-BE49-F238E27FC236}">
                <a16:creationId xmlns:a16="http://schemas.microsoft.com/office/drawing/2014/main" id="{D4F76B02-4415-B140-8D44-AF9D496F2FC8}"/>
              </a:ext>
            </a:extLst>
          </p:cNvPr>
          <p:cNvSpPr>
            <a:spLocks noGrp="1"/>
          </p:cNvSpPr>
          <p:nvPr>
            <p:ph type="title"/>
          </p:nvPr>
        </p:nvSpPr>
        <p:spPr>
          <a:xfrm>
            <a:off x="148743" y="428388"/>
            <a:ext cx="8451773" cy="556317"/>
          </a:xfrm>
        </p:spPr>
        <p:txBody>
          <a:bodyPr/>
          <a:lstStyle/>
          <a:p>
            <a:r>
              <a:rPr lang="en-US" dirty="0" smtClean="0">
                <a:latin typeface="Myriad Pro"/>
              </a:rPr>
              <a:t>Tomorrow’s MSP </a:t>
            </a:r>
            <a:endParaRPr lang="en-US" dirty="0"/>
          </a:p>
        </p:txBody>
      </p:sp>
      <p:pic>
        <p:nvPicPr>
          <p:cNvPr id="4" name="Picture 2" descr="https://www.namss.org/portals/0/Images/NAMSS_426185-29_TomorrowsMSP_Graphics_820x312.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184184"/>
            <a:ext cx="9144000" cy="3479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75811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stretch>
            <a:fillRect/>
          </a:stretch>
        </p:blipFill>
        <p:spPr>
          <a:xfrm>
            <a:off x="210546" y="1829936"/>
            <a:ext cx="4140791" cy="2175553"/>
          </a:xfrm>
          <a:prstGeom prst="rect">
            <a:avLst/>
          </a:prstGeom>
        </p:spPr>
      </p:pic>
      <p:sp>
        <p:nvSpPr>
          <p:cNvPr id="4" name="Title 3"/>
          <p:cNvSpPr>
            <a:spLocks noGrp="1"/>
          </p:cNvSpPr>
          <p:nvPr>
            <p:ph type="title"/>
          </p:nvPr>
        </p:nvSpPr>
        <p:spPr/>
        <p:txBody>
          <a:bodyPr/>
          <a:lstStyle/>
          <a:p>
            <a:r>
              <a:rPr lang="en-US" dirty="0" smtClean="0"/>
              <a:t>Tomorrow’s MSP </a:t>
            </a:r>
            <a:endParaRPr lang="en-US" dirty="0"/>
          </a:p>
        </p:txBody>
      </p:sp>
      <p:pic>
        <p:nvPicPr>
          <p:cNvPr id="7" name="Picture 6"/>
          <p:cNvPicPr>
            <a:picLocks noChangeAspect="1"/>
          </p:cNvPicPr>
          <p:nvPr/>
        </p:nvPicPr>
        <p:blipFill>
          <a:blip r:embed="rId4"/>
          <a:stretch>
            <a:fillRect/>
          </a:stretch>
        </p:blipFill>
        <p:spPr>
          <a:xfrm>
            <a:off x="4611084" y="1829935"/>
            <a:ext cx="4140790" cy="2175553"/>
          </a:xfrm>
          <a:prstGeom prst="rect">
            <a:avLst/>
          </a:prstGeom>
        </p:spPr>
      </p:pic>
    </p:spTree>
    <p:extLst>
      <p:ext uri="{BB962C8B-B14F-4D97-AF65-F5344CB8AC3E}">
        <p14:creationId xmlns:p14="http://schemas.microsoft.com/office/powerpoint/2010/main" val="38618926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34272" y="120185"/>
            <a:ext cx="8451773" cy="556317"/>
          </a:xfrm>
        </p:spPr>
        <p:txBody>
          <a:bodyPr rtlCol="0">
            <a:noAutofit/>
          </a:bodyPr>
          <a:lstStyle/>
          <a:p>
            <a:pPr fontAlgn="auto">
              <a:spcAft>
                <a:spcPts val="0"/>
              </a:spcAft>
              <a:defRPr/>
            </a:pPr>
            <a:r>
              <a:rPr lang="en-US" sz="2800" dirty="0">
                <a:solidFill>
                  <a:schemeClr val="tx1"/>
                </a:solidFill>
              </a:rPr>
              <a:t>Defining Tomorrow’s MSP: The Future of the Medical Services Profession Report</a:t>
            </a:r>
          </a:p>
        </p:txBody>
      </p:sp>
      <p:sp>
        <p:nvSpPr>
          <p:cNvPr id="6" name="TextBox 2"/>
          <p:cNvSpPr txBox="1">
            <a:spLocks noChangeArrowheads="1"/>
          </p:cNvSpPr>
          <p:nvPr/>
        </p:nvSpPr>
        <p:spPr bwMode="auto">
          <a:xfrm>
            <a:off x="947057" y="3273743"/>
            <a:ext cx="742893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a:r>
              <a:rPr lang="en-US" b="1" dirty="0" smtClean="0"/>
              <a:t> </a:t>
            </a:r>
          </a:p>
          <a:p>
            <a:pPr algn="ctr" eaLnBrk="1" hangingPunct="1"/>
            <a:r>
              <a:rPr lang="en-US" b="1" dirty="0" smtClean="0"/>
              <a:t> </a:t>
            </a:r>
            <a:endParaRPr lang="en-US" sz="3200" b="1" dirty="0"/>
          </a:p>
          <a:p>
            <a:pPr algn="ctr" eaLnBrk="1" hangingPunct="1"/>
            <a:endParaRPr lang="en-US" sz="2400" b="1" dirty="0"/>
          </a:p>
        </p:txBody>
      </p:sp>
      <p:sp>
        <p:nvSpPr>
          <p:cNvPr id="10" name="TextBox 9"/>
          <p:cNvSpPr txBox="1"/>
          <p:nvPr/>
        </p:nvSpPr>
        <p:spPr>
          <a:xfrm>
            <a:off x="2916585" y="4474072"/>
            <a:ext cx="6153665" cy="369332"/>
          </a:xfrm>
          <a:prstGeom prst="rect">
            <a:avLst/>
          </a:prstGeom>
          <a:noFill/>
        </p:spPr>
        <p:txBody>
          <a:bodyPr wrap="square" rtlCol="0">
            <a:spAutoFit/>
          </a:bodyPr>
          <a:lstStyle/>
          <a:p>
            <a:pPr lvl="1" eaLnBrk="1" hangingPunct="1">
              <a:spcBef>
                <a:spcPct val="20000"/>
              </a:spcBef>
              <a:buClr>
                <a:srgbClr val="62A70F"/>
              </a:buClr>
            </a:pPr>
            <a:r>
              <a:rPr lang="en-US" sz="1800" dirty="0">
                <a:latin typeface=""/>
                <a:ea typeface="ＭＳ Ｐゴシック" charset="0"/>
                <a:hlinkClick r:id="rId3"/>
              </a:rPr>
              <a:t>https://www.namss.org/Advocacy/Tomorrows-MSP</a:t>
            </a:r>
            <a:endParaRPr lang="en-US" sz="1800" dirty="0">
              <a:latin typeface=""/>
              <a:ea typeface="ＭＳ Ｐゴシック" charset="0"/>
            </a:endParaRPr>
          </a:p>
        </p:txBody>
      </p:sp>
      <p:pic>
        <p:nvPicPr>
          <p:cNvPr id="1026" name="Picture 2" descr="https://www.namss.org/portals/0/Tomorrows%20MSP/TMSP%20Report%20Thumbnail.png?ver=2020-10-01-161440-24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7679" y="1191401"/>
            <a:ext cx="2407887" cy="311609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namss.org/portals/0/NAMSS_TheFutureoftheMedicalServicesProfessionReport_FactSheet.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6464" y="1190441"/>
            <a:ext cx="2408629" cy="3117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8791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4273" y="1054778"/>
            <a:ext cx="8422274" cy="2970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722" y="3729868"/>
            <a:ext cx="8435825" cy="153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6"/>
          <p:cNvSpPr>
            <a:spLocks noGrp="1"/>
          </p:cNvSpPr>
          <p:nvPr>
            <p:ph type="title"/>
          </p:nvPr>
        </p:nvSpPr>
        <p:spPr/>
        <p:txBody>
          <a:bodyPr/>
          <a:lstStyle/>
          <a:p>
            <a:r>
              <a:rPr lang="en-US" altLang="en-US" dirty="0">
                <a:latin typeface="Myriad Pro"/>
              </a:rPr>
              <a:t>NAMSS Volunteer Path</a:t>
            </a:r>
            <a:endParaRPr lang="en-US" dirty="0"/>
          </a:p>
        </p:txBody>
      </p:sp>
    </p:spTree>
    <p:extLst>
      <p:ext uri="{BB962C8B-B14F-4D97-AF65-F5344CB8AC3E}">
        <p14:creationId xmlns:p14="http://schemas.microsoft.com/office/powerpoint/2010/main" val="4147574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ltLang="en-US" dirty="0">
                <a:latin typeface="Myriad Pro"/>
              </a:rPr>
              <a:t>NAMSS Volunteer Path (cont.)</a:t>
            </a:r>
            <a:endParaRPr lang="en-US" dirty="0"/>
          </a:p>
        </p:txBody>
      </p:sp>
      <p:pic>
        <p:nvPicPr>
          <p:cNvPr id="9"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1" y="1035551"/>
            <a:ext cx="8709846" cy="2637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3454306"/>
            <a:ext cx="8709846" cy="1800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22678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ltLang="en-US" dirty="0">
                <a:latin typeface="Myriad Pro"/>
              </a:rPr>
              <a:t>NAMSS Volunteer Path (cont.)</a:t>
            </a:r>
            <a:endParaRPr lang="en-US" dirty="0"/>
          </a:p>
        </p:txBody>
      </p:sp>
      <p:pic>
        <p:nvPicPr>
          <p:cNvPr id="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003007"/>
            <a:ext cx="9239534" cy="2422582"/>
          </a:xfrm>
          <a:prstGeom prst="rect">
            <a:avLst/>
          </a:prstGeom>
          <a:noFill/>
          <a:ln>
            <a:noFill/>
          </a:ln>
          <a:effectLst/>
          <a:extLst/>
        </p:spPr>
      </p:pic>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3151117"/>
            <a:ext cx="9239535" cy="2134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65390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p:cNvSpPr>
            <a:spLocks noGrp="1"/>
          </p:cNvSpPr>
          <p:nvPr>
            <p:ph type="body" sz="quarter" idx="11"/>
          </p:nvPr>
        </p:nvSpPr>
        <p:spPr>
          <a:xfrm>
            <a:off x="1132751" y="19784"/>
            <a:ext cx="6485741" cy="299184"/>
          </a:xfrm>
        </p:spPr>
        <p:txBody>
          <a:bodyPr/>
          <a:lstStyle/>
          <a:p>
            <a:r>
              <a:rPr lang="en-US" dirty="0">
                <a:solidFill>
                  <a:schemeClr val="bg1">
                    <a:lumMod val="95000"/>
                  </a:schemeClr>
                </a:solidFill>
              </a:rPr>
              <a:t>NAMSS Leadership Career Path</a:t>
            </a:r>
          </a:p>
          <a:p>
            <a:endParaRPr lang="en-US" dirty="0"/>
          </a:p>
        </p:txBody>
      </p:sp>
      <p:graphicFrame>
        <p:nvGraphicFramePr>
          <p:cNvPr id="14" name="Table 13"/>
          <p:cNvGraphicFramePr>
            <a:graphicFrameLocks noGrp="1"/>
          </p:cNvGraphicFramePr>
          <p:nvPr>
            <p:extLst>
              <p:ext uri="{D42A27DB-BD31-4B8C-83A1-F6EECF244321}">
                <p14:modId xmlns:p14="http://schemas.microsoft.com/office/powerpoint/2010/main" val="3804349369"/>
              </p:ext>
            </p:extLst>
          </p:nvPr>
        </p:nvGraphicFramePr>
        <p:xfrm>
          <a:off x="127000" y="318969"/>
          <a:ext cx="8871044" cy="4752936"/>
        </p:xfrm>
        <a:graphic>
          <a:graphicData uri="http://schemas.openxmlformats.org/drawingml/2006/table">
            <a:tbl>
              <a:tblPr/>
              <a:tblGrid>
                <a:gridCol w="2217761">
                  <a:extLst>
                    <a:ext uri="{9D8B030D-6E8A-4147-A177-3AD203B41FA5}">
                      <a16:colId xmlns:a16="http://schemas.microsoft.com/office/drawing/2014/main" val="2859087694"/>
                    </a:ext>
                  </a:extLst>
                </a:gridCol>
                <a:gridCol w="2217761">
                  <a:extLst>
                    <a:ext uri="{9D8B030D-6E8A-4147-A177-3AD203B41FA5}">
                      <a16:colId xmlns:a16="http://schemas.microsoft.com/office/drawing/2014/main" val="2276302315"/>
                    </a:ext>
                  </a:extLst>
                </a:gridCol>
                <a:gridCol w="2217761">
                  <a:extLst>
                    <a:ext uri="{9D8B030D-6E8A-4147-A177-3AD203B41FA5}">
                      <a16:colId xmlns:a16="http://schemas.microsoft.com/office/drawing/2014/main" val="355553540"/>
                    </a:ext>
                  </a:extLst>
                </a:gridCol>
                <a:gridCol w="2217761">
                  <a:extLst>
                    <a:ext uri="{9D8B030D-6E8A-4147-A177-3AD203B41FA5}">
                      <a16:colId xmlns:a16="http://schemas.microsoft.com/office/drawing/2014/main" val="1135825281"/>
                    </a:ext>
                  </a:extLst>
                </a:gridCol>
              </a:tblGrid>
              <a:tr h="151965">
                <a:tc>
                  <a:txBody>
                    <a:bodyPr/>
                    <a:lstStyle/>
                    <a:p>
                      <a:pPr algn="l" rtl="0" fontAlgn="ctr"/>
                      <a:r>
                        <a:rPr lang="en-US" sz="1000" b="1" i="0" u="none" strike="noStrike" dirty="0">
                          <a:solidFill>
                            <a:srgbClr val="1F4E78"/>
                          </a:solidFill>
                          <a:effectLst/>
                          <a:latin typeface="Calibri" panose="020F0502020204030204" pitchFamily="34" charset="0"/>
                        </a:rPr>
                        <a:t>Element</a:t>
                      </a:r>
                    </a:p>
                  </a:txBody>
                  <a:tcPr marL="4756"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a:txBody>
                    <a:bodyPr/>
                    <a:lstStyle/>
                    <a:p>
                      <a:pPr algn="l" rtl="0" fontAlgn="ctr"/>
                      <a:r>
                        <a:rPr lang="en-US" sz="1000" b="1" i="0" u="none" strike="noStrike">
                          <a:solidFill>
                            <a:srgbClr val="1F4E78"/>
                          </a:solidFill>
                          <a:effectLst/>
                          <a:latin typeface="Calibri" panose="020F0502020204030204" pitchFamily="34" charset="0"/>
                        </a:rPr>
                        <a:t>Entry Level</a:t>
                      </a:r>
                    </a:p>
                  </a:txBody>
                  <a:tcPr marL="171218"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a:txBody>
                    <a:bodyPr/>
                    <a:lstStyle/>
                    <a:p>
                      <a:pPr algn="l" rtl="0" fontAlgn="ctr"/>
                      <a:r>
                        <a:rPr lang="en-US" sz="1000" b="1" i="0" u="none" strike="noStrike">
                          <a:solidFill>
                            <a:srgbClr val="1F4E78"/>
                          </a:solidFill>
                          <a:effectLst/>
                          <a:latin typeface="Calibri" panose="020F0502020204030204" pitchFamily="34" charset="0"/>
                        </a:rPr>
                        <a:t>Experienced</a:t>
                      </a:r>
                    </a:p>
                  </a:txBody>
                  <a:tcPr marL="128413"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a:txBody>
                    <a:bodyPr/>
                    <a:lstStyle/>
                    <a:p>
                      <a:pPr algn="l" rtl="0" fontAlgn="ctr"/>
                      <a:r>
                        <a:rPr lang="en-US" sz="1000" b="1" i="0" u="none" strike="noStrike">
                          <a:solidFill>
                            <a:srgbClr val="1F4E78"/>
                          </a:solidFill>
                          <a:effectLst/>
                          <a:latin typeface="Calibri" panose="020F0502020204030204" pitchFamily="34" charset="0"/>
                        </a:rPr>
                        <a:t>Leadership</a:t>
                      </a:r>
                    </a:p>
                  </a:txBody>
                  <a:tcPr marL="128413"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extLst>
                  <a:ext uri="{0D108BD9-81ED-4DB2-BD59-A6C34878D82A}">
                    <a16:rowId xmlns:a16="http://schemas.microsoft.com/office/drawing/2014/main" val="1239202691"/>
                  </a:ext>
                </a:extLst>
              </a:tr>
              <a:tr h="151965">
                <a:tc>
                  <a:txBody>
                    <a:bodyPr/>
                    <a:lstStyle/>
                    <a:p>
                      <a:pPr algn="l" rtl="0" fontAlgn="ctr"/>
                      <a:r>
                        <a:rPr lang="en-US" sz="1000" b="1" i="0" u="none" strike="noStrike">
                          <a:solidFill>
                            <a:srgbClr val="1F4E78"/>
                          </a:solidFill>
                          <a:effectLst/>
                          <a:latin typeface="Calibri" panose="020F0502020204030204" pitchFamily="34" charset="0"/>
                        </a:rPr>
                        <a:t>Experience</a:t>
                      </a:r>
                    </a:p>
                  </a:txBody>
                  <a:tcPr marL="4756"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a:txBody>
                    <a:bodyPr/>
                    <a:lstStyle/>
                    <a:p>
                      <a:pPr algn="l" rtl="0" fontAlgn="ctr"/>
                      <a:r>
                        <a:rPr lang="en-US" sz="1000" b="0" i="0" u="none" strike="noStrike">
                          <a:solidFill>
                            <a:srgbClr val="1F4E78"/>
                          </a:solidFill>
                          <a:effectLst/>
                          <a:latin typeface="Calibri" panose="020F0502020204030204" pitchFamily="34" charset="0"/>
                        </a:rPr>
                        <a:t>•0 – 4 Years</a:t>
                      </a:r>
                    </a:p>
                  </a:txBody>
                  <a:tcPr marL="4756"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a:txBody>
                    <a:bodyPr/>
                    <a:lstStyle/>
                    <a:p>
                      <a:pPr algn="l" rtl="0" fontAlgn="ctr"/>
                      <a:r>
                        <a:rPr lang="en-US" sz="1000" b="0" i="0" u="none" strike="noStrike">
                          <a:solidFill>
                            <a:srgbClr val="1F4E78"/>
                          </a:solidFill>
                          <a:effectLst/>
                          <a:latin typeface="Calibri" panose="020F0502020204030204" pitchFamily="34" charset="0"/>
                        </a:rPr>
                        <a:t>•5-14 Years</a:t>
                      </a:r>
                    </a:p>
                  </a:txBody>
                  <a:tcPr marL="4756"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a:txBody>
                    <a:bodyPr/>
                    <a:lstStyle/>
                    <a:p>
                      <a:pPr algn="l" rtl="0" fontAlgn="ctr"/>
                      <a:r>
                        <a:rPr lang="en-US" sz="1000" b="0" i="0" u="none" strike="noStrike">
                          <a:solidFill>
                            <a:srgbClr val="1F4E78"/>
                          </a:solidFill>
                          <a:effectLst/>
                          <a:latin typeface="Calibri" panose="020F0502020204030204" pitchFamily="34" charset="0"/>
                        </a:rPr>
                        <a:t>•15 and above</a:t>
                      </a:r>
                    </a:p>
                  </a:txBody>
                  <a:tcPr marL="4756"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extLst>
                  <a:ext uri="{0D108BD9-81ED-4DB2-BD59-A6C34878D82A}">
                    <a16:rowId xmlns:a16="http://schemas.microsoft.com/office/drawing/2014/main" val="2570215929"/>
                  </a:ext>
                </a:extLst>
              </a:tr>
              <a:tr h="151965">
                <a:tc>
                  <a:txBody>
                    <a:bodyPr/>
                    <a:lstStyle/>
                    <a:p>
                      <a:pPr algn="l" rtl="0" fontAlgn="ctr"/>
                      <a:r>
                        <a:rPr lang="en-US" sz="1000" b="1" i="0" u="none" strike="noStrike">
                          <a:solidFill>
                            <a:srgbClr val="1F4E78"/>
                          </a:solidFill>
                          <a:effectLst/>
                          <a:latin typeface="Calibri" panose="020F0502020204030204" pitchFamily="34" charset="0"/>
                        </a:rPr>
                        <a:t>Education</a:t>
                      </a:r>
                    </a:p>
                  </a:txBody>
                  <a:tcPr marL="4756"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a:txBody>
                    <a:bodyPr/>
                    <a:lstStyle/>
                    <a:p>
                      <a:pPr algn="l" rtl="0" fontAlgn="ctr"/>
                      <a:r>
                        <a:rPr lang="en-US" sz="1000" b="0" i="0" u="none" strike="noStrike">
                          <a:solidFill>
                            <a:srgbClr val="1F4E78"/>
                          </a:solidFill>
                          <a:effectLst/>
                          <a:latin typeface="Calibri" panose="020F0502020204030204" pitchFamily="34" charset="0"/>
                        </a:rPr>
                        <a:t>•Associates or Undergraduate Degree</a:t>
                      </a:r>
                    </a:p>
                  </a:txBody>
                  <a:tcPr marL="4756"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a:txBody>
                    <a:bodyPr/>
                    <a:lstStyle/>
                    <a:p>
                      <a:pPr algn="l" rtl="0" fontAlgn="ctr"/>
                      <a:r>
                        <a:rPr lang="en-US" sz="1000" b="0" i="0" u="none" strike="noStrike">
                          <a:solidFill>
                            <a:srgbClr val="1F4E78"/>
                          </a:solidFill>
                          <a:effectLst/>
                          <a:latin typeface="Calibri" panose="020F0502020204030204" pitchFamily="34" charset="0"/>
                        </a:rPr>
                        <a:t>•Undergraduate Degree</a:t>
                      </a:r>
                    </a:p>
                  </a:txBody>
                  <a:tcPr marL="4756"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a:txBody>
                    <a:bodyPr/>
                    <a:lstStyle/>
                    <a:p>
                      <a:pPr algn="l" rtl="0" fontAlgn="ctr"/>
                      <a:r>
                        <a:rPr lang="en-US" sz="1000" b="0" i="0" u="none" strike="noStrike">
                          <a:solidFill>
                            <a:srgbClr val="1F4E78"/>
                          </a:solidFill>
                          <a:effectLst/>
                          <a:latin typeface="Calibri" panose="020F0502020204030204" pitchFamily="34" charset="0"/>
                        </a:rPr>
                        <a:t>•Masters or Doctorate Level</a:t>
                      </a:r>
                    </a:p>
                  </a:txBody>
                  <a:tcPr marL="4756"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extLst>
                  <a:ext uri="{0D108BD9-81ED-4DB2-BD59-A6C34878D82A}">
                    <a16:rowId xmlns:a16="http://schemas.microsoft.com/office/drawing/2014/main" val="2044797516"/>
                  </a:ext>
                </a:extLst>
              </a:tr>
              <a:tr h="446696">
                <a:tc>
                  <a:txBody>
                    <a:bodyPr/>
                    <a:lstStyle/>
                    <a:p>
                      <a:pPr algn="l" rtl="0" fontAlgn="ctr"/>
                      <a:r>
                        <a:rPr lang="en-US" sz="1000" b="1" i="0" u="none" strike="noStrike">
                          <a:solidFill>
                            <a:srgbClr val="1F4E78"/>
                          </a:solidFill>
                          <a:effectLst/>
                          <a:latin typeface="Calibri" panose="020F0502020204030204" pitchFamily="34" charset="0"/>
                        </a:rPr>
                        <a:t>Certifications</a:t>
                      </a:r>
                    </a:p>
                  </a:txBody>
                  <a:tcPr marL="4756"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a:txBody>
                    <a:bodyPr/>
                    <a:lstStyle/>
                    <a:p>
                      <a:pPr algn="l" rtl="0" fontAlgn="ctr"/>
                      <a:r>
                        <a:rPr lang="en-US" sz="1000" b="0" i="0" u="none" strike="noStrike">
                          <a:solidFill>
                            <a:srgbClr val="1F4E78"/>
                          </a:solidFill>
                          <a:effectLst/>
                          <a:latin typeface="Calibri" panose="020F0502020204030204" pitchFamily="34" charset="0"/>
                        </a:rPr>
                        <a:t>•CPCS</a:t>
                      </a:r>
                    </a:p>
                  </a:txBody>
                  <a:tcPr marL="4756"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a:txBody>
                    <a:bodyPr/>
                    <a:lstStyle/>
                    <a:p>
                      <a:pPr algn="l" rtl="0" fontAlgn="ctr"/>
                      <a:r>
                        <a:rPr lang="en-US" sz="1000" b="0" i="0" u="none" strike="noStrike">
                          <a:solidFill>
                            <a:srgbClr val="1F4E78"/>
                          </a:solidFill>
                          <a:effectLst/>
                          <a:latin typeface="Calibri" panose="020F0502020204030204" pitchFamily="34" charset="0"/>
                        </a:rPr>
                        <a:t>•CPCS and/or CPMSM</a:t>
                      </a:r>
                    </a:p>
                  </a:txBody>
                  <a:tcPr marL="4756"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a:txBody>
                    <a:bodyPr/>
                    <a:lstStyle/>
                    <a:p>
                      <a:pPr algn="l" rtl="0" fontAlgn="ctr"/>
                      <a:r>
                        <a:rPr lang="en-US" sz="1000" b="0" i="0" u="none" strike="noStrike">
                          <a:solidFill>
                            <a:srgbClr val="1F4E78"/>
                          </a:solidFill>
                          <a:effectLst/>
                          <a:latin typeface="Calibri" panose="020F0502020204030204" pitchFamily="34" charset="0"/>
                        </a:rPr>
                        <a:t>•CPCS and CPMSM and other healthcare related certifcations (Quality, Risk Management)</a:t>
                      </a:r>
                    </a:p>
                  </a:txBody>
                  <a:tcPr marL="4756"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extLst>
                  <a:ext uri="{0D108BD9-81ED-4DB2-BD59-A6C34878D82A}">
                    <a16:rowId xmlns:a16="http://schemas.microsoft.com/office/drawing/2014/main" val="1301158242"/>
                  </a:ext>
                </a:extLst>
              </a:tr>
              <a:tr h="1478256">
                <a:tc>
                  <a:txBody>
                    <a:bodyPr/>
                    <a:lstStyle/>
                    <a:p>
                      <a:pPr algn="ctr" rtl="0" fontAlgn="ctr"/>
                      <a:r>
                        <a:rPr lang="en-US" sz="1000" b="1" i="0" u="none" strike="noStrike">
                          <a:solidFill>
                            <a:srgbClr val="1F4E78"/>
                          </a:solidFill>
                          <a:effectLst/>
                          <a:latin typeface="Calibri" panose="020F0502020204030204" pitchFamily="34" charset="0"/>
                        </a:rPr>
                        <a:t>Training/Ongoing Education</a:t>
                      </a:r>
                    </a:p>
                  </a:txBody>
                  <a:tcPr marL="4756"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a:txBody>
                    <a:bodyPr/>
                    <a:lstStyle/>
                    <a:p>
                      <a:pPr algn="l" rtl="0" fontAlgn="ctr"/>
                      <a:r>
                        <a:rPr lang="en-US" sz="1000" b="0" i="0" u="none" strike="noStrike" dirty="0">
                          <a:solidFill>
                            <a:srgbClr val="1F4E78"/>
                          </a:solidFill>
                          <a:effectLst/>
                          <a:latin typeface="Calibri" panose="020F0502020204030204" pitchFamily="34" charset="0"/>
                        </a:rPr>
                        <a:t>•Medical Services Professional Education</a:t>
                      </a:r>
                    </a:p>
                  </a:txBody>
                  <a:tcPr marL="4756"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a:txBody>
                    <a:bodyPr/>
                    <a:lstStyle/>
                    <a:p>
                      <a:pPr algn="l" rtl="0" fontAlgn="ctr"/>
                      <a:r>
                        <a:rPr lang="en-US" sz="1000" b="0" i="0" u="none" strike="noStrike" dirty="0">
                          <a:solidFill>
                            <a:srgbClr val="1F4E78"/>
                          </a:solidFill>
                          <a:effectLst/>
                          <a:latin typeface="Calibri" panose="020F0502020204030204" pitchFamily="34" charset="0"/>
                        </a:rPr>
                        <a:t>•NAMSS Leadership Institute</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•Education on Accreditation/Regulations</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•Patient Safety and Quality</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•Risk Management</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•Six Sigma</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•Budgets</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•Finance</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•Legal</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•Leadership</a:t>
                      </a:r>
                      <a:br>
                        <a:rPr lang="en-US" sz="1000" b="0" i="0" u="none" strike="noStrike" dirty="0">
                          <a:solidFill>
                            <a:srgbClr val="1F4E78"/>
                          </a:solidFill>
                          <a:effectLst/>
                          <a:latin typeface="Calibri" panose="020F0502020204030204" pitchFamily="34" charset="0"/>
                        </a:rPr>
                      </a:br>
                      <a:endParaRPr lang="en-US" sz="1000" b="0" i="0" u="none" strike="noStrike" dirty="0">
                        <a:solidFill>
                          <a:srgbClr val="1F4E78"/>
                        </a:solidFill>
                        <a:effectLst/>
                        <a:latin typeface="Calibri" panose="020F0502020204030204" pitchFamily="34" charset="0"/>
                      </a:endParaRPr>
                    </a:p>
                  </a:txBody>
                  <a:tcPr marL="4756"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12700" cap="flat" cmpd="sng" algn="ctr">
                      <a:solidFill>
                        <a:schemeClr val="tx2">
                          <a:lumMod val="50000"/>
                        </a:schemeClr>
                      </a:solidFill>
                      <a:prstDash val="solid"/>
                      <a:round/>
                      <a:headEnd type="none" w="med" len="med"/>
                      <a:tailEnd type="none" w="med" len="med"/>
                    </a:lnB>
                    <a:solidFill>
                      <a:schemeClr val="bg1"/>
                    </a:solidFill>
                  </a:tcPr>
                </a:tc>
                <a:tc>
                  <a:txBody>
                    <a:bodyPr/>
                    <a:lstStyle/>
                    <a:p>
                      <a:pPr algn="l" rtl="0" fontAlgn="ctr"/>
                      <a:r>
                        <a:rPr lang="en-US" sz="1000" b="0" i="0" u="none" strike="noStrike">
                          <a:solidFill>
                            <a:srgbClr val="1F4E78"/>
                          </a:solidFill>
                          <a:effectLst/>
                          <a:latin typeface="Calibri" panose="020F0502020204030204" pitchFamily="34" charset="0"/>
                        </a:rPr>
                        <a:t>•Participate in NAMSS Virtual Round Table</a:t>
                      </a:r>
                    </a:p>
                  </a:txBody>
                  <a:tcPr marL="4756"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extLst>
                  <a:ext uri="{0D108BD9-81ED-4DB2-BD59-A6C34878D82A}">
                    <a16:rowId xmlns:a16="http://schemas.microsoft.com/office/drawing/2014/main" val="2971646373"/>
                  </a:ext>
                </a:extLst>
              </a:tr>
              <a:tr h="299330">
                <a:tc>
                  <a:txBody>
                    <a:bodyPr/>
                    <a:lstStyle/>
                    <a:p>
                      <a:pPr algn="l" rtl="0" fontAlgn="ctr"/>
                      <a:r>
                        <a:rPr lang="en-US" sz="1000" b="1" i="0" u="none" strike="noStrike">
                          <a:solidFill>
                            <a:srgbClr val="1F4E78"/>
                          </a:solidFill>
                          <a:effectLst/>
                          <a:latin typeface="Calibri" panose="020F0502020204030204" pitchFamily="34" charset="0"/>
                        </a:rPr>
                        <a:t>Skills, Knowledge and Responsibilities</a:t>
                      </a:r>
                    </a:p>
                  </a:txBody>
                  <a:tcPr marL="4756" marR="4756" marT="4756"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a:noFill/>
                    </a:lnB>
                    <a:solidFill>
                      <a:schemeClr val="bg1"/>
                    </a:solidFill>
                  </a:tcPr>
                </a:tc>
                <a:tc>
                  <a:txBody>
                    <a:bodyPr/>
                    <a:lstStyle/>
                    <a:p>
                      <a:pPr algn="l" rtl="0" fontAlgn="ctr"/>
                      <a:r>
                        <a:rPr lang="en-US" sz="1000" b="0" i="0" u="none" strike="noStrike">
                          <a:solidFill>
                            <a:srgbClr val="1F4E78"/>
                          </a:solidFill>
                          <a:effectLst/>
                          <a:latin typeface="Calibri" panose="020F0502020204030204" pitchFamily="34" charset="0"/>
                        </a:rPr>
                        <a:t>•Credentialing</a:t>
                      </a:r>
                      <a:br>
                        <a:rPr lang="en-US" sz="1000" b="0" i="0" u="none" strike="noStrike">
                          <a:solidFill>
                            <a:srgbClr val="1F4E78"/>
                          </a:solidFill>
                          <a:effectLst/>
                          <a:latin typeface="Calibri" panose="020F0502020204030204" pitchFamily="34" charset="0"/>
                        </a:rPr>
                      </a:br>
                      <a:r>
                        <a:rPr lang="en-US" sz="1000" b="0" i="0" u="none" strike="noStrike">
                          <a:solidFill>
                            <a:srgbClr val="1F4E78"/>
                          </a:solidFill>
                          <a:effectLst/>
                          <a:latin typeface="Calibri" panose="020F0502020204030204" pitchFamily="34" charset="0"/>
                        </a:rPr>
                        <a:t>•Meeting Preparation</a:t>
                      </a:r>
                    </a:p>
                  </a:txBody>
                  <a:tcPr marL="4756" marR="4756" marT="4756" marB="0" anchor="ctr">
                    <a:lnL w="6350" cap="flat" cmpd="sng" algn="ctr">
                      <a:solidFill>
                        <a:srgbClr val="1F4E78"/>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1F4E78"/>
                      </a:solidFill>
                      <a:prstDash val="solid"/>
                      <a:round/>
                      <a:headEnd type="none" w="med" len="med"/>
                      <a:tailEnd type="none" w="med" len="med"/>
                    </a:lnT>
                    <a:lnB>
                      <a:noFill/>
                    </a:lnB>
                    <a:solidFill>
                      <a:schemeClr val="bg1"/>
                    </a:solidFill>
                  </a:tcPr>
                </a:tc>
                <a:tc rowSpan="2">
                  <a:txBody>
                    <a:bodyPr/>
                    <a:lstStyle/>
                    <a:p>
                      <a:pPr algn="l" rtl="0" fontAlgn="ctr"/>
                      <a:r>
                        <a:rPr lang="en-US" sz="1000" b="0" i="0" u="none" strike="noStrike" dirty="0">
                          <a:solidFill>
                            <a:srgbClr val="1F4E78"/>
                          </a:solidFill>
                          <a:effectLst/>
                          <a:latin typeface="Calibri" panose="020F0502020204030204" pitchFamily="34" charset="0"/>
                        </a:rPr>
                        <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•Liaison between Administration and Medical Staff Leaders</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•Supervision of Employees</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•Meetings Management</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•Education and Training of Staff</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•Onboarding Process</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•Meets Regulation and Accreditation Standards</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•Quality and Peer Review</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•Leadership</a:t>
                      </a:r>
                      <a:br>
                        <a:rPr lang="en-US" sz="1000" b="0" i="0" u="none" strike="noStrike" dirty="0">
                          <a:solidFill>
                            <a:srgbClr val="1F4E78"/>
                          </a:solidFill>
                          <a:effectLst/>
                          <a:latin typeface="Calibri" panose="020F0502020204030204" pitchFamily="34" charset="0"/>
                        </a:rPr>
                      </a:br>
                      <a:endParaRPr lang="en-US" sz="1000" b="0" i="0" u="none" strike="noStrike" dirty="0">
                        <a:solidFill>
                          <a:srgbClr val="1F4E78"/>
                        </a:solidFill>
                        <a:effectLst/>
                        <a:latin typeface="Calibri" panose="020F0502020204030204" pitchFamily="34" charset="0"/>
                      </a:endParaRPr>
                    </a:p>
                  </a:txBody>
                  <a:tcPr marL="4756" marR="4756" marT="4756" marB="0" anchor="ctr">
                    <a:lnL w="12700" cap="flat" cmpd="sng" algn="ctr">
                      <a:solidFill>
                        <a:schemeClr val="tx1"/>
                      </a:solidFill>
                      <a:prstDash val="solid"/>
                      <a:round/>
                      <a:headEnd type="none" w="med" len="med"/>
                      <a:tailEnd type="none" w="med" len="med"/>
                    </a:lnL>
                    <a:lnR w="12700" cap="flat" cmpd="sng" algn="ctr">
                      <a:solidFill>
                        <a:schemeClr val="tx2">
                          <a:lumMod val="50000"/>
                        </a:schemeClr>
                      </a:solidFill>
                      <a:prstDash val="solid"/>
                      <a:round/>
                      <a:headEnd type="none" w="med" len="med"/>
                      <a:tailEnd type="none" w="med" len="med"/>
                    </a:lnR>
                    <a:lnT w="12700" cap="flat" cmpd="sng" algn="ctr">
                      <a:solidFill>
                        <a:schemeClr val="tx2">
                          <a:lumMod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3">
                  <a:txBody>
                    <a:bodyPr/>
                    <a:lstStyle/>
                    <a:p>
                      <a:pPr algn="l" rtl="0" fontAlgn="ctr"/>
                      <a:r>
                        <a:rPr lang="en-US" sz="1000" b="0" i="0" u="none" strike="noStrike" dirty="0">
                          <a:solidFill>
                            <a:srgbClr val="1F4E78"/>
                          </a:solidFill>
                          <a:effectLst/>
                          <a:latin typeface="Calibri" panose="020F0502020204030204" pitchFamily="34" charset="0"/>
                        </a:rPr>
                        <a:t>•Governance and Org Structure</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•Human Resources</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•Finance</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•Collaborate with Legal Counsel</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•Healthcare Technology and</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•Information Management</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•Quality and Performance</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Improvement</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•Laws and Regulation</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•Professionalism and Ethics</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•Healthcare Industry</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•Team Development</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•Vision</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•Contract Management</a:t>
                      </a:r>
                      <a:br>
                        <a:rPr lang="en-US" sz="1000" b="0" i="0" u="none" strike="noStrike" dirty="0">
                          <a:solidFill>
                            <a:srgbClr val="1F4E78"/>
                          </a:solidFill>
                          <a:effectLst/>
                          <a:latin typeface="Calibri" panose="020F0502020204030204" pitchFamily="34" charset="0"/>
                        </a:rPr>
                      </a:br>
                      <a:r>
                        <a:rPr lang="en-US" sz="1000" b="0" i="0" u="none" strike="noStrike" dirty="0">
                          <a:solidFill>
                            <a:srgbClr val="1F4E78"/>
                          </a:solidFill>
                          <a:effectLst/>
                          <a:latin typeface="Calibri" panose="020F0502020204030204" pitchFamily="34" charset="0"/>
                        </a:rPr>
                        <a:t>•Business Planning</a:t>
                      </a:r>
                    </a:p>
                  </a:txBody>
                  <a:tcPr marL="4756" marR="4756" marT="4756" marB="0" anchor="ctr">
                    <a:lnL w="12700" cap="flat" cmpd="sng" algn="ctr">
                      <a:solidFill>
                        <a:schemeClr val="tx2">
                          <a:lumMod val="50000"/>
                        </a:schemeClr>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extLst>
                  <a:ext uri="{0D108BD9-81ED-4DB2-BD59-A6C34878D82A}">
                    <a16:rowId xmlns:a16="http://schemas.microsoft.com/office/drawing/2014/main" val="2930157010"/>
                  </a:ext>
                </a:extLst>
              </a:tr>
              <a:tr h="1473657">
                <a:tc rowSpan="2">
                  <a:txBody>
                    <a:bodyPr/>
                    <a:lstStyle/>
                    <a:p>
                      <a:pPr algn="ctr" fontAlgn="t"/>
                      <a:r>
                        <a:rPr lang="en-US" sz="1000" b="0" i="0" u="none" strike="noStrike" dirty="0">
                          <a:solidFill>
                            <a:srgbClr val="1F4E78"/>
                          </a:solidFill>
                          <a:effectLst/>
                          <a:latin typeface="Calibri" panose="020F0502020204030204" pitchFamily="34" charset="0"/>
                        </a:rPr>
                        <a:t> </a:t>
                      </a:r>
                    </a:p>
                  </a:txBody>
                  <a:tcPr marL="4756" marR="4756" marT="4756" marB="0">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a:noFill/>
                    </a:lnT>
                    <a:lnB w="6350" cap="flat" cmpd="sng" algn="ctr">
                      <a:solidFill>
                        <a:srgbClr val="1F4E78"/>
                      </a:solidFill>
                      <a:prstDash val="solid"/>
                      <a:round/>
                      <a:headEnd type="none" w="med" len="med"/>
                      <a:tailEnd type="none" w="med" len="med"/>
                    </a:lnB>
                    <a:solidFill>
                      <a:schemeClr val="bg1"/>
                    </a:solidFill>
                  </a:tcPr>
                </a:tc>
                <a:tc rowSpan="2">
                  <a:txBody>
                    <a:bodyPr/>
                    <a:lstStyle/>
                    <a:p>
                      <a:pPr algn="ctr" fontAlgn="t"/>
                      <a:r>
                        <a:rPr lang="en-US" sz="1000" b="0" i="0" u="none" strike="noStrike" dirty="0">
                          <a:solidFill>
                            <a:srgbClr val="1F4E78"/>
                          </a:solidFill>
                          <a:effectLst/>
                          <a:latin typeface="Calibri" panose="020F0502020204030204" pitchFamily="34" charset="0"/>
                        </a:rPr>
                        <a:t> </a:t>
                      </a:r>
                    </a:p>
                  </a:txBody>
                  <a:tcPr marL="4756" marR="4756" marT="4756" marB="0">
                    <a:lnL w="6350" cap="flat" cmpd="sng" algn="ctr">
                      <a:solidFill>
                        <a:srgbClr val="1F4E78"/>
                      </a:solidFill>
                      <a:prstDash val="solid"/>
                      <a:round/>
                      <a:headEnd type="none" w="med" len="med"/>
                      <a:tailEnd type="none" w="med" len="med"/>
                    </a:lnL>
                    <a:lnR w="12700" cap="flat" cmpd="sng" algn="ctr">
                      <a:solidFill>
                        <a:schemeClr val="tx2">
                          <a:lumMod val="50000"/>
                        </a:schemeClr>
                      </a:solidFill>
                      <a:prstDash val="solid"/>
                      <a:round/>
                      <a:headEnd type="none" w="med" len="med"/>
                      <a:tailEnd type="none" w="med" len="med"/>
                    </a:lnR>
                    <a:lnT>
                      <a:noFill/>
                    </a:lnT>
                    <a:lnB w="6350" cap="flat" cmpd="sng" algn="ctr">
                      <a:solidFill>
                        <a:srgbClr val="1F4E78"/>
                      </a:solidFill>
                      <a:prstDash val="solid"/>
                      <a:round/>
                      <a:headEnd type="none" w="med" len="med"/>
                      <a:tailEnd type="none" w="med" len="med"/>
                    </a:lnB>
                    <a:solidFill>
                      <a:schemeClr val="bg1"/>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461956263"/>
                  </a:ext>
                </a:extLst>
              </a:tr>
              <a:tr h="442097">
                <a:tc vMerge="1">
                  <a:txBody>
                    <a:bodyPr/>
                    <a:lstStyle/>
                    <a:p>
                      <a:endParaRPr lang="en-US"/>
                    </a:p>
                  </a:txBody>
                  <a:tcPr/>
                </a:tc>
                <a:tc vMerge="1">
                  <a:txBody>
                    <a:bodyPr/>
                    <a:lstStyle/>
                    <a:p>
                      <a:endParaRPr lang="en-US"/>
                    </a:p>
                  </a:txBody>
                  <a:tcPr/>
                </a:tc>
                <a:tc>
                  <a:txBody>
                    <a:bodyPr/>
                    <a:lstStyle/>
                    <a:p>
                      <a:pPr algn="ctr" rtl="0" fontAlgn="ctr"/>
                      <a:endParaRPr lang="en-US" sz="1000" b="0" i="0" u="none" strike="noStrike" dirty="0">
                        <a:solidFill>
                          <a:srgbClr val="1F4E78"/>
                        </a:solidFill>
                        <a:effectLst/>
                        <a:latin typeface="Calibri" panose="020F0502020204030204" pitchFamily="34" charset="0"/>
                      </a:endParaRPr>
                    </a:p>
                  </a:txBody>
                  <a:tcPr marL="4756" marR="4756" marT="4756" marB="0" anchor="ctr">
                    <a:lnL w="12700" cap="flat" cmpd="sng" algn="ctr">
                      <a:solidFill>
                        <a:schemeClr val="tx2">
                          <a:lumMod val="50000"/>
                        </a:schemeClr>
                      </a:solidFill>
                      <a:prstDash val="solid"/>
                      <a:round/>
                      <a:headEnd type="none" w="med" len="med"/>
                      <a:tailEnd type="none" w="med" len="med"/>
                    </a:lnL>
                    <a:lnR w="12700" cap="flat" cmpd="sng" algn="ctr">
                      <a:solidFill>
                        <a:schemeClr val="tx2">
                          <a:lumMod val="50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2133295935"/>
                  </a:ext>
                </a:extLst>
              </a:tr>
            </a:tbl>
          </a:graphicData>
        </a:graphic>
      </p:graphicFrame>
    </p:spTree>
    <p:extLst>
      <p:ext uri="{BB962C8B-B14F-4D97-AF65-F5344CB8AC3E}">
        <p14:creationId xmlns:p14="http://schemas.microsoft.com/office/powerpoint/2010/main" val="19949937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 name="Table 113"/>
          <p:cNvGraphicFramePr>
            <a:graphicFrameLocks noGrp="1"/>
          </p:cNvGraphicFramePr>
          <p:nvPr>
            <p:extLst>
              <p:ext uri="{D42A27DB-BD31-4B8C-83A1-F6EECF244321}">
                <p14:modId xmlns:p14="http://schemas.microsoft.com/office/powerpoint/2010/main" val="1116061624"/>
              </p:ext>
            </p:extLst>
          </p:nvPr>
        </p:nvGraphicFramePr>
        <p:xfrm>
          <a:off x="355600" y="469898"/>
          <a:ext cx="8470900" cy="4584702"/>
        </p:xfrm>
        <a:graphic>
          <a:graphicData uri="http://schemas.openxmlformats.org/drawingml/2006/table">
            <a:tbl>
              <a:tblPr/>
              <a:tblGrid>
                <a:gridCol w="2117725">
                  <a:extLst>
                    <a:ext uri="{9D8B030D-6E8A-4147-A177-3AD203B41FA5}">
                      <a16:colId xmlns:a16="http://schemas.microsoft.com/office/drawing/2014/main" val="1760271352"/>
                    </a:ext>
                  </a:extLst>
                </a:gridCol>
                <a:gridCol w="2117725">
                  <a:extLst>
                    <a:ext uri="{9D8B030D-6E8A-4147-A177-3AD203B41FA5}">
                      <a16:colId xmlns:a16="http://schemas.microsoft.com/office/drawing/2014/main" val="4289047751"/>
                    </a:ext>
                  </a:extLst>
                </a:gridCol>
                <a:gridCol w="2117725">
                  <a:extLst>
                    <a:ext uri="{9D8B030D-6E8A-4147-A177-3AD203B41FA5}">
                      <a16:colId xmlns:a16="http://schemas.microsoft.com/office/drawing/2014/main" val="2757555286"/>
                    </a:ext>
                  </a:extLst>
                </a:gridCol>
                <a:gridCol w="2117725">
                  <a:extLst>
                    <a:ext uri="{9D8B030D-6E8A-4147-A177-3AD203B41FA5}">
                      <a16:colId xmlns:a16="http://schemas.microsoft.com/office/drawing/2014/main" val="185551673"/>
                    </a:ext>
                  </a:extLst>
                </a:gridCol>
              </a:tblGrid>
              <a:tr h="191777">
                <a:tc>
                  <a:txBody>
                    <a:bodyPr/>
                    <a:lstStyle/>
                    <a:p>
                      <a:pPr algn="ctr" rtl="0" fontAlgn="ctr"/>
                      <a:r>
                        <a:rPr lang="en-US" sz="1100" b="0" i="0" u="none" strike="noStrike">
                          <a:solidFill>
                            <a:srgbClr val="1F4E78"/>
                          </a:solidFill>
                          <a:effectLst/>
                          <a:latin typeface="Calibri Light" panose="020F0302020204030204" pitchFamily="34" charset="0"/>
                        </a:rPr>
                        <a:t>Element</a:t>
                      </a:r>
                    </a:p>
                  </a:txBody>
                  <a:tcPr marL="6869" marR="6869" marT="6869"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a:txBody>
                    <a:bodyPr/>
                    <a:lstStyle/>
                    <a:p>
                      <a:pPr algn="ctr" rtl="0" fontAlgn="ctr"/>
                      <a:r>
                        <a:rPr lang="en-US" sz="1100" b="0" i="0" u="none" strike="noStrike">
                          <a:solidFill>
                            <a:srgbClr val="1F4E78"/>
                          </a:solidFill>
                          <a:effectLst/>
                          <a:latin typeface="Calibri Light" panose="020F0302020204030204" pitchFamily="34" charset="0"/>
                        </a:rPr>
                        <a:t>Entry Level</a:t>
                      </a:r>
                    </a:p>
                  </a:txBody>
                  <a:tcPr marL="6869" marR="6869" marT="6869"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a:txBody>
                    <a:bodyPr/>
                    <a:lstStyle/>
                    <a:p>
                      <a:pPr algn="ctr" rtl="0" fontAlgn="ctr"/>
                      <a:r>
                        <a:rPr lang="en-US" sz="1100" b="0" i="0" u="none" strike="noStrike">
                          <a:solidFill>
                            <a:srgbClr val="1F4E78"/>
                          </a:solidFill>
                          <a:effectLst/>
                          <a:latin typeface="Calibri Light" panose="020F0302020204030204" pitchFamily="34" charset="0"/>
                        </a:rPr>
                        <a:t>Experienced</a:t>
                      </a:r>
                    </a:p>
                  </a:txBody>
                  <a:tcPr marL="6869" marR="6869" marT="6869"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a:txBody>
                    <a:bodyPr/>
                    <a:lstStyle/>
                    <a:p>
                      <a:pPr algn="ctr" rtl="0" fontAlgn="ctr"/>
                      <a:r>
                        <a:rPr lang="en-US" sz="1100" b="0" i="0" u="none" strike="noStrike">
                          <a:solidFill>
                            <a:srgbClr val="1F4E78"/>
                          </a:solidFill>
                          <a:effectLst/>
                          <a:latin typeface="Calibri Light" panose="020F0302020204030204" pitchFamily="34" charset="0"/>
                        </a:rPr>
                        <a:t>Leadership</a:t>
                      </a:r>
                    </a:p>
                  </a:txBody>
                  <a:tcPr marL="6869" marR="6869" marT="6869"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extLst>
                  <a:ext uri="{0D108BD9-81ED-4DB2-BD59-A6C34878D82A}">
                    <a16:rowId xmlns:a16="http://schemas.microsoft.com/office/drawing/2014/main" val="4201977923"/>
                  </a:ext>
                </a:extLst>
              </a:tr>
              <a:tr h="350701">
                <a:tc>
                  <a:txBody>
                    <a:bodyPr/>
                    <a:lstStyle/>
                    <a:p>
                      <a:pPr algn="l" rtl="0" fontAlgn="ctr"/>
                      <a:r>
                        <a:rPr lang="en-US" sz="1100" b="1" i="0" u="none" strike="noStrike">
                          <a:solidFill>
                            <a:srgbClr val="1F4E78"/>
                          </a:solidFill>
                          <a:effectLst/>
                          <a:latin typeface="Calibri Light" panose="020F0302020204030204" pitchFamily="34" charset="0"/>
                        </a:rPr>
                        <a:t>Skills, Knowledge and Responsibilities (Continued)</a:t>
                      </a:r>
                    </a:p>
                  </a:txBody>
                  <a:tcPr marL="6869" marR="6869" marT="6869"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a:noFill/>
                    </a:lnB>
                    <a:solidFill>
                      <a:schemeClr val="bg1"/>
                    </a:solidFill>
                  </a:tcPr>
                </a:tc>
                <a:tc rowSpan="2">
                  <a:txBody>
                    <a:bodyPr/>
                    <a:lstStyle/>
                    <a:p>
                      <a:pPr algn="ctr" fontAlgn="t"/>
                      <a:r>
                        <a:rPr lang="en-US" sz="1100" b="0" i="0" u="none" strike="noStrike" dirty="0">
                          <a:solidFill>
                            <a:srgbClr val="1F4E78"/>
                          </a:solidFill>
                          <a:effectLst/>
                          <a:latin typeface="Calibri Light" panose="020F0302020204030204" pitchFamily="34" charset="0"/>
                        </a:rPr>
                        <a:t> </a:t>
                      </a:r>
                    </a:p>
                  </a:txBody>
                  <a:tcPr marL="6869" marR="6869" marT="6869" marB="0">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rowSpan="2">
                  <a:txBody>
                    <a:bodyPr/>
                    <a:lstStyle/>
                    <a:p>
                      <a:pPr algn="ctr" rtl="0" fontAlgn="ctr"/>
                      <a:r>
                        <a:rPr lang="en-US" sz="1100" b="0" i="0" u="none" strike="noStrike" dirty="0">
                          <a:solidFill>
                            <a:srgbClr val="1F4E78"/>
                          </a:solidFill>
                          <a:effectLst/>
                          <a:latin typeface="Calibri Light" panose="020F0302020204030204" pitchFamily="34" charset="0"/>
                        </a:rPr>
                        <a:t> </a:t>
                      </a:r>
                    </a:p>
                  </a:txBody>
                  <a:tcPr marL="6869" marR="6869" marT="6869"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rowSpan="2">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US" sz="1100" b="0" i="0" u="none" strike="noStrike" dirty="0">
                          <a:solidFill>
                            <a:srgbClr val="1F4E78"/>
                          </a:solidFill>
                          <a:effectLst/>
                          <a:latin typeface="Calibri Light" panose="020F0302020204030204" pitchFamily="34" charset="0"/>
                        </a:rPr>
                        <a:t>•Marketing</a:t>
                      </a:r>
                      <a:br>
                        <a:rPr lang="en-US" sz="1100" b="0" i="0" u="none" strike="noStrike" dirty="0">
                          <a:solidFill>
                            <a:srgbClr val="1F4E78"/>
                          </a:solidFill>
                          <a:effectLst/>
                          <a:latin typeface="Calibri Light" panose="020F0302020204030204" pitchFamily="34" charset="0"/>
                        </a:rPr>
                      </a:br>
                      <a:r>
                        <a:rPr lang="en-US" sz="1100" b="0" i="0" u="none" strike="noStrike" dirty="0">
                          <a:solidFill>
                            <a:srgbClr val="1F4E78"/>
                          </a:solidFill>
                          <a:effectLst/>
                          <a:latin typeface="Calibri Light" panose="020F0302020204030204" pitchFamily="34" charset="0"/>
                        </a:rPr>
                        <a:t>•Compliance</a:t>
                      </a:r>
                      <a:br>
                        <a:rPr lang="en-US" sz="1100" b="0" i="0" u="none" strike="noStrike" dirty="0">
                          <a:solidFill>
                            <a:srgbClr val="1F4E78"/>
                          </a:solidFill>
                          <a:effectLst/>
                          <a:latin typeface="Calibri Light" panose="020F0302020204030204" pitchFamily="34" charset="0"/>
                        </a:rPr>
                      </a:br>
                      <a:r>
                        <a:rPr lang="en-US" sz="1100" b="0" i="0" u="none" strike="noStrike" dirty="0">
                          <a:solidFill>
                            <a:srgbClr val="1F4E78"/>
                          </a:solidFill>
                          <a:effectLst/>
                          <a:latin typeface="Calibri Light" panose="020F0302020204030204" pitchFamily="34" charset="0"/>
                        </a:rPr>
                        <a:t>•Recruitment</a:t>
                      </a:r>
                      <a:br>
                        <a:rPr lang="en-US" sz="1100" b="0" i="0" u="none" strike="noStrike" dirty="0">
                          <a:solidFill>
                            <a:srgbClr val="1F4E78"/>
                          </a:solidFill>
                          <a:effectLst/>
                          <a:latin typeface="Calibri Light" panose="020F0302020204030204" pitchFamily="34" charset="0"/>
                        </a:rPr>
                      </a:br>
                      <a:r>
                        <a:rPr lang="en-US" sz="1100" b="0" i="0" u="none" strike="noStrike" dirty="0">
                          <a:solidFill>
                            <a:srgbClr val="1F4E78"/>
                          </a:solidFill>
                          <a:effectLst/>
                          <a:latin typeface="Calibri Light" panose="020F0302020204030204" pitchFamily="34" charset="0"/>
                        </a:rPr>
                        <a:t>•Service Line Development</a:t>
                      </a:r>
                      <a:br>
                        <a:rPr lang="en-US" sz="1100" b="0" i="0" u="none" strike="noStrike" dirty="0">
                          <a:solidFill>
                            <a:srgbClr val="1F4E78"/>
                          </a:solidFill>
                          <a:effectLst/>
                          <a:latin typeface="Calibri Light" panose="020F0302020204030204" pitchFamily="34" charset="0"/>
                        </a:rPr>
                      </a:br>
                      <a:r>
                        <a:rPr lang="en-US" sz="1100" b="0" i="0" u="none" strike="noStrike" dirty="0">
                          <a:solidFill>
                            <a:srgbClr val="1F4E78"/>
                          </a:solidFill>
                          <a:effectLst/>
                          <a:latin typeface="Calibri Light" panose="020F0302020204030204" pitchFamily="34" charset="0"/>
                        </a:rPr>
                        <a:t>•Project Management</a:t>
                      </a:r>
                      <a:br>
                        <a:rPr lang="en-US" sz="1100" b="0" i="0" u="none" strike="noStrike" dirty="0">
                          <a:solidFill>
                            <a:srgbClr val="1F4E78"/>
                          </a:solidFill>
                          <a:effectLst/>
                          <a:latin typeface="Calibri Light" panose="020F0302020204030204" pitchFamily="34" charset="0"/>
                        </a:rPr>
                      </a:br>
                      <a:r>
                        <a:rPr lang="en-US" sz="1100" b="0" i="0" u="none" strike="noStrike" dirty="0">
                          <a:solidFill>
                            <a:srgbClr val="1F4E78"/>
                          </a:solidFill>
                          <a:effectLst/>
                          <a:latin typeface="Calibri Light" panose="020F0302020204030204" pitchFamily="34" charset="0"/>
                        </a:rPr>
                        <a:t>•Shared Services</a:t>
                      </a:r>
                      <a:br>
                        <a:rPr lang="en-US" sz="1100" b="0" i="0" u="none" strike="noStrike" dirty="0">
                          <a:solidFill>
                            <a:srgbClr val="1F4E78"/>
                          </a:solidFill>
                          <a:effectLst/>
                          <a:latin typeface="Calibri Light" panose="020F0302020204030204" pitchFamily="34" charset="0"/>
                        </a:rPr>
                      </a:br>
                      <a:r>
                        <a:rPr lang="en-US" sz="1100" b="0" i="0" u="none" strike="noStrike" dirty="0">
                          <a:solidFill>
                            <a:srgbClr val="1F4E78"/>
                          </a:solidFill>
                          <a:effectLst/>
                          <a:latin typeface="Calibri Light" panose="020F0302020204030204" pitchFamily="34" charset="0"/>
                        </a:rPr>
                        <a:t>•Affiliation Agreement – Medical Institutions, Corporate Responsibilities</a:t>
                      </a:r>
                    </a:p>
                    <a:p>
                      <a:pPr marL="0" marR="0" lvl="0" indent="0" algn="l" defTabSz="457200" rtl="0" eaLnBrk="1" fontAlgn="ctr" latinLnBrk="0" hangingPunct="1">
                        <a:lnSpc>
                          <a:spcPct val="100000"/>
                        </a:lnSpc>
                        <a:spcBef>
                          <a:spcPts val="0"/>
                        </a:spcBef>
                        <a:spcAft>
                          <a:spcPts val="0"/>
                        </a:spcAft>
                        <a:buClrTx/>
                        <a:buSzTx/>
                        <a:buFontTx/>
                        <a:buNone/>
                        <a:tabLst/>
                        <a:defRPr/>
                      </a:pPr>
                      <a:r>
                        <a:rPr lang="en-US" sz="1100" b="0" i="0" u="none" strike="noStrike" dirty="0">
                          <a:solidFill>
                            <a:srgbClr val="1F4E78"/>
                          </a:solidFill>
                          <a:effectLst/>
                          <a:latin typeface="Calibri" panose="020F0502020204030204" pitchFamily="34" charset="0"/>
                        </a:rPr>
                        <a:t>•Product Development</a:t>
                      </a:r>
                      <a:br>
                        <a:rPr lang="en-US" sz="1100" b="0" i="0" u="none" strike="noStrike" dirty="0">
                          <a:solidFill>
                            <a:srgbClr val="1F4E78"/>
                          </a:solidFill>
                          <a:effectLst/>
                          <a:latin typeface="Calibri" panose="020F0502020204030204" pitchFamily="34" charset="0"/>
                        </a:rPr>
                      </a:br>
                      <a:r>
                        <a:rPr lang="en-US" sz="1100" b="0" i="0" u="none" strike="noStrike" dirty="0">
                          <a:solidFill>
                            <a:srgbClr val="1F4E78"/>
                          </a:solidFill>
                          <a:effectLst/>
                          <a:latin typeface="Calibri" panose="020F0502020204030204" pitchFamily="34" charset="0"/>
                        </a:rPr>
                        <a:t>•Culture Change</a:t>
                      </a:r>
                      <a:r>
                        <a:rPr lang="en-US" sz="1100" b="0" i="0" u="none" strike="noStrike" dirty="0">
                          <a:solidFill>
                            <a:srgbClr val="1F4E78"/>
                          </a:solidFill>
                          <a:effectLst/>
                          <a:latin typeface="Calibri Light" panose="020F0302020204030204" pitchFamily="34" charset="0"/>
                        </a:rPr>
                        <a:t/>
                      </a:r>
                      <a:br>
                        <a:rPr lang="en-US" sz="1100" b="0" i="0" u="none" strike="noStrike" dirty="0">
                          <a:solidFill>
                            <a:srgbClr val="1F4E78"/>
                          </a:solidFill>
                          <a:effectLst/>
                          <a:latin typeface="Calibri Light" panose="020F0302020204030204" pitchFamily="34" charset="0"/>
                        </a:rPr>
                      </a:br>
                      <a:endParaRPr lang="en-US" sz="1100" b="0" i="0" u="none" strike="noStrike" dirty="0">
                        <a:solidFill>
                          <a:srgbClr val="1F4E78"/>
                        </a:solidFill>
                        <a:effectLst/>
                        <a:latin typeface="Calibri Light" panose="020F0302020204030204" pitchFamily="34" charset="0"/>
                      </a:endParaRPr>
                    </a:p>
                  </a:txBody>
                  <a:tcPr marL="6869" marR="6869" marT="6869"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extLst>
                  <a:ext uri="{0D108BD9-81ED-4DB2-BD59-A6C34878D82A}">
                    <a16:rowId xmlns:a16="http://schemas.microsoft.com/office/drawing/2014/main" val="1220515743"/>
                  </a:ext>
                </a:extLst>
              </a:tr>
              <a:tr h="1718301">
                <a:tc>
                  <a:txBody>
                    <a:bodyPr/>
                    <a:lstStyle/>
                    <a:p>
                      <a:pPr algn="ctr" rtl="0" fontAlgn="ctr"/>
                      <a:endParaRPr lang="en-US" sz="1100" b="1" i="0" u="none" strike="noStrike" dirty="0">
                        <a:solidFill>
                          <a:srgbClr val="1F4E78"/>
                        </a:solidFill>
                        <a:effectLst/>
                        <a:latin typeface="Calibri Light" panose="020F0302020204030204" pitchFamily="34" charset="0"/>
                      </a:endParaRPr>
                    </a:p>
                  </a:txBody>
                  <a:tcPr marL="6869" marR="6869" marT="6869" marB="0" anchor="ctr">
                    <a:lnL>
                      <a:noFill/>
                    </a:lnL>
                    <a:lnR w="6350" cap="flat" cmpd="sng" algn="ctr">
                      <a:solidFill>
                        <a:srgbClr val="1F4E78"/>
                      </a:solidFill>
                      <a:prstDash val="solid"/>
                      <a:round/>
                      <a:headEnd type="none" w="med" len="med"/>
                      <a:tailEnd type="none" w="med" len="med"/>
                    </a:lnR>
                    <a:lnT>
                      <a:noFill/>
                    </a:lnT>
                    <a:lnB w="6350" cap="flat" cmpd="sng" algn="ctr">
                      <a:solidFill>
                        <a:srgbClr val="1F4E78"/>
                      </a:solidFill>
                      <a:prstDash val="solid"/>
                      <a:round/>
                      <a:headEnd type="none" w="med" len="med"/>
                      <a:tailEnd type="none" w="med" len="med"/>
                    </a:lnB>
                    <a:solidFill>
                      <a:schemeClr val="bg1"/>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25755591"/>
                  </a:ext>
                </a:extLst>
              </a:tr>
              <a:tr h="178871">
                <a:tc>
                  <a:txBody>
                    <a:bodyPr/>
                    <a:lstStyle/>
                    <a:p>
                      <a:pPr algn="l" rtl="0" fontAlgn="ctr"/>
                      <a:r>
                        <a:rPr lang="en-US" sz="1100" b="1" i="0" u="none" strike="noStrike">
                          <a:solidFill>
                            <a:srgbClr val="365F91"/>
                          </a:solidFill>
                          <a:effectLst/>
                          <a:latin typeface="Calibri Light" panose="020F0302020204030204" pitchFamily="34" charset="0"/>
                        </a:rPr>
                        <a:t>Servant Leadership</a:t>
                      </a:r>
                    </a:p>
                  </a:txBody>
                  <a:tcPr marL="6869" marR="6869" marT="6869" marB="0" anchor="ctr">
                    <a:lnL>
                      <a:noFill/>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a:noFill/>
                    </a:lnB>
                    <a:solidFill>
                      <a:schemeClr val="bg1"/>
                    </a:solidFill>
                  </a:tcPr>
                </a:tc>
                <a:tc rowSpan="2">
                  <a:txBody>
                    <a:bodyPr/>
                    <a:lstStyle/>
                    <a:p>
                      <a:pPr algn="l" fontAlgn="t"/>
                      <a:r>
                        <a:rPr lang="en-US" sz="1100" b="0" i="0" u="none" strike="noStrike">
                          <a:solidFill>
                            <a:srgbClr val="1F4E78"/>
                          </a:solidFill>
                          <a:effectLst/>
                          <a:latin typeface="Calibri Light" panose="020F0302020204030204" pitchFamily="34" charset="0"/>
                        </a:rPr>
                        <a:t>•Volunteer in Community</a:t>
                      </a:r>
                      <a:br>
                        <a:rPr lang="en-US" sz="1100" b="0" i="0" u="none" strike="noStrike">
                          <a:solidFill>
                            <a:srgbClr val="1F4E78"/>
                          </a:solidFill>
                          <a:effectLst/>
                          <a:latin typeface="Calibri Light" panose="020F0302020204030204" pitchFamily="34" charset="0"/>
                        </a:rPr>
                      </a:br>
                      <a:r>
                        <a:rPr lang="en-US" sz="1100" b="0" i="0" u="none" strike="noStrike">
                          <a:solidFill>
                            <a:srgbClr val="1F4E78"/>
                          </a:solidFill>
                          <a:effectLst/>
                          <a:latin typeface="Calibri Light" panose="020F0302020204030204" pitchFamily="34" charset="0"/>
                        </a:rPr>
                        <a:t>•Volunteer in Local Chapter or State Association</a:t>
                      </a:r>
                      <a:br>
                        <a:rPr lang="en-US" sz="1100" b="0" i="0" u="none" strike="noStrike">
                          <a:solidFill>
                            <a:srgbClr val="1F4E78"/>
                          </a:solidFill>
                          <a:effectLst/>
                          <a:latin typeface="Calibri Light" panose="020F0302020204030204" pitchFamily="34" charset="0"/>
                        </a:rPr>
                      </a:br>
                      <a:endParaRPr lang="en-US" sz="1100" b="0" i="0" u="none" strike="noStrike">
                        <a:solidFill>
                          <a:srgbClr val="1F4E78"/>
                        </a:solidFill>
                        <a:effectLst/>
                        <a:latin typeface="Calibri Light" panose="020F0302020204030204" pitchFamily="34" charset="0"/>
                      </a:endParaRPr>
                    </a:p>
                  </a:txBody>
                  <a:tcPr marL="6869" marR="6869" marT="6869" marB="0">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rowSpan="2">
                  <a:txBody>
                    <a:bodyPr/>
                    <a:lstStyle/>
                    <a:p>
                      <a:pPr algn="l" rtl="0" fontAlgn="ctr"/>
                      <a:r>
                        <a:rPr lang="en-US" sz="1100" b="0" i="0" u="none" strike="noStrike" dirty="0">
                          <a:solidFill>
                            <a:srgbClr val="365F91"/>
                          </a:solidFill>
                          <a:effectLst/>
                          <a:latin typeface="Calibri Light" panose="020F0302020204030204" pitchFamily="34" charset="0"/>
                        </a:rPr>
                        <a:t>•Volunteer in Local Chapter, State Association and National Association Medical Staff Services</a:t>
                      </a:r>
                    </a:p>
                  </a:txBody>
                  <a:tcPr marL="6869" marR="6869" marT="6869"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rowSpan="2">
                  <a:txBody>
                    <a:bodyPr/>
                    <a:lstStyle/>
                    <a:p>
                      <a:pPr algn="l" rtl="0" fontAlgn="ctr"/>
                      <a:r>
                        <a:rPr lang="en-US" sz="1100" b="0" i="0" u="none" strike="noStrike">
                          <a:solidFill>
                            <a:srgbClr val="365F91"/>
                          </a:solidFill>
                          <a:effectLst/>
                          <a:latin typeface="Calibri Light" panose="020F0302020204030204" pitchFamily="34" charset="0"/>
                        </a:rPr>
                        <a:t>•Volunteer in Healthcare Related Associations and Community Services</a:t>
                      </a:r>
                    </a:p>
                  </a:txBody>
                  <a:tcPr marL="6869" marR="6869" marT="6869"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extLst>
                  <a:ext uri="{0D108BD9-81ED-4DB2-BD59-A6C34878D82A}">
                    <a16:rowId xmlns:a16="http://schemas.microsoft.com/office/drawing/2014/main" val="2462737797"/>
                  </a:ext>
                </a:extLst>
              </a:tr>
              <a:tr h="515490">
                <a:tc>
                  <a:txBody>
                    <a:bodyPr/>
                    <a:lstStyle/>
                    <a:p>
                      <a:pPr algn="l" fontAlgn="b"/>
                      <a:r>
                        <a:rPr lang="en-US" sz="1100" b="1" i="0" u="none" strike="noStrike">
                          <a:solidFill>
                            <a:srgbClr val="1F4E78"/>
                          </a:solidFill>
                          <a:effectLst/>
                          <a:latin typeface="Calibri Light" panose="020F0302020204030204" pitchFamily="34" charset="0"/>
                        </a:rPr>
                        <a:t> </a:t>
                      </a:r>
                    </a:p>
                  </a:txBody>
                  <a:tcPr marL="6869" marR="6869" marT="6869" marB="0" anchor="b">
                    <a:lnL>
                      <a:noFill/>
                    </a:lnL>
                    <a:lnR w="6350" cap="flat" cmpd="sng" algn="ctr">
                      <a:solidFill>
                        <a:srgbClr val="1F4E78"/>
                      </a:solidFill>
                      <a:prstDash val="solid"/>
                      <a:round/>
                      <a:headEnd type="none" w="med" len="med"/>
                      <a:tailEnd type="none" w="med" len="med"/>
                    </a:lnR>
                    <a:lnT>
                      <a:noFill/>
                    </a:lnT>
                    <a:lnB w="6350" cap="flat" cmpd="sng" algn="ctr">
                      <a:solidFill>
                        <a:srgbClr val="1F4E78"/>
                      </a:solidFill>
                      <a:prstDash val="solid"/>
                      <a:round/>
                      <a:headEnd type="none" w="med" len="med"/>
                      <a:tailEnd type="none" w="med" len="med"/>
                    </a:lnB>
                    <a:solidFill>
                      <a:schemeClr val="bg1"/>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707288242"/>
                  </a:ext>
                </a:extLst>
              </a:tr>
              <a:tr h="178871">
                <a:tc>
                  <a:txBody>
                    <a:bodyPr/>
                    <a:lstStyle/>
                    <a:p>
                      <a:pPr algn="l" rtl="0" fontAlgn="ctr"/>
                      <a:r>
                        <a:rPr lang="en-US" sz="1100" b="1" i="0" u="none" strike="noStrike">
                          <a:solidFill>
                            <a:srgbClr val="365F91"/>
                          </a:solidFill>
                          <a:effectLst/>
                          <a:latin typeface="Calibri Light" panose="020F0302020204030204" pitchFamily="34" charset="0"/>
                        </a:rPr>
                        <a:t>Professional Contributions</a:t>
                      </a:r>
                    </a:p>
                  </a:txBody>
                  <a:tcPr marL="6869" marR="6869" marT="6869"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a:noFill/>
                    </a:lnB>
                    <a:solidFill>
                      <a:schemeClr val="bg1"/>
                    </a:solidFill>
                  </a:tcPr>
                </a:tc>
                <a:tc rowSpan="2">
                  <a:txBody>
                    <a:bodyPr/>
                    <a:lstStyle/>
                    <a:p>
                      <a:pPr algn="ctr" rtl="0" fontAlgn="ctr"/>
                      <a:r>
                        <a:rPr lang="en-US" sz="1100" b="0" i="0" u="none" strike="noStrike">
                          <a:solidFill>
                            <a:srgbClr val="365F91"/>
                          </a:solidFill>
                          <a:effectLst/>
                          <a:latin typeface="Calibri Light" panose="020F0302020204030204" pitchFamily="34" charset="0"/>
                        </a:rPr>
                        <a:t>•Local Chapter Medical Staff Services Newsletter</a:t>
                      </a:r>
                      <a:br>
                        <a:rPr lang="en-US" sz="1100" b="0" i="0" u="none" strike="noStrike">
                          <a:solidFill>
                            <a:srgbClr val="365F91"/>
                          </a:solidFill>
                          <a:effectLst/>
                          <a:latin typeface="Calibri Light" panose="020F0302020204030204" pitchFamily="34" charset="0"/>
                        </a:rPr>
                      </a:br>
                      <a:r>
                        <a:rPr lang="en-US" sz="1100" b="0" i="0" u="none" strike="noStrike">
                          <a:solidFill>
                            <a:srgbClr val="365F91"/>
                          </a:solidFill>
                          <a:effectLst/>
                          <a:latin typeface="Calibri Light" panose="020F0302020204030204" pitchFamily="34" charset="0"/>
                        </a:rPr>
                        <a:t>•Medical Staff Newsletter</a:t>
                      </a:r>
                      <a:br>
                        <a:rPr lang="en-US" sz="1100" b="0" i="0" u="none" strike="noStrike">
                          <a:solidFill>
                            <a:srgbClr val="365F91"/>
                          </a:solidFill>
                          <a:effectLst/>
                          <a:latin typeface="Calibri Light" panose="020F0302020204030204" pitchFamily="34" charset="0"/>
                        </a:rPr>
                      </a:br>
                      <a:endParaRPr lang="en-US" sz="1100" b="0" i="0" u="none" strike="noStrike">
                        <a:solidFill>
                          <a:srgbClr val="365F91"/>
                        </a:solidFill>
                        <a:effectLst/>
                        <a:latin typeface="Calibri Light" panose="020F0302020204030204" pitchFamily="34" charset="0"/>
                      </a:endParaRPr>
                    </a:p>
                  </a:txBody>
                  <a:tcPr marL="6869" marR="6869" marT="6869" marB="0" anchor="ctr">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a:noFill/>
                    </a:lnB>
                    <a:solidFill>
                      <a:schemeClr val="bg1"/>
                    </a:solidFill>
                  </a:tcPr>
                </a:tc>
                <a:tc rowSpan="4">
                  <a:txBody>
                    <a:bodyPr/>
                    <a:lstStyle/>
                    <a:p>
                      <a:pPr algn="l" fontAlgn="b"/>
                      <a:r>
                        <a:rPr lang="en-US" sz="1100" b="0" i="0" u="none" strike="noStrike" dirty="0">
                          <a:solidFill>
                            <a:srgbClr val="1F4E78"/>
                          </a:solidFill>
                          <a:effectLst/>
                          <a:latin typeface="Calibri Light" panose="020F0302020204030204" pitchFamily="34" charset="0"/>
                        </a:rPr>
                        <a:t>•State or national medical staff services publication or web content</a:t>
                      </a:r>
                      <a:br>
                        <a:rPr lang="en-US" sz="1100" b="0" i="0" u="none" strike="noStrike" dirty="0">
                          <a:solidFill>
                            <a:srgbClr val="1F4E78"/>
                          </a:solidFill>
                          <a:effectLst/>
                          <a:latin typeface="Calibri Light" panose="020F0302020204030204" pitchFamily="34" charset="0"/>
                        </a:rPr>
                      </a:br>
                      <a:r>
                        <a:rPr lang="en-US" sz="1100" b="0" i="0" u="none" strike="noStrike" dirty="0">
                          <a:solidFill>
                            <a:srgbClr val="1F4E78"/>
                          </a:solidFill>
                          <a:effectLst/>
                          <a:latin typeface="Calibri Light" panose="020F0302020204030204" pitchFamily="34" charset="0"/>
                        </a:rPr>
                        <a:t>•Editor of Newsletter</a:t>
                      </a:r>
                      <a:br>
                        <a:rPr lang="en-US" sz="1100" b="0" i="0" u="none" strike="noStrike" dirty="0">
                          <a:solidFill>
                            <a:srgbClr val="1F4E78"/>
                          </a:solidFill>
                          <a:effectLst/>
                          <a:latin typeface="Calibri Light" panose="020F0302020204030204" pitchFamily="34" charset="0"/>
                        </a:rPr>
                      </a:br>
                      <a:r>
                        <a:rPr lang="en-US" sz="1100" b="0" i="0" u="none" strike="noStrike" dirty="0">
                          <a:solidFill>
                            <a:srgbClr val="1F4E78"/>
                          </a:solidFill>
                          <a:effectLst/>
                          <a:latin typeface="Calibri Light" panose="020F0302020204030204" pitchFamily="34" charset="0"/>
                        </a:rPr>
                        <a:t>•Peer Review Publications</a:t>
                      </a:r>
                      <a:br>
                        <a:rPr lang="en-US" sz="1100" b="0" i="0" u="none" strike="noStrike" dirty="0">
                          <a:solidFill>
                            <a:srgbClr val="1F4E78"/>
                          </a:solidFill>
                          <a:effectLst/>
                          <a:latin typeface="Calibri Light" panose="020F0302020204030204" pitchFamily="34" charset="0"/>
                        </a:rPr>
                      </a:br>
                      <a:r>
                        <a:rPr lang="en-US" sz="1100" b="0" i="0" u="none" strike="noStrike" dirty="0">
                          <a:solidFill>
                            <a:srgbClr val="1F4E78"/>
                          </a:solidFill>
                          <a:effectLst/>
                          <a:latin typeface="Calibri Light" panose="020F0302020204030204" pitchFamily="34" charset="0"/>
                        </a:rPr>
                        <a:t>•Book Contributor</a:t>
                      </a:r>
                      <a:br>
                        <a:rPr lang="en-US" sz="1100" b="0" i="0" u="none" strike="noStrike" dirty="0">
                          <a:solidFill>
                            <a:srgbClr val="1F4E78"/>
                          </a:solidFill>
                          <a:effectLst/>
                          <a:latin typeface="Calibri Light" panose="020F0302020204030204" pitchFamily="34" charset="0"/>
                        </a:rPr>
                      </a:br>
                      <a:r>
                        <a:rPr lang="en-US" sz="1100" b="0" i="0" u="none" strike="noStrike" dirty="0">
                          <a:solidFill>
                            <a:srgbClr val="1F4E78"/>
                          </a:solidFill>
                          <a:effectLst/>
                          <a:latin typeface="Calibri Light" panose="020F0302020204030204" pitchFamily="34" charset="0"/>
                        </a:rPr>
                        <a:t>•Serve as an Expert Witness</a:t>
                      </a:r>
                      <a:br>
                        <a:rPr lang="en-US" sz="1100" b="0" i="0" u="none" strike="noStrike" dirty="0">
                          <a:solidFill>
                            <a:srgbClr val="1F4E78"/>
                          </a:solidFill>
                          <a:effectLst/>
                          <a:latin typeface="Calibri Light" panose="020F0302020204030204" pitchFamily="34" charset="0"/>
                        </a:rPr>
                      </a:br>
                      <a:r>
                        <a:rPr lang="en-US" sz="1100" b="0" i="0" u="none" strike="noStrike" dirty="0">
                          <a:solidFill>
                            <a:srgbClr val="1F4E78"/>
                          </a:solidFill>
                          <a:effectLst/>
                          <a:latin typeface="Calibri Light" panose="020F0302020204030204" pitchFamily="34" charset="0"/>
                        </a:rPr>
                        <a:t>•Presentations for Professional and/or Healthcare Organizations</a:t>
                      </a:r>
                      <a:br>
                        <a:rPr lang="en-US" sz="1100" b="0" i="0" u="none" strike="noStrike" dirty="0">
                          <a:solidFill>
                            <a:srgbClr val="1F4E78"/>
                          </a:solidFill>
                          <a:effectLst/>
                          <a:latin typeface="Calibri Light" panose="020F0302020204030204" pitchFamily="34" charset="0"/>
                        </a:rPr>
                      </a:br>
                      <a:endParaRPr lang="en-US" sz="1100" b="0" i="0" u="none" strike="noStrike" dirty="0">
                        <a:solidFill>
                          <a:srgbClr val="1F4E78"/>
                        </a:solidFill>
                        <a:effectLst/>
                        <a:latin typeface="Calibri Light" panose="020F0302020204030204" pitchFamily="34" charset="0"/>
                      </a:endParaRPr>
                    </a:p>
                  </a:txBody>
                  <a:tcPr marL="6869" marR="6869" marT="6869" marB="0" anchor="b">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tc rowSpan="4">
                  <a:txBody>
                    <a:bodyPr/>
                    <a:lstStyle/>
                    <a:p>
                      <a:pPr algn="l" fontAlgn="b"/>
                      <a:r>
                        <a:rPr lang="en-US" sz="1100" b="0" i="0" u="none" strike="noStrike" dirty="0">
                          <a:solidFill>
                            <a:srgbClr val="1F4E78"/>
                          </a:solidFill>
                          <a:effectLst/>
                          <a:latin typeface="Calibri Light" panose="020F0302020204030204" pitchFamily="34" charset="0"/>
                        </a:rPr>
                        <a:t>•Serve on National Healthcare Related Interest Groups</a:t>
                      </a:r>
                      <a:br>
                        <a:rPr lang="en-US" sz="1100" b="0" i="0" u="none" strike="noStrike" dirty="0">
                          <a:solidFill>
                            <a:srgbClr val="1F4E78"/>
                          </a:solidFill>
                          <a:effectLst/>
                          <a:latin typeface="Calibri Light" panose="020F0302020204030204" pitchFamily="34" charset="0"/>
                        </a:rPr>
                      </a:br>
                      <a:r>
                        <a:rPr lang="en-US" sz="1100" b="0" i="0" u="none" strike="noStrike" dirty="0">
                          <a:solidFill>
                            <a:srgbClr val="1F4E78"/>
                          </a:solidFill>
                          <a:effectLst/>
                          <a:latin typeface="Calibri Light" panose="020F0302020204030204" pitchFamily="34" charset="0"/>
                        </a:rPr>
                        <a:t>•National Association Medical Staff Services Publication and/or other Healthcare Organizations</a:t>
                      </a:r>
                      <a:br>
                        <a:rPr lang="en-US" sz="1100" b="0" i="0" u="none" strike="noStrike" dirty="0">
                          <a:solidFill>
                            <a:srgbClr val="1F4E78"/>
                          </a:solidFill>
                          <a:effectLst/>
                          <a:latin typeface="Calibri Light" panose="020F0302020204030204" pitchFamily="34" charset="0"/>
                        </a:rPr>
                      </a:br>
                      <a:r>
                        <a:rPr lang="en-US" sz="1100" b="0" i="0" u="none" strike="noStrike" dirty="0">
                          <a:solidFill>
                            <a:srgbClr val="1F4E78"/>
                          </a:solidFill>
                          <a:effectLst/>
                          <a:latin typeface="Calibri Light" panose="020F0302020204030204" pitchFamily="34" charset="0"/>
                        </a:rPr>
                        <a:t>•Fellow designation in NAMSS and/or related professional organizations</a:t>
                      </a:r>
                      <a:br>
                        <a:rPr lang="en-US" sz="1100" b="0" i="0" u="none" strike="noStrike" dirty="0">
                          <a:solidFill>
                            <a:srgbClr val="1F4E78"/>
                          </a:solidFill>
                          <a:effectLst/>
                          <a:latin typeface="Calibri Light" panose="020F0302020204030204" pitchFamily="34" charset="0"/>
                        </a:rPr>
                      </a:br>
                      <a:endParaRPr lang="en-US" sz="1100" b="0" i="0" u="none" strike="noStrike" dirty="0">
                        <a:solidFill>
                          <a:srgbClr val="1F4E78"/>
                        </a:solidFill>
                        <a:effectLst/>
                        <a:latin typeface="Calibri Light" panose="020F0302020204030204" pitchFamily="34" charset="0"/>
                      </a:endParaRPr>
                    </a:p>
                  </a:txBody>
                  <a:tcPr marL="6869" marR="6869" marT="6869" marB="0" anchor="b">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w="6350" cap="flat" cmpd="sng" algn="ctr">
                      <a:solidFill>
                        <a:srgbClr val="1F4E78"/>
                      </a:solidFill>
                      <a:prstDash val="solid"/>
                      <a:round/>
                      <a:headEnd type="none" w="med" len="med"/>
                      <a:tailEnd type="none" w="med" len="med"/>
                    </a:lnT>
                    <a:lnB w="6350" cap="flat" cmpd="sng" algn="ctr">
                      <a:solidFill>
                        <a:srgbClr val="1F4E78"/>
                      </a:solidFill>
                      <a:prstDash val="solid"/>
                      <a:round/>
                      <a:headEnd type="none" w="med" len="med"/>
                      <a:tailEnd type="none" w="med" len="med"/>
                    </a:lnB>
                    <a:solidFill>
                      <a:schemeClr val="bg1"/>
                    </a:solidFill>
                  </a:tcPr>
                </a:tc>
                <a:extLst>
                  <a:ext uri="{0D108BD9-81ED-4DB2-BD59-A6C34878D82A}">
                    <a16:rowId xmlns:a16="http://schemas.microsoft.com/office/drawing/2014/main" val="3869893669"/>
                  </a:ext>
                </a:extLst>
              </a:tr>
              <a:tr h="515490">
                <a:tc>
                  <a:txBody>
                    <a:bodyPr/>
                    <a:lstStyle/>
                    <a:p>
                      <a:pPr algn="l" fontAlgn="b"/>
                      <a:r>
                        <a:rPr lang="en-US" sz="1100" b="0" i="0" u="none" strike="noStrike">
                          <a:solidFill>
                            <a:srgbClr val="1F4E78"/>
                          </a:solidFill>
                          <a:effectLst/>
                          <a:latin typeface="Calibri Light" panose="020F0302020204030204" pitchFamily="34" charset="0"/>
                        </a:rPr>
                        <a:t> </a:t>
                      </a:r>
                    </a:p>
                  </a:txBody>
                  <a:tcPr marL="6869" marR="6869" marT="6869" marB="0" anchor="b">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a:noFill/>
                    </a:lnT>
                    <a:lnB>
                      <a:noFill/>
                    </a:lnB>
                    <a:solidFill>
                      <a:schemeClr val="bg1"/>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499519215"/>
                  </a:ext>
                </a:extLst>
              </a:tr>
              <a:tr h="178871">
                <a:tc>
                  <a:txBody>
                    <a:bodyPr/>
                    <a:lstStyle/>
                    <a:p>
                      <a:pPr algn="l" fontAlgn="b"/>
                      <a:r>
                        <a:rPr lang="en-US" sz="1100" b="0" i="0" u="none" strike="noStrike">
                          <a:solidFill>
                            <a:srgbClr val="1F4E78"/>
                          </a:solidFill>
                          <a:effectLst/>
                          <a:latin typeface="Calibri Light" panose="020F0302020204030204" pitchFamily="34" charset="0"/>
                        </a:rPr>
                        <a:t> </a:t>
                      </a:r>
                    </a:p>
                  </a:txBody>
                  <a:tcPr marL="6869" marR="6869" marT="6869" marB="0" anchor="b">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a:noFill/>
                    </a:lnT>
                    <a:lnB>
                      <a:noFill/>
                    </a:lnB>
                    <a:solidFill>
                      <a:schemeClr val="bg1"/>
                    </a:solidFill>
                  </a:tcPr>
                </a:tc>
                <a:tc>
                  <a:txBody>
                    <a:bodyPr/>
                    <a:lstStyle/>
                    <a:p>
                      <a:pPr algn="l" fontAlgn="b"/>
                      <a:r>
                        <a:rPr lang="en-US" sz="1100" b="0" i="0" u="none" strike="noStrike">
                          <a:solidFill>
                            <a:srgbClr val="1F4E78"/>
                          </a:solidFill>
                          <a:effectLst/>
                          <a:latin typeface="Calibri Light" panose="020F0302020204030204" pitchFamily="34" charset="0"/>
                        </a:rPr>
                        <a:t> </a:t>
                      </a:r>
                    </a:p>
                  </a:txBody>
                  <a:tcPr marL="6869" marR="6869" marT="6869" marB="0" anchor="b">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a:noFill/>
                    </a:lnT>
                    <a:lnB>
                      <a:noFill/>
                    </a:lnB>
                    <a:solidFill>
                      <a:schemeClr val="bg1"/>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713278"/>
                  </a:ext>
                </a:extLst>
              </a:tr>
              <a:tr h="756330">
                <a:tc>
                  <a:txBody>
                    <a:bodyPr/>
                    <a:lstStyle/>
                    <a:p>
                      <a:pPr algn="l" fontAlgn="b"/>
                      <a:r>
                        <a:rPr lang="en-US" sz="1100" b="0" i="0" u="none" strike="noStrike">
                          <a:solidFill>
                            <a:srgbClr val="1F4E78"/>
                          </a:solidFill>
                          <a:effectLst/>
                          <a:latin typeface="Calibri Light" panose="020F0302020204030204" pitchFamily="34" charset="0"/>
                        </a:rPr>
                        <a:t> </a:t>
                      </a:r>
                    </a:p>
                  </a:txBody>
                  <a:tcPr marL="6869" marR="6869" marT="6869" marB="0" anchor="b">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a:noFill/>
                    </a:lnT>
                    <a:lnB w="6350" cap="flat" cmpd="sng" algn="ctr">
                      <a:solidFill>
                        <a:srgbClr val="1F4E78"/>
                      </a:solidFill>
                      <a:prstDash val="solid"/>
                      <a:round/>
                      <a:headEnd type="none" w="med" len="med"/>
                      <a:tailEnd type="none" w="med" len="med"/>
                    </a:lnB>
                    <a:solidFill>
                      <a:schemeClr val="bg1"/>
                    </a:solidFill>
                  </a:tcPr>
                </a:tc>
                <a:tc>
                  <a:txBody>
                    <a:bodyPr/>
                    <a:lstStyle/>
                    <a:p>
                      <a:pPr algn="l" fontAlgn="b"/>
                      <a:r>
                        <a:rPr lang="en-US" sz="1100" b="0" i="0" u="none" strike="noStrike" dirty="0">
                          <a:solidFill>
                            <a:srgbClr val="1F4E78"/>
                          </a:solidFill>
                          <a:effectLst/>
                          <a:latin typeface="Calibri Light" panose="020F0302020204030204" pitchFamily="34" charset="0"/>
                        </a:rPr>
                        <a:t> </a:t>
                      </a:r>
                    </a:p>
                  </a:txBody>
                  <a:tcPr marL="6869" marR="6869" marT="6869" marB="0" anchor="b">
                    <a:lnL w="6350" cap="flat" cmpd="sng" algn="ctr">
                      <a:solidFill>
                        <a:srgbClr val="1F4E78"/>
                      </a:solidFill>
                      <a:prstDash val="solid"/>
                      <a:round/>
                      <a:headEnd type="none" w="med" len="med"/>
                      <a:tailEnd type="none" w="med" len="med"/>
                    </a:lnL>
                    <a:lnR w="6350" cap="flat" cmpd="sng" algn="ctr">
                      <a:solidFill>
                        <a:srgbClr val="1F4E78"/>
                      </a:solidFill>
                      <a:prstDash val="solid"/>
                      <a:round/>
                      <a:headEnd type="none" w="med" len="med"/>
                      <a:tailEnd type="none" w="med" len="med"/>
                    </a:lnR>
                    <a:lnT>
                      <a:noFill/>
                    </a:lnT>
                    <a:lnB w="6350" cap="flat" cmpd="sng" algn="ctr">
                      <a:solidFill>
                        <a:srgbClr val="1F4E78"/>
                      </a:solidFill>
                      <a:prstDash val="solid"/>
                      <a:round/>
                      <a:headEnd type="none" w="med" len="med"/>
                      <a:tailEnd type="none" w="med" len="med"/>
                    </a:lnB>
                    <a:solidFill>
                      <a:schemeClr val="bg1"/>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313293414"/>
                  </a:ext>
                </a:extLst>
              </a:tr>
            </a:tbl>
          </a:graphicData>
        </a:graphic>
      </p:graphicFrame>
      <p:sp>
        <p:nvSpPr>
          <p:cNvPr id="115" name="Text Placeholder 12"/>
          <p:cNvSpPr>
            <a:spLocks noGrp="1"/>
          </p:cNvSpPr>
          <p:nvPr>
            <p:ph type="body" sz="quarter" idx="11"/>
          </p:nvPr>
        </p:nvSpPr>
        <p:spPr>
          <a:xfrm>
            <a:off x="1348179" y="19784"/>
            <a:ext cx="6485741" cy="299184"/>
          </a:xfrm>
        </p:spPr>
        <p:txBody>
          <a:bodyPr/>
          <a:lstStyle/>
          <a:p>
            <a:r>
              <a:rPr lang="en-US" dirty="0">
                <a:solidFill>
                  <a:schemeClr val="bg1">
                    <a:lumMod val="95000"/>
                  </a:schemeClr>
                </a:solidFill>
              </a:rPr>
              <a:t>NAMSS Leadership Career Path (Continued)</a:t>
            </a:r>
          </a:p>
          <a:p>
            <a:endParaRPr lang="en-US" dirty="0">
              <a:solidFill>
                <a:schemeClr val="bg1">
                  <a:lumMod val="95000"/>
                </a:schemeClr>
              </a:solidFill>
            </a:endParaRPr>
          </a:p>
          <a:p>
            <a:endParaRPr lang="en-US" dirty="0"/>
          </a:p>
        </p:txBody>
      </p:sp>
    </p:spTree>
    <p:extLst>
      <p:ext uri="{BB962C8B-B14F-4D97-AF65-F5344CB8AC3E}">
        <p14:creationId xmlns:p14="http://schemas.microsoft.com/office/powerpoint/2010/main" val="12877062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latin typeface="Myriad Pro"/>
              </a:rPr>
              <a:t>Ideal Credentialing Standards</a:t>
            </a:r>
            <a:endParaRPr lang="en-US" dirty="0"/>
          </a:p>
        </p:txBody>
      </p:sp>
      <p:sp>
        <p:nvSpPr>
          <p:cNvPr id="3" name="Text Placeholder 2"/>
          <p:cNvSpPr txBox="1">
            <a:spLocks/>
          </p:cNvSpPr>
          <p:nvPr/>
        </p:nvSpPr>
        <p:spPr bwMode="auto">
          <a:xfrm>
            <a:off x="408092" y="1062847"/>
            <a:ext cx="3891833" cy="516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
                <a:ea typeface="ＭＳ Ｐゴシック" charset="0"/>
                <a:cs typeface="ＭＳ Ｐゴシック" charset="0"/>
              </a:defRPr>
            </a:lvl1pPr>
            <a:lvl2pPr marL="742950" indent="-28575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
                <a:ea typeface="ＭＳ Ｐゴシック" charset="0"/>
                <a:cs typeface="+mn-cs"/>
              </a:defRPr>
            </a:lvl2pPr>
            <a:lvl3pPr marL="1143000" indent="-228600" algn="l" defTabSz="457200" rtl="0" eaLnBrk="1" fontAlgn="base" hangingPunct="1">
              <a:spcBef>
                <a:spcPct val="20000"/>
              </a:spcBef>
              <a:spcAft>
                <a:spcPct val="0"/>
              </a:spcAft>
              <a:buClr>
                <a:srgbClr val="62A70F"/>
              </a:buClr>
              <a:buFont typeface="Arial" panose="020B0604020202020204" pitchFamily="34" charset="0"/>
              <a:buChar char="•"/>
              <a:defRPr sz="2000" kern="1200">
                <a:solidFill>
                  <a:schemeClr val="tx1"/>
                </a:solidFill>
                <a:latin typeface=""/>
                <a:ea typeface="ＭＳ Ｐゴシック" charset="0"/>
                <a:cs typeface="+mn-cs"/>
              </a:defRPr>
            </a:lvl3pPr>
            <a:lvl4pPr marL="1600200" indent="-22860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
                <a:ea typeface="ＭＳ Ｐゴシック" charset="0"/>
                <a:cs typeface="+mn-cs"/>
              </a:defRPr>
            </a:lvl4pPr>
            <a:lvl5pPr marL="2057400" indent="-22860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Arial" charset="0"/>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latin typeface="Myriad Pro"/>
              </a:rPr>
              <a:t>Hospital Credentialing</a:t>
            </a:r>
          </a:p>
        </p:txBody>
      </p:sp>
      <p:sp>
        <p:nvSpPr>
          <p:cNvPr id="4" name="Content Placeholder 2"/>
          <p:cNvSpPr>
            <a:spLocks noGrp="1"/>
          </p:cNvSpPr>
          <p:nvPr>
            <p:ph sz="half" idx="4294967295"/>
          </p:nvPr>
        </p:nvSpPr>
        <p:spPr>
          <a:xfrm>
            <a:off x="333914" y="1579779"/>
            <a:ext cx="4040188" cy="3951288"/>
          </a:xfrm>
          <a:prstGeom prst="rect">
            <a:avLst/>
          </a:prstGeom>
          <a:extLst/>
        </p:spPr>
        <p:txBody>
          <a:bodyPr numCol="2" rtlCol="0">
            <a:normAutofit/>
          </a:bodyPr>
          <a:lstStyle/>
          <a:p>
            <a:pPr marL="457200" indent="-457200" eaLnBrk="1" fontAlgn="auto" hangingPunct="1">
              <a:spcAft>
                <a:spcPts val="0"/>
              </a:spcAft>
              <a:buFont typeface="+mj-lt"/>
              <a:buAutoNum type="arabicPeriod"/>
              <a:defRPr/>
            </a:pPr>
            <a:r>
              <a:rPr lang="en-US" sz="1400" dirty="0">
                <a:cs typeface="Arial"/>
              </a:rPr>
              <a:t>Proof of Identity</a:t>
            </a:r>
          </a:p>
          <a:p>
            <a:pPr marL="457200" indent="-457200" eaLnBrk="1" fontAlgn="auto" hangingPunct="1">
              <a:spcAft>
                <a:spcPts val="0"/>
              </a:spcAft>
              <a:buFont typeface="+mj-lt"/>
              <a:buAutoNum type="arabicPeriod"/>
              <a:defRPr/>
            </a:pPr>
            <a:r>
              <a:rPr lang="en-US" sz="1400" dirty="0">
                <a:cs typeface="Arial"/>
              </a:rPr>
              <a:t>Education and Post Graduate Training</a:t>
            </a:r>
          </a:p>
          <a:p>
            <a:pPr marL="457200" indent="-457200" eaLnBrk="1" fontAlgn="auto" hangingPunct="1">
              <a:spcAft>
                <a:spcPts val="0"/>
              </a:spcAft>
              <a:buFont typeface="+mj-lt"/>
              <a:buAutoNum type="arabicPeriod"/>
              <a:defRPr/>
            </a:pPr>
            <a:r>
              <a:rPr lang="en-US" sz="1400" dirty="0" smtClean="0">
                <a:cs typeface="Arial"/>
              </a:rPr>
              <a:t>Military </a:t>
            </a:r>
            <a:r>
              <a:rPr lang="en-US" sz="1400" dirty="0">
                <a:cs typeface="Arial"/>
              </a:rPr>
              <a:t>service information</a:t>
            </a:r>
          </a:p>
          <a:p>
            <a:pPr marL="457200" indent="-457200" eaLnBrk="1" fontAlgn="auto" hangingPunct="1">
              <a:spcAft>
                <a:spcPts val="0"/>
              </a:spcAft>
              <a:buFont typeface="+mj-lt"/>
              <a:buAutoNum type="arabicPeriod"/>
              <a:defRPr/>
            </a:pPr>
            <a:r>
              <a:rPr lang="en-US" sz="1400" dirty="0">
                <a:cs typeface="Arial"/>
              </a:rPr>
              <a:t>Professional licensure held in all states</a:t>
            </a:r>
          </a:p>
          <a:p>
            <a:pPr marL="457200" indent="-457200" eaLnBrk="1" fontAlgn="auto" hangingPunct="1">
              <a:spcAft>
                <a:spcPts val="0"/>
              </a:spcAft>
              <a:buFont typeface="+mj-lt"/>
              <a:buAutoNum type="arabicPeriod"/>
              <a:defRPr/>
            </a:pPr>
            <a:r>
              <a:rPr lang="en-US" sz="1400" dirty="0">
                <a:cs typeface="Arial"/>
              </a:rPr>
              <a:t>DEA registration and state DPS certification </a:t>
            </a:r>
          </a:p>
          <a:p>
            <a:pPr marL="457200" indent="-457200" eaLnBrk="1" fontAlgn="auto" hangingPunct="1">
              <a:spcAft>
                <a:spcPts val="0"/>
              </a:spcAft>
              <a:buFont typeface="+mj-lt"/>
              <a:buAutoNum type="arabicPeriod"/>
              <a:defRPr/>
            </a:pPr>
            <a:r>
              <a:rPr lang="en-US" sz="1400" dirty="0">
                <a:cs typeface="Arial"/>
              </a:rPr>
              <a:t>Board certification </a:t>
            </a:r>
            <a:r>
              <a:rPr lang="en-US" sz="1400" dirty="0" smtClean="0">
                <a:cs typeface="Arial"/>
              </a:rPr>
              <a:t>status</a:t>
            </a:r>
          </a:p>
          <a:p>
            <a:pPr marL="457200" indent="-457200" eaLnBrk="1" fontAlgn="auto" hangingPunct="1">
              <a:spcAft>
                <a:spcPts val="0"/>
              </a:spcAft>
              <a:buFont typeface="+mj-lt"/>
              <a:buAutoNum type="arabicPeriod"/>
              <a:defRPr/>
            </a:pPr>
            <a:endParaRPr lang="en-US" sz="1400" dirty="0">
              <a:cs typeface="Arial"/>
            </a:endParaRPr>
          </a:p>
          <a:p>
            <a:pPr marL="457200" indent="-457200" eaLnBrk="1" fontAlgn="auto" hangingPunct="1">
              <a:spcAft>
                <a:spcPts val="0"/>
              </a:spcAft>
              <a:buFont typeface="+mj-lt"/>
              <a:buAutoNum type="arabicPeriod"/>
              <a:defRPr/>
            </a:pPr>
            <a:endParaRPr lang="en-US" sz="1400" dirty="0" smtClean="0">
              <a:cs typeface="Arial"/>
            </a:endParaRPr>
          </a:p>
          <a:p>
            <a:pPr marL="457200" indent="-457200" eaLnBrk="1" fontAlgn="auto" hangingPunct="1">
              <a:spcAft>
                <a:spcPts val="0"/>
              </a:spcAft>
              <a:buFont typeface="+mj-lt"/>
              <a:buAutoNum type="arabicPeriod"/>
              <a:defRPr/>
            </a:pPr>
            <a:endParaRPr lang="en-US" sz="1400" dirty="0">
              <a:cs typeface="Arial"/>
            </a:endParaRPr>
          </a:p>
          <a:p>
            <a:pPr marL="457200" indent="-457200" eaLnBrk="1" fontAlgn="auto" hangingPunct="1">
              <a:spcAft>
                <a:spcPts val="0"/>
              </a:spcAft>
              <a:buFont typeface="+mj-lt"/>
              <a:buAutoNum type="arabicPeriod"/>
              <a:defRPr/>
            </a:pPr>
            <a:r>
              <a:rPr lang="en-US" sz="1400" dirty="0" smtClean="0">
                <a:cs typeface="Arial"/>
              </a:rPr>
              <a:t>Practitioner </a:t>
            </a:r>
            <a:r>
              <a:rPr lang="en-US" sz="1400" dirty="0">
                <a:cs typeface="Arial"/>
              </a:rPr>
              <a:t>Affiliation and work </a:t>
            </a:r>
            <a:r>
              <a:rPr lang="en-US" sz="1400" dirty="0" smtClean="0">
                <a:cs typeface="Arial"/>
              </a:rPr>
              <a:t>history</a:t>
            </a:r>
          </a:p>
          <a:p>
            <a:pPr marL="457200" indent="-457200" eaLnBrk="1" fontAlgn="auto" hangingPunct="1">
              <a:spcAft>
                <a:spcPts val="0"/>
              </a:spcAft>
              <a:buFont typeface="+mj-lt"/>
              <a:buAutoNum type="arabicPeriod"/>
              <a:defRPr/>
            </a:pPr>
            <a:r>
              <a:rPr lang="en-US" sz="1400" dirty="0" smtClean="0">
                <a:cs typeface="Arial"/>
              </a:rPr>
              <a:t>Criminal </a:t>
            </a:r>
            <a:r>
              <a:rPr lang="en-US" sz="1400" dirty="0">
                <a:cs typeface="Arial"/>
              </a:rPr>
              <a:t>Background Check</a:t>
            </a:r>
          </a:p>
          <a:p>
            <a:pPr marL="457200" indent="-457200" eaLnBrk="1" fontAlgn="auto" hangingPunct="1">
              <a:spcAft>
                <a:spcPts val="0"/>
              </a:spcAft>
              <a:buFont typeface="+mj-lt"/>
              <a:buAutoNum type="arabicPeriod"/>
              <a:defRPr/>
            </a:pPr>
            <a:r>
              <a:rPr lang="en-US" sz="1400" dirty="0">
                <a:cs typeface="Arial"/>
              </a:rPr>
              <a:t>Federal and State sanction checks</a:t>
            </a:r>
          </a:p>
          <a:p>
            <a:pPr marL="457200" indent="-457200" eaLnBrk="1" fontAlgn="auto" hangingPunct="1">
              <a:spcAft>
                <a:spcPts val="0"/>
              </a:spcAft>
              <a:buFont typeface="+mj-lt"/>
              <a:buAutoNum type="arabicPeriod"/>
              <a:defRPr/>
            </a:pPr>
            <a:r>
              <a:rPr lang="en-US" sz="1400" dirty="0">
                <a:cs typeface="Arial"/>
              </a:rPr>
              <a:t>NPDB</a:t>
            </a:r>
          </a:p>
          <a:p>
            <a:pPr marL="457200" indent="-457200" eaLnBrk="1" fontAlgn="auto" hangingPunct="1">
              <a:spcAft>
                <a:spcPts val="0"/>
              </a:spcAft>
              <a:buFont typeface="+mj-lt"/>
              <a:buAutoNum type="arabicPeriod"/>
              <a:defRPr/>
            </a:pPr>
            <a:r>
              <a:rPr lang="en-US" sz="1400" dirty="0">
                <a:cs typeface="Arial"/>
              </a:rPr>
              <a:t>Health status</a:t>
            </a:r>
          </a:p>
          <a:p>
            <a:pPr marL="457200" indent="-457200" eaLnBrk="1" fontAlgn="auto" hangingPunct="1">
              <a:spcAft>
                <a:spcPts val="0"/>
              </a:spcAft>
              <a:buFont typeface="+mj-lt"/>
              <a:buAutoNum type="arabicPeriod"/>
              <a:defRPr/>
            </a:pPr>
            <a:r>
              <a:rPr lang="en-US" sz="1400" dirty="0">
                <a:cs typeface="Arial"/>
              </a:rPr>
              <a:t>Professional liability carriers and certificates</a:t>
            </a:r>
          </a:p>
          <a:p>
            <a:pPr marL="457200" indent="-457200" eaLnBrk="1" fontAlgn="auto" hangingPunct="1">
              <a:spcAft>
                <a:spcPts val="0"/>
              </a:spcAft>
              <a:buFont typeface="+mj-lt"/>
              <a:buAutoNum type="arabicPeriod"/>
              <a:defRPr/>
            </a:pPr>
            <a:r>
              <a:rPr lang="en-US" sz="1400" dirty="0">
                <a:cs typeface="Arial"/>
              </a:rPr>
              <a:t>Peer references</a:t>
            </a:r>
          </a:p>
        </p:txBody>
      </p:sp>
      <p:sp>
        <p:nvSpPr>
          <p:cNvPr id="5" name="Text Placeholder 4"/>
          <p:cNvSpPr txBox="1">
            <a:spLocks/>
          </p:cNvSpPr>
          <p:nvPr/>
        </p:nvSpPr>
        <p:spPr>
          <a:xfrm>
            <a:off x="4522098" y="1062847"/>
            <a:ext cx="4041775" cy="516932"/>
          </a:xfrm>
          <a:prstGeom prst="rect">
            <a:avLst/>
          </a:prstGeom>
        </p:spPr>
        <p:txBody>
          <a:bodyPr/>
          <a:lstStyle>
            <a:lvl1pPr marL="342900" indent="-34290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Arial" charset="0"/>
                <a:ea typeface="ＭＳ Ｐゴシック" charset="0"/>
                <a:cs typeface="ＭＳ Ｐゴシック" charset="0"/>
              </a:defRPr>
            </a:lvl1pPr>
            <a:lvl2pPr marL="742950" indent="-28575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Arial" charset="0"/>
                <a:ea typeface="ＭＳ Ｐゴシック" charset="0"/>
                <a:cs typeface="+mn-cs"/>
              </a:defRPr>
            </a:lvl2pPr>
            <a:lvl3pPr marL="1143000" indent="-228600" algn="l" defTabSz="457200" rtl="0" eaLnBrk="1" fontAlgn="base" hangingPunct="1">
              <a:spcBef>
                <a:spcPct val="20000"/>
              </a:spcBef>
              <a:spcAft>
                <a:spcPct val="0"/>
              </a:spcAft>
              <a:buClr>
                <a:srgbClr val="62A70F"/>
              </a:buClr>
              <a:buFont typeface="Arial" panose="020B0604020202020204" pitchFamily="34" charset="0"/>
              <a:buChar char="•"/>
              <a:defRPr sz="2000" kern="1200">
                <a:solidFill>
                  <a:schemeClr val="tx1"/>
                </a:solidFill>
                <a:latin typeface="Arial" charset="0"/>
                <a:ea typeface="ＭＳ Ｐゴシック" charset="0"/>
                <a:cs typeface="+mn-cs"/>
              </a:defRPr>
            </a:lvl3pPr>
            <a:lvl4pPr marL="1600200" indent="-22860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Arial" charset="0"/>
                <a:ea typeface="ＭＳ Ｐゴシック" charset="0"/>
                <a:cs typeface="+mn-cs"/>
              </a:defRPr>
            </a:lvl4pPr>
            <a:lvl5pPr marL="2057400" indent="-22860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Arial" charset="0"/>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latin typeface="Myriad Pro"/>
              </a:rPr>
              <a:t>Payer Credentialing</a:t>
            </a:r>
          </a:p>
        </p:txBody>
      </p:sp>
      <p:sp>
        <p:nvSpPr>
          <p:cNvPr id="6" name="Content Placeholder 5"/>
          <p:cNvSpPr>
            <a:spLocks noGrp="1"/>
          </p:cNvSpPr>
          <p:nvPr>
            <p:ph sz="quarter" idx="4294967295"/>
          </p:nvPr>
        </p:nvSpPr>
        <p:spPr>
          <a:xfrm>
            <a:off x="4522098" y="1579779"/>
            <a:ext cx="4041775" cy="3951288"/>
          </a:xfrm>
          <a:prstGeom prst="rect">
            <a:avLst/>
          </a:prstGeom>
        </p:spPr>
        <p:txBody>
          <a:bodyPr/>
          <a:lstStyle/>
          <a:p>
            <a:pPr eaLnBrk="1" hangingPunct="1">
              <a:buFont typeface="Calibri" pitchFamily="34" charset="0"/>
              <a:buAutoNum type="arabicPeriod"/>
            </a:pPr>
            <a:r>
              <a:rPr lang="en-US" sz="1400" dirty="0">
                <a:cs typeface="Arial"/>
              </a:rPr>
              <a:t>Proof of Identity</a:t>
            </a:r>
          </a:p>
          <a:p>
            <a:pPr eaLnBrk="1" hangingPunct="1">
              <a:buFont typeface="Calibri" pitchFamily="34" charset="0"/>
              <a:buAutoNum type="arabicPeriod"/>
            </a:pPr>
            <a:r>
              <a:rPr lang="en-US" sz="1400" dirty="0">
                <a:cs typeface="Arial"/>
              </a:rPr>
              <a:t>Highest level of training</a:t>
            </a:r>
          </a:p>
          <a:p>
            <a:pPr eaLnBrk="1" hangingPunct="1">
              <a:buFont typeface="Calibri" pitchFamily="34" charset="0"/>
              <a:buAutoNum type="arabicPeriod"/>
            </a:pPr>
            <a:r>
              <a:rPr lang="en-US" sz="1400" dirty="0">
                <a:cs typeface="Arial"/>
              </a:rPr>
              <a:t>Professional licensure held in all states</a:t>
            </a:r>
          </a:p>
          <a:p>
            <a:pPr eaLnBrk="1" hangingPunct="1">
              <a:buFont typeface="Calibri" pitchFamily="34" charset="0"/>
              <a:buAutoNum type="arabicPeriod"/>
            </a:pPr>
            <a:r>
              <a:rPr lang="en-US" sz="1400" dirty="0">
                <a:cs typeface="Arial"/>
              </a:rPr>
              <a:t>DEA registration and state DPS certification</a:t>
            </a:r>
          </a:p>
          <a:p>
            <a:pPr eaLnBrk="1" hangingPunct="1">
              <a:buFont typeface="Calibri" pitchFamily="34" charset="0"/>
              <a:buAutoNum type="arabicPeriod"/>
            </a:pPr>
            <a:r>
              <a:rPr lang="en-US" sz="1400" dirty="0" smtClean="0">
                <a:cs typeface="Arial"/>
              </a:rPr>
              <a:t>Affiliation </a:t>
            </a:r>
            <a:r>
              <a:rPr lang="en-US" sz="1400" dirty="0">
                <a:cs typeface="Arial"/>
              </a:rPr>
              <a:t>history </a:t>
            </a:r>
          </a:p>
          <a:p>
            <a:pPr eaLnBrk="1" hangingPunct="1">
              <a:buFont typeface="Calibri" pitchFamily="34" charset="0"/>
              <a:buAutoNum type="arabicPeriod"/>
            </a:pPr>
            <a:r>
              <a:rPr lang="en-US" sz="1400" dirty="0">
                <a:cs typeface="Arial"/>
              </a:rPr>
              <a:t>Work history </a:t>
            </a:r>
          </a:p>
          <a:p>
            <a:pPr eaLnBrk="1" hangingPunct="1">
              <a:buFont typeface="Calibri" pitchFamily="34" charset="0"/>
              <a:buAutoNum type="arabicPeriod"/>
            </a:pPr>
            <a:r>
              <a:rPr lang="en-US" sz="1400" dirty="0">
                <a:cs typeface="Arial"/>
              </a:rPr>
              <a:t>Federal and State sanction checks</a:t>
            </a:r>
          </a:p>
          <a:p>
            <a:pPr eaLnBrk="1" hangingPunct="1">
              <a:buFont typeface="Calibri" pitchFamily="34" charset="0"/>
              <a:buAutoNum type="arabicPeriod"/>
            </a:pPr>
            <a:r>
              <a:rPr lang="en-US" sz="1400" dirty="0">
                <a:cs typeface="Arial"/>
              </a:rPr>
              <a:t>Credentialing application</a:t>
            </a:r>
          </a:p>
          <a:p>
            <a:pPr eaLnBrk="1" hangingPunct="1">
              <a:buFont typeface="Calibri" pitchFamily="34" charset="0"/>
              <a:buAutoNum type="arabicPeriod"/>
            </a:pPr>
            <a:r>
              <a:rPr lang="en-US" sz="1400" dirty="0">
                <a:cs typeface="Arial"/>
              </a:rPr>
              <a:t>Malpractice claims </a:t>
            </a:r>
            <a:r>
              <a:rPr lang="en-US" sz="1400" dirty="0" smtClean="0">
                <a:cs typeface="Arial"/>
              </a:rPr>
              <a:t>history</a:t>
            </a:r>
          </a:p>
          <a:p>
            <a:pPr eaLnBrk="1" hangingPunct="1">
              <a:buFont typeface="Calibri" pitchFamily="34" charset="0"/>
              <a:buAutoNum type="arabicPeriod"/>
            </a:pPr>
            <a:r>
              <a:rPr lang="en-US" sz="1400" dirty="0" smtClean="0">
                <a:cs typeface="Arial"/>
              </a:rPr>
              <a:t>Evidence of professional liability insurance</a:t>
            </a:r>
            <a:endParaRPr lang="en-US" sz="1400" dirty="0">
              <a:cs typeface="Arial"/>
            </a:endParaRPr>
          </a:p>
          <a:p>
            <a:pPr eaLnBrk="1" hangingPunct="1">
              <a:buFont typeface="Calibri" pitchFamily="34" charset="0"/>
              <a:buAutoNum type="arabicPeriod"/>
            </a:pPr>
            <a:endParaRPr lang="en-US" sz="1400" dirty="0">
              <a:latin typeface="Myriad Pro"/>
            </a:endParaRPr>
          </a:p>
          <a:p>
            <a:pPr eaLnBrk="1" hangingPunct="1">
              <a:buFont typeface="Calibri" pitchFamily="34" charset="0"/>
              <a:buAutoNum type="arabicPeriod"/>
            </a:pPr>
            <a:endParaRPr lang="en-US" sz="1400" dirty="0">
              <a:latin typeface="Myriad Pro"/>
            </a:endParaRPr>
          </a:p>
          <a:p>
            <a:pPr eaLnBrk="1" hangingPunct="1">
              <a:buFont typeface="Calibri" pitchFamily="34" charset="0"/>
              <a:buAutoNum type="arabicPeriod"/>
            </a:pPr>
            <a:endParaRPr lang="en-US" sz="1400" dirty="0">
              <a:latin typeface="Myriad Pro"/>
            </a:endParaRPr>
          </a:p>
        </p:txBody>
      </p:sp>
    </p:spTree>
    <p:extLst>
      <p:ext uri="{BB962C8B-B14F-4D97-AF65-F5344CB8AC3E}">
        <p14:creationId xmlns:p14="http://schemas.microsoft.com/office/powerpoint/2010/main" val="15081367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003125" y="1579804"/>
            <a:ext cx="7252895" cy="1671702"/>
          </a:xfrm>
        </p:spPr>
        <p:txBody>
          <a:bodyPr/>
          <a:lstStyle/>
          <a:p>
            <a:r>
              <a:rPr lang="en-US" dirty="0">
                <a:latin typeface="Myriad Pro"/>
              </a:rPr>
              <a:t>Your Link to MSPs</a:t>
            </a:r>
            <a:br>
              <a:rPr lang="en-US" dirty="0">
                <a:latin typeface="Myriad Pro"/>
              </a:rPr>
            </a:br>
            <a:r>
              <a:rPr lang="en-US" dirty="0">
                <a:latin typeface="Myriad Pro"/>
              </a:rPr>
              <a:t>From Across the Nation</a:t>
            </a:r>
            <a:endParaRPr lang="en-US" dirty="0"/>
          </a:p>
        </p:txBody>
      </p:sp>
    </p:spTree>
    <p:extLst>
      <p:ext uri="{BB962C8B-B14F-4D97-AF65-F5344CB8AC3E}">
        <p14:creationId xmlns:p14="http://schemas.microsoft.com/office/powerpoint/2010/main" val="350602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p:txBody>
          <a:bodyPr rtlCol="0">
            <a:normAutofit lnSpcReduction="10000"/>
          </a:bodyPr>
          <a:lstStyle/>
          <a:p>
            <a:r>
              <a:rPr lang="en-US" dirty="0"/>
              <a:t>Released in 2019 as a set of best practices regarding the data elements to be collected during the credentialing </a:t>
            </a:r>
            <a:r>
              <a:rPr lang="en-US" dirty="0" smtClean="0"/>
              <a:t>process.</a:t>
            </a:r>
          </a:p>
          <a:p>
            <a:r>
              <a:rPr lang="en-US" dirty="0" smtClean="0"/>
              <a:t>Can </a:t>
            </a:r>
            <a:r>
              <a:rPr lang="en-US" dirty="0"/>
              <a:t>serve as a companion to </a:t>
            </a:r>
            <a:r>
              <a:rPr lang="en-US" b="1" dirty="0"/>
              <a:t>NAMSS’ Ideal Credentialing Standards</a:t>
            </a:r>
            <a:r>
              <a:rPr lang="en-US" dirty="0"/>
              <a:t> </a:t>
            </a:r>
            <a:endParaRPr lang="en-US" dirty="0" smtClean="0"/>
          </a:p>
          <a:p>
            <a:r>
              <a:rPr lang="en-US" dirty="0" smtClean="0"/>
              <a:t>The </a:t>
            </a:r>
            <a:r>
              <a:rPr lang="en-US" dirty="0"/>
              <a:t>Data Dictionary provides a short title for each data point, as well as an expanded description and explanatory notes if necessary. </a:t>
            </a:r>
            <a:endParaRPr lang="en-US" dirty="0" smtClean="0"/>
          </a:p>
          <a:p>
            <a:r>
              <a:rPr lang="en-US" dirty="0" smtClean="0"/>
              <a:t>The </a:t>
            </a:r>
            <a:r>
              <a:rPr lang="en-US" dirty="0"/>
              <a:t>data points are separated into sections, much like one would see on a formal application for privileges. This list includes essential elements from the FSMB Uniform Licensure Application, the CAQH </a:t>
            </a:r>
            <a:r>
              <a:rPr lang="en-US" dirty="0" err="1"/>
              <a:t>ProView</a:t>
            </a:r>
            <a:r>
              <a:rPr lang="en-US" dirty="0"/>
              <a:t> Application, various state applications, and NAMSS’ own internal model application standards.</a:t>
            </a:r>
          </a:p>
          <a:p>
            <a:pPr marL="57150" indent="0" algn="ctr">
              <a:buNone/>
            </a:pPr>
            <a:r>
              <a:rPr lang="en-US" dirty="0" smtClean="0">
                <a:hlinkClick r:id="rId3"/>
              </a:rPr>
              <a:t>https</a:t>
            </a:r>
            <a:r>
              <a:rPr lang="en-US" dirty="0">
                <a:hlinkClick r:id="rId3"/>
              </a:rPr>
              <a:t>://www.namss.org/Advocacy/Credentialing-Data-Dictionary</a:t>
            </a:r>
            <a:endParaRPr lang="en-US" sz="2400" b="1" dirty="0"/>
          </a:p>
          <a:p>
            <a:pPr eaLnBrk="1" fontAlgn="auto" hangingPunct="1">
              <a:spcAft>
                <a:spcPts val="0"/>
              </a:spcAft>
              <a:defRPr/>
            </a:pPr>
            <a:endParaRPr lang="en-US" dirty="0"/>
          </a:p>
        </p:txBody>
      </p:sp>
      <p:sp>
        <p:nvSpPr>
          <p:cNvPr id="7" name="Title 6"/>
          <p:cNvSpPr>
            <a:spLocks noGrp="1"/>
          </p:cNvSpPr>
          <p:nvPr>
            <p:ph type="title"/>
          </p:nvPr>
        </p:nvSpPr>
        <p:spPr/>
        <p:txBody>
          <a:bodyPr>
            <a:normAutofit/>
          </a:bodyPr>
          <a:lstStyle/>
          <a:p>
            <a:r>
              <a:rPr lang="en-US" dirty="0" smtClean="0">
                <a:latin typeface="Myriad Pro"/>
              </a:rPr>
              <a:t>Credentialing Data </a:t>
            </a:r>
            <a:r>
              <a:rPr lang="en-US" dirty="0">
                <a:latin typeface="Myriad Pro"/>
              </a:rPr>
              <a:t>Dictionary</a:t>
            </a:r>
            <a:endParaRPr lang="en-US" dirty="0"/>
          </a:p>
        </p:txBody>
      </p:sp>
    </p:spTree>
    <p:extLst>
      <p:ext uri="{BB962C8B-B14F-4D97-AF65-F5344CB8AC3E}">
        <p14:creationId xmlns:p14="http://schemas.microsoft.com/office/powerpoint/2010/main" val="26806711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85198" y="952840"/>
            <a:ext cx="8451773" cy="3299829"/>
          </a:xfrm>
        </p:spPr>
        <p:txBody>
          <a:bodyPr/>
          <a:lstStyle/>
          <a:p>
            <a:r>
              <a:rPr lang="en-US" sz="2400" b="1" dirty="0"/>
              <a:t>Credentialing by Proxy Guide – Telemedicine </a:t>
            </a:r>
            <a:endParaRPr lang="en-US" sz="2400" dirty="0"/>
          </a:p>
          <a:p>
            <a:r>
              <a:rPr lang="en-US" sz="2400" dirty="0"/>
              <a:t>Joint Work Group with American Telemedicine Association (ATA) </a:t>
            </a:r>
          </a:p>
          <a:p>
            <a:pPr lvl="1"/>
            <a:r>
              <a:rPr lang="en-US" sz="2400" dirty="0"/>
              <a:t>Glossary of Terms</a:t>
            </a:r>
          </a:p>
          <a:p>
            <a:pPr lvl="1"/>
            <a:r>
              <a:rPr lang="en-US" sz="2400" dirty="0"/>
              <a:t>The Existing Credentialing Process</a:t>
            </a:r>
          </a:p>
          <a:p>
            <a:pPr lvl="1"/>
            <a:r>
              <a:rPr lang="en-US" sz="2400" dirty="0"/>
              <a:t>Current Laws &amp; Regulations</a:t>
            </a:r>
          </a:p>
          <a:p>
            <a:pPr lvl="1"/>
            <a:r>
              <a:rPr lang="en-US" sz="2400" dirty="0"/>
              <a:t>Setting Up a Credentialing by Proxy Program</a:t>
            </a:r>
          </a:p>
          <a:p>
            <a:pPr lvl="1"/>
            <a:r>
              <a:rPr lang="en-US" sz="2400" dirty="0"/>
              <a:t>Overcoming Hurdles</a:t>
            </a:r>
          </a:p>
          <a:p>
            <a:pPr marL="0" indent="0" algn="ctr">
              <a:buNone/>
            </a:pPr>
            <a:r>
              <a:rPr lang="en-US" sz="1800" dirty="0">
                <a:hlinkClick r:id="rId3"/>
              </a:rPr>
              <a:t>https://www.namss.org/Advocacy/NAMSS-ATA-Credentialing-by-Proxy-Guide</a:t>
            </a:r>
            <a:r>
              <a:rPr lang="en-US" sz="2400" dirty="0"/>
              <a:t/>
            </a:r>
            <a:br>
              <a:rPr lang="en-US" sz="2400" dirty="0"/>
            </a:br>
            <a:endParaRPr lang="en-US" dirty="0"/>
          </a:p>
          <a:p>
            <a:endParaRPr lang="en-US" dirty="0"/>
          </a:p>
        </p:txBody>
      </p:sp>
      <p:sp>
        <p:nvSpPr>
          <p:cNvPr id="3" name="Title 2"/>
          <p:cNvSpPr>
            <a:spLocks noGrp="1"/>
          </p:cNvSpPr>
          <p:nvPr>
            <p:ph type="title"/>
          </p:nvPr>
        </p:nvSpPr>
        <p:spPr/>
        <p:txBody>
          <a:bodyPr/>
          <a:lstStyle/>
          <a:p>
            <a:r>
              <a:rPr lang="en-US" dirty="0" smtClean="0"/>
              <a:t>NAMSS-ATA Credentialing by Proxy Guide	</a:t>
            </a:r>
            <a:endParaRPr lang="en-US" dirty="0"/>
          </a:p>
        </p:txBody>
      </p:sp>
    </p:spTree>
    <p:extLst>
      <p:ext uri="{BB962C8B-B14F-4D97-AF65-F5344CB8AC3E}">
        <p14:creationId xmlns:p14="http://schemas.microsoft.com/office/powerpoint/2010/main" val="2130997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latin typeface="Myriad Pro"/>
              </a:rPr>
              <a:t>NAMSS Annual Roundtable</a:t>
            </a:r>
            <a:endParaRPr lang="en-US" dirty="0"/>
          </a:p>
        </p:txBody>
      </p:sp>
      <p:sp>
        <p:nvSpPr>
          <p:cNvPr id="3" name="Content Placeholder 2"/>
          <p:cNvSpPr>
            <a:spLocks noGrp="1"/>
          </p:cNvSpPr>
          <p:nvPr>
            <p:ph idx="1"/>
          </p:nvPr>
        </p:nvSpPr>
        <p:spPr>
          <a:xfrm>
            <a:off x="445359" y="1194732"/>
            <a:ext cx="8229600" cy="3640541"/>
          </a:xfrm>
        </p:spPr>
        <p:txBody>
          <a:bodyPr rtlCol="0">
            <a:normAutofit lnSpcReduction="10000"/>
          </a:bodyPr>
          <a:lstStyle/>
          <a:p>
            <a:pPr eaLnBrk="1" fontAlgn="auto" hangingPunct="1">
              <a:spcAft>
                <a:spcPts val="0"/>
              </a:spcAft>
              <a:defRPr/>
            </a:pPr>
            <a:r>
              <a:rPr lang="en-US" dirty="0"/>
              <a:t>Collaboration between NAMSS leaders and industry partners </a:t>
            </a:r>
          </a:p>
          <a:p>
            <a:pPr eaLnBrk="1" fontAlgn="auto" hangingPunct="1">
              <a:spcAft>
                <a:spcPts val="0"/>
              </a:spcAft>
              <a:defRPr/>
            </a:pPr>
            <a:endParaRPr lang="en-US" dirty="0" smtClean="0"/>
          </a:p>
          <a:p>
            <a:pPr lvl="1" fontAlgn="auto">
              <a:spcAft>
                <a:spcPts val="0"/>
              </a:spcAft>
              <a:defRPr/>
            </a:pPr>
            <a:r>
              <a:rPr lang="en-US" dirty="0" smtClean="0"/>
              <a:t>2017 Roundtable topic – Building Blocks for the Future</a:t>
            </a:r>
          </a:p>
          <a:p>
            <a:pPr marL="0" indent="0" eaLnBrk="1" fontAlgn="auto" hangingPunct="1">
              <a:spcAft>
                <a:spcPts val="0"/>
              </a:spcAft>
              <a:buNone/>
              <a:defRPr/>
            </a:pPr>
            <a:endParaRPr lang="en-US" dirty="0"/>
          </a:p>
          <a:p>
            <a:pPr lvl="1" fontAlgn="auto">
              <a:spcAft>
                <a:spcPts val="0"/>
              </a:spcAft>
              <a:defRPr/>
            </a:pPr>
            <a:r>
              <a:rPr lang="en-US" dirty="0"/>
              <a:t>2018 Roundtable topic – The </a:t>
            </a:r>
            <a:r>
              <a:rPr lang="en-US" dirty="0" smtClean="0"/>
              <a:t>Future of Digital Credentialing </a:t>
            </a:r>
          </a:p>
          <a:p>
            <a:pPr eaLnBrk="1" fontAlgn="auto" hangingPunct="1">
              <a:spcAft>
                <a:spcPts val="0"/>
              </a:spcAft>
              <a:defRPr/>
            </a:pPr>
            <a:endParaRPr lang="en-US" dirty="0"/>
          </a:p>
          <a:p>
            <a:pPr lvl="1" fontAlgn="auto">
              <a:spcAft>
                <a:spcPts val="0"/>
              </a:spcAft>
              <a:defRPr/>
            </a:pPr>
            <a:r>
              <a:rPr lang="en-US" dirty="0" smtClean="0"/>
              <a:t>2019 Roundtable topic – Credentialing for Tomorrow</a:t>
            </a:r>
          </a:p>
          <a:p>
            <a:pPr eaLnBrk="1" fontAlgn="auto" hangingPunct="1">
              <a:spcAft>
                <a:spcPts val="0"/>
              </a:spcAft>
              <a:defRPr/>
            </a:pPr>
            <a:endParaRPr lang="en-US" dirty="0"/>
          </a:p>
          <a:p>
            <a:pPr lvl="1" fontAlgn="auto">
              <a:spcAft>
                <a:spcPts val="0"/>
              </a:spcAft>
              <a:defRPr/>
            </a:pPr>
            <a:r>
              <a:rPr lang="en-US" dirty="0" smtClean="0"/>
              <a:t>2020 Roundtable – canceled due to COVID-19</a:t>
            </a:r>
          </a:p>
          <a:p>
            <a:pPr lvl="1" fontAlgn="auto">
              <a:spcAft>
                <a:spcPts val="0"/>
              </a:spcAft>
              <a:defRPr/>
            </a:pPr>
            <a:endParaRPr lang="en-US" dirty="0"/>
          </a:p>
          <a:p>
            <a:pPr lvl="1" fontAlgn="auto">
              <a:spcAft>
                <a:spcPts val="0"/>
              </a:spcAft>
              <a:defRPr/>
            </a:pPr>
            <a:r>
              <a:rPr lang="en-US" dirty="0" smtClean="0"/>
              <a:t>2021 Roundtable – TBD </a:t>
            </a:r>
            <a:endParaRPr lang="en-US" dirty="0"/>
          </a:p>
        </p:txBody>
      </p:sp>
    </p:spTree>
    <p:extLst>
      <p:ext uri="{BB962C8B-B14F-4D97-AF65-F5344CB8AC3E}">
        <p14:creationId xmlns:p14="http://schemas.microsoft.com/office/powerpoint/2010/main" val="12197814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11443" y="105541"/>
            <a:ext cx="8451773" cy="556317"/>
          </a:xfrm>
        </p:spPr>
        <p:txBody>
          <a:bodyPr>
            <a:normAutofit fontScale="90000"/>
          </a:bodyPr>
          <a:lstStyle/>
          <a:p>
            <a:r>
              <a:rPr lang="en-US" dirty="0">
                <a:latin typeface="Myriad Pro"/>
              </a:rPr>
              <a:t>FSMB Interstate Medical Licensure Compact</a:t>
            </a:r>
            <a:br>
              <a:rPr lang="en-US" dirty="0">
                <a:latin typeface="Myriad Pro"/>
              </a:rPr>
            </a:br>
            <a:r>
              <a:rPr lang="en-US" dirty="0">
                <a:latin typeface="Myriad Pro"/>
              </a:rPr>
              <a:t>(IMLC)</a:t>
            </a:r>
            <a:endParaRPr lang="en-US" dirty="0"/>
          </a:p>
        </p:txBody>
      </p:sp>
      <p:sp>
        <p:nvSpPr>
          <p:cNvPr id="3" name="Content Placeholder 2"/>
          <p:cNvSpPr>
            <a:spLocks noGrp="1"/>
          </p:cNvSpPr>
          <p:nvPr>
            <p:ph idx="1"/>
          </p:nvPr>
        </p:nvSpPr>
        <p:spPr>
          <a:xfrm>
            <a:off x="455594" y="1335205"/>
            <a:ext cx="7963469" cy="3687171"/>
          </a:xfrm>
        </p:spPr>
        <p:txBody>
          <a:bodyPr rtlCol="0">
            <a:normAutofit fontScale="92500" lnSpcReduction="20000"/>
          </a:bodyPr>
          <a:lstStyle/>
          <a:p>
            <a:pPr eaLnBrk="1" fontAlgn="auto" hangingPunct="1">
              <a:spcAft>
                <a:spcPts val="0"/>
              </a:spcAft>
              <a:defRPr/>
            </a:pPr>
            <a:r>
              <a:rPr lang="en-US" dirty="0"/>
              <a:t>Mission: To increase access to health care for patients in underserved or rural areas.</a:t>
            </a:r>
          </a:p>
          <a:p>
            <a:pPr marL="0" indent="0" eaLnBrk="1" fontAlgn="auto" hangingPunct="1">
              <a:spcAft>
                <a:spcPts val="0"/>
              </a:spcAft>
              <a:buNone/>
              <a:defRPr/>
            </a:pPr>
            <a:endParaRPr lang="en-US" dirty="0"/>
          </a:p>
          <a:p>
            <a:pPr eaLnBrk="1" fontAlgn="auto" hangingPunct="1">
              <a:spcAft>
                <a:spcPts val="0"/>
              </a:spcAft>
              <a:defRPr/>
            </a:pPr>
            <a:r>
              <a:rPr lang="en-US" dirty="0"/>
              <a:t>Makes it easier for physicians to obtain licenses to practice in multiple states.</a:t>
            </a:r>
          </a:p>
          <a:p>
            <a:pPr eaLnBrk="1" fontAlgn="auto" hangingPunct="1">
              <a:spcAft>
                <a:spcPts val="0"/>
              </a:spcAft>
              <a:defRPr/>
            </a:pPr>
            <a:endParaRPr lang="en-US" dirty="0"/>
          </a:p>
          <a:p>
            <a:pPr eaLnBrk="1" fontAlgn="auto" hangingPunct="1">
              <a:spcAft>
                <a:spcPts val="0"/>
              </a:spcAft>
              <a:defRPr/>
            </a:pPr>
            <a:r>
              <a:rPr lang="en-US" dirty="0"/>
              <a:t>Strengthens public protections by enhancing the ability of states to share investigative and disciplinary information.</a:t>
            </a:r>
          </a:p>
          <a:p>
            <a:pPr marL="0" indent="0" eaLnBrk="1" fontAlgn="auto" hangingPunct="1">
              <a:spcAft>
                <a:spcPts val="0"/>
              </a:spcAft>
              <a:buNone/>
              <a:defRPr/>
            </a:pPr>
            <a:endParaRPr lang="en-US" dirty="0"/>
          </a:p>
          <a:p>
            <a:pPr eaLnBrk="1" fontAlgn="auto" hangingPunct="1">
              <a:spcAft>
                <a:spcPts val="0"/>
              </a:spcAft>
              <a:defRPr/>
            </a:pPr>
            <a:r>
              <a:rPr lang="en-US" dirty="0" smtClean="0"/>
              <a:t>IMLCC.org </a:t>
            </a:r>
          </a:p>
          <a:p>
            <a:pPr eaLnBrk="1" fontAlgn="auto" hangingPunct="1">
              <a:spcAft>
                <a:spcPts val="0"/>
              </a:spcAft>
              <a:defRPr/>
            </a:pPr>
            <a:endParaRPr lang="en-US" dirty="0"/>
          </a:p>
          <a:p>
            <a:pPr fontAlgn="auto">
              <a:spcAft>
                <a:spcPts val="0"/>
              </a:spcAft>
              <a:defRPr/>
            </a:pPr>
            <a:r>
              <a:rPr lang="en-US" dirty="0" smtClean="0"/>
              <a:t>To read NAMSS official position </a:t>
            </a:r>
            <a:r>
              <a:rPr lang="en-US" dirty="0"/>
              <a:t>on FSMB Interstate Medical Licensure </a:t>
            </a:r>
            <a:r>
              <a:rPr lang="en-US" dirty="0" smtClean="0"/>
              <a:t>Compact,</a:t>
            </a:r>
            <a:r>
              <a:rPr lang="en-US" dirty="0" smtClean="0">
                <a:solidFill>
                  <a:srgbClr val="007582"/>
                </a:solidFill>
              </a:rPr>
              <a:t> </a:t>
            </a:r>
            <a:r>
              <a:rPr lang="en-US" dirty="0" smtClean="0">
                <a:solidFill>
                  <a:srgbClr val="007582"/>
                </a:solidFill>
                <a:hlinkClick r:id="rId3"/>
              </a:rPr>
              <a:t>click here.</a:t>
            </a:r>
            <a:r>
              <a:rPr lang="en-US" dirty="0" smtClean="0">
                <a:solidFill>
                  <a:srgbClr val="007582"/>
                </a:solidFill>
              </a:rPr>
              <a:t> </a:t>
            </a:r>
            <a:endParaRPr lang="en-US" dirty="0">
              <a:solidFill>
                <a:srgbClr val="007582"/>
              </a:solidFill>
            </a:endParaRPr>
          </a:p>
        </p:txBody>
      </p:sp>
    </p:spTree>
    <p:extLst>
      <p:ext uri="{BB962C8B-B14F-4D97-AF65-F5344CB8AC3E}">
        <p14:creationId xmlns:p14="http://schemas.microsoft.com/office/powerpoint/2010/main" val="5500147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317287" y="33590"/>
            <a:ext cx="6485741" cy="590647"/>
          </a:xfrm>
        </p:spPr>
        <p:txBody>
          <a:bodyPr/>
          <a:lstStyle/>
          <a:p>
            <a:r>
              <a:rPr lang="en-US" sz="2800" dirty="0">
                <a:latin typeface="Myriad Pro"/>
              </a:rPr>
              <a:t>FSMB Interstate Licensure Compact</a:t>
            </a:r>
            <a:endParaRPr lang="en-US" sz="2800" dirty="0"/>
          </a:p>
        </p:txBody>
      </p:sp>
      <p:pic>
        <p:nvPicPr>
          <p:cNvPr id="5" name="Picture 4">
            <a:extLst>
              <a:ext uri="{FF2B5EF4-FFF2-40B4-BE49-F238E27FC236}">
                <a16:creationId xmlns:a16="http://schemas.microsoft.com/office/drawing/2014/main" id="{039C0D72-B115-49D8-97DF-D37B1CE23A0C}"/>
              </a:ext>
            </a:extLst>
          </p:cNvPr>
          <p:cNvPicPr/>
          <p:nvPr/>
        </p:nvPicPr>
        <p:blipFill rotWithShape="1">
          <a:blip r:embed="rId3"/>
          <a:srcRect l="64602" t="13826" r="7620" b="6889"/>
          <a:stretch/>
        </p:blipFill>
        <p:spPr bwMode="auto">
          <a:xfrm>
            <a:off x="1763486" y="518505"/>
            <a:ext cx="5897035" cy="41064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944151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descr="C:\Users\TBoykin\AppData\Local\Microsoft\Windows\Temporary Internet Files\Content.Outlook\DWD5SPOZ\NAMSS_0160812V5 (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0"/>
            <a:ext cx="6623050"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2"/>
          <p:cNvSpPr>
            <a:spLocks noGrp="1"/>
          </p:cNvSpPr>
          <p:nvPr>
            <p:ph idx="1"/>
          </p:nvPr>
        </p:nvSpPr>
        <p:spPr>
          <a:xfrm>
            <a:off x="381038" y="1241425"/>
            <a:ext cx="8451773" cy="3575540"/>
          </a:xfrm>
        </p:spPr>
        <p:txBody>
          <a:bodyPr/>
          <a:lstStyle/>
          <a:p>
            <a:pPr marL="457200" indent="-457200" eaLnBrk="1" hangingPunct="1">
              <a:buFontTx/>
              <a:buChar char="•"/>
            </a:pPr>
            <a:r>
              <a:rPr lang="en-US" altLang="en-US" sz="2800" dirty="0">
                <a:latin typeface="Myriad Pro"/>
              </a:rPr>
              <a:t>Complete work history</a:t>
            </a:r>
          </a:p>
          <a:p>
            <a:pPr marL="457200" indent="-457200" eaLnBrk="1" hangingPunct="1">
              <a:buFontTx/>
              <a:buChar char="•"/>
            </a:pPr>
            <a:r>
              <a:rPr lang="en-US" altLang="en-US" sz="2800" dirty="0">
                <a:latin typeface="Myriad Pro"/>
              </a:rPr>
              <a:t>Gap Analysis</a:t>
            </a:r>
          </a:p>
          <a:p>
            <a:pPr marL="457200" indent="-457200" eaLnBrk="1" hangingPunct="1">
              <a:buFontTx/>
              <a:buChar char="•"/>
            </a:pPr>
            <a:r>
              <a:rPr lang="en-US" altLang="en-US" sz="2800" dirty="0">
                <a:latin typeface="Myriad Pro"/>
              </a:rPr>
              <a:t>Good Standing Letters</a:t>
            </a:r>
          </a:p>
          <a:p>
            <a:pPr marL="457200" indent="-457200" eaLnBrk="1" hangingPunct="1">
              <a:buFontTx/>
              <a:buChar char="•"/>
            </a:pPr>
            <a:r>
              <a:rPr lang="en-US" altLang="en-US" sz="2800" dirty="0">
                <a:latin typeface="Myriad Pro"/>
              </a:rPr>
              <a:t>Resource for future initiatives</a:t>
            </a:r>
          </a:p>
          <a:p>
            <a:pPr marL="457200" indent="-457200" eaLnBrk="1" hangingPunct="1">
              <a:buFontTx/>
              <a:buChar char="•"/>
            </a:pPr>
            <a:r>
              <a:rPr lang="en-US" altLang="en-US" sz="2800" dirty="0">
                <a:latin typeface="Myriad Pro"/>
              </a:rPr>
              <a:t>Disaster response credentialing</a:t>
            </a:r>
          </a:p>
          <a:p>
            <a:pPr marL="457200" indent="-457200" eaLnBrk="1" hangingPunct="1">
              <a:buFontTx/>
              <a:buChar char="•"/>
            </a:pPr>
            <a:endParaRPr lang="en-US" altLang="en-US" sz="2800" dirty="0">
              <a:latin typeface="Myriad Pro"/>
            </a:endParaRPr>
          </a:p>
        </p:txBody>
      </p:sp>
    </p:spTree>
    <p:extLst>
      <p:ext uri="{BB962C8B-B14F-4D97-AF65-F5344CB8AC3E}">
        <p14:creationId xmlns:p14="http://schemas.microsoft.com/office/powerpoint/2010/main" val="594788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descr="C:\Users\TBoykin\AppData\Local\Microsoft\Windows\Temporary Internet Files\Content.Outlook\DWD5SPOZ\NAMSS_0160812V5 (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0"/>
            <a:ext cx="6623050"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p:cNvSpPr txBox="1">
            <a:spLocks/>
          </p:cNvSpPr>
          <p:nvPr/>
        </p:nvSpPr>
        <p:spPr bwMode="auto">
          <a:xfrm>
            <a:off x="492125" y="1593377"/>
            <a:ext cx="8229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
                <a:ea typeface="ＭＳ Ｐゴシック" charset="0"/>
                <a:cs typeface="ＭＳ Ｐゴシック" charset="0"/>
              </a:defRPr>
            </a:lvl1pPr>
            <a:lvl2pPr marL="742950" indent="-28575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
                <a:ea typeface="ＭＳ Ｐゴシック" charset="0"/>
                <a:cs typeface="+mn-cs"/>
              </a:defRPr>
            </a:lvl2pPr>
            <a:lvl3pPr marL="1143000" indent="-228600" algn="l" defTabSz="457200" rtl="0" eaLnBrk="1" fontAlgn="base" hangingPunct="1">
              <a:spcBef>
                <a:spcPct val="20000"/>
              </a:spcBef>
              <a:spcAft>
                <a:spcPct val="0"/>
              </a:spcAft>
              <a:buClr>
                <a:srgbClr val="62A70F"/>
              </a:buClr>
              <a:buFont typeface="Arial" panose="020B0604020202020204" pitchFamily="34" charset="0"/>
              <a:buChar char="•"/>
              <a:defRPr sz="2000" kern="1200">
                <a:solidFill>
                  <a:schemeClr val="tx1"/>
                </a:solidFill>
                <a:latin typeface=""/>
                <a:ea typeface="ＭＳ Ｐゴシック" charset="0"/>
                <a:cs typeface="+mn-cs"/>
              </a:defRPr>
            </a:lvl3pPr>
            <a:lvl4pPr marL="1600200" indent="-22860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
                <a:ea typeface="ＭＳ Ｐゴシック" charset="0"/>
                <a:cs typeface="+mn-cs"/>
              </a:defRPr>
            </a:lvl4pPr>
            <a:lvl5pPr marL="2057400" indent="-22860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Arial" charset="0"/>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FontTx/>
              <a:buChar char="•"/>
            </a:pPr>
            <a:r>
              <a:rPr lang="en-US" altLang="en-US" sz="2800" dirty="0" smtClean="0">
                <a:latin typeface="Myriad Pro"/>
              </a:rPr>
              <a:t>Over </a:t>
            </a:r>
            <a:r>
              <a:rPr lang="en-US" altLang="en-US" sz="2800" dirty="0">
                <a:latin typeface="Myriad Pro"/>
              </a:rPr>
              <a:t>500 participating entities</a:t>
            </a:r>
            <a:br>
              <a:rPr lang="en-US" altLang="en-US" sz="2800" dirty="0">
                <a:latin typeface="Myriad Pro"/>
              </a:rPr>
            </a:br>
            <a:endParaRPr lang="en-US" altLang="en-US" sz="2800" dirty="0">
              <a:latin typeface="Myriad Pro"/>
            </a:endParaRPr>
          </a:p>
          <a:p>
            <a:pPr marL="457200" indent="-457200">
              <a:buFontTx/>
              <a:buChar char="•"/>
            </a:pPr>
            <a:r>
              <a:rPr lang="en-US" altLang="en-US" sz="2800" dirty="0">
                <a:latin typeface="Myriad Pro"/>
              </a:rPr>
              <a:t>Over </a:t>
            </a:r>
            <a:r>
              <a:rPr lang="en-US" altLang="en-US" sz="2800" dirty="0" smtClean="0">
                <a:latin typeface="Myriad Pro"/>
              </a:rPr>
              <a:t>810,000 </a:t>
            </a:r>
            <a:r>
              <a:rPr lang="en-US" altLang="en-US" sz="2800" dirty="0">
                <a:latin typeface="Myriad Pro"/>
              </a:rPr>
              <a:t>affiliations</a:t>
            </a:r>
            <a:br>
              <a:rPr lang="en-US" altLang="en-US" sz="2800" dirty="0">
                <a:latin typeface="Myriad Pro"/>
              </a:rPr>
            </a:br>
            <a:endParaRPr lang="en-US" altLang="en-US" sz="2800" dirty="0">
              <a:latin typeface="Myriad Pro"/>
            </a:endParaRPr>
          </a:p>
          <a:p>
            <a:pPr marL="457200" indent="-457200">
              <a:buFontTx/>
              <a:buChar char="•"/>
            </a:pPr>
            <a:endParaRPr lang="en-US" altLang="en-US" dirty="0">
              <a:latin typeface="Myriad Pro"/>
            </a:endParaRPr>
          </a:p>
        </p:txBody>
      </p:sp>
    </p:spTree>
    <p:extLst>
      <p:ext uri="{BB962C8B-B14F-4D97-AF65-F5344CB8AC3E}">
        <p14:creationId xmlns:p14="http://schemas.microsoft.com/office/powerpoint/2010/main" val="19125485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descr="C:\Users\TBoykin\AppData\Local\Microsoft\Windows\Temporary Internet Files\Content.Outlook\DWD5SPOZ\NAMSS_0160812V5 (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0"/>
            <a:ext cx="6623050"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p:cNvPicPr>
            <a:picLocks noGrp="1" noChangeAspect="1" noChangeArrowheads="1"/>
          </p:cNvPicPr>
          <p:nvPr>
            <p:ph idx="1"/>
          </p:nvPr>
        </p:nvPicPr>
        <p:blipFill>
          <a:blip r:embed="rId4" cstate="print"/>
          <a:stretch>
            <a:fillRect/>
          </a:stretch>
        </p:blipFill>
        <p:spPr bwMode="auto">
          <a:xfrm>
            <a:off x="1355725" y="2325773"/>
            <a:ext cx="6410325" cy="1914525"/>
          </a:xfrm>
          <a:prstGeom prst="rect">
            <a:avLst/>
          </a:prstGeom>
          <a:noFill/>
          <a:ln w="9525">
            <a:noFill/>
            <a:miter lim="800000"/>
            <a:headEnd/>
            <a:tailEnd/>
          </a:ln>
        </p:spPr>
      </p:pic>
      <p:sp>
        <p:nvSpPr>
          <p:cNvPr id="6" name="Rectangle 5"/>
          <p:cNvSpPr/>
          <p:nvPr/>
        </p:nvSpPr>
        <p:spPr>
          <a:xfrm>
            <a:off x="2320120" y="1645594"/>
            <a:ext cx="4473954" cy="584775"/>
          </a:xfrm>
          <a:prstGeom prst="rect">
            <a:avLst/>
          </a:prstGeom>
        </p:spPr>
        <p:txBody>
          <a:bodyPr wrap="square">
            <a:spAutoFit/>
          </a:bodyPr>
          <a:lstStyle/>
          <a:p>
            <a:pPr lvl="0" algn="ctr" fontAlgn="auto">
              <a:spcBef>
                <a:spcPct val="20000"/>
              </a:spcBef>
              <a:spcAft>
                <a:spcPts val="0"/>
              </a:spcAft>
              <a:defRPr/>
            </a:pPr>
            <a:r>
              <a:rPr lang="en-US" altLang="en-US" sz="3200" b="1" dirty="0">
                <a:solidFill>
                  <a:prstClr val="black">
                    <a:lumMod val="75000"/>
                    <a:lumOff val="25000"/>
                  </a:prstClr>
                </a:solidFill>
                <a:latin typeface="Myriad Pro"/>
                <a:cs typeface="+mn-cs"/>
              </a:rPr>
              <a:t>NAMSS PASS Fees</a:t>
            </a:r>
          </a:p>
        </p:txBody>
      </p:sp>
    </p:spTree>
    <p:extLst>
      <p:ext uri="{BB962C8B-B14F-4D97-AF65-F5344CB8AC3E}">
        <p14:creationId xmlns:p14="http://schemas.microsoft.com/office/powerpoint/2010/main" val="36936539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descr="C:\Users\TBoykin\AppData\Local\Microsoft\Windows\Temporary Internet Files\Content.Outlook\DWD5SPOZ\NAMSS_0160812V5 (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0"/>
            <a:ext cx="6623050"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2057400" y="1188913"/>
            <a:ext cx="5413375" cy="584775"/>
          </a:xfrm>
          <a:prstGeom prst="rect">
            <a:avLst/>
          </a:prstGeom>
        </p:spPr>
        <p:txBody>
          <a:bodyPr wrap="square">
            <a:spAutoFit/>
          </a:bodyPr>
          <a:lstStyle/>
          <a:p>
            <a:pPr lvl="0" algn="ctr" fontAlgn="auto">
              <a:spcBef>
                <a:spcPct val="20000"/>
              </a:spcBef>
              <a:spcAft>
                <a:spcPts val="0"/>
              </a:spcAft>
              <a:defRPr/>
            </a:pPr>
            <a:r>
              <a:rPr lang="en-US" altLang="en-US" sz="3200" b="1" dirty="0">
                <a:solidFill>
                  <a:prstClr val="black">
                    <a:lumMod val="75000"/>
                    <a:lumOff val="25000"/>
                  </a:prstClr>
                </a:solidFill>
                <a:latin typeface="Myriad Pro"/>
                <a:cs typeface="+mn-cs"/>
              </a:rPr>
              <a:t>NAMSS PASS Fees</a:t>
            </a:r>
          </a:p>
        </p:txBody>
      </p:sp>
      <p:pic>
        <p:nvPicPr>
          <p:cNvPr id="10" name="Content Placeholder 9">
            <a:extLst>
              <a:ext uri="{FF2B5EF4-FFF2-40B4-BE49-F238E27FC236}">
                <a16:creationId xmlns:a16="http://schemas.microsoft.com/office/drawing/2014/main" id="{4B62725A-C73D-40AE-A8F5-FBE398A58C9E}"/>
              </a:ext>
            </a:extLst>
          </p:cNvPr>
          <p:cNvPicPr>
            <a:picLocks noGrp="1"/>
          </p:cNvPicPr>
          <p:nvPr>
            <p:ph idx="1"/>
          </p:nvPr>
        </p:nvPicPr>
        <p:blipFill rotWithShape="1">
          <a:blip r:embed="rId4"/>
          <a:srcRect l="51825" t="43170" r="29048" b="13379"/>
          <a:stretch/>
        </p:blipFill>
        <p:spPr bwMode="auto">
          <a:xfrm>
            <a:off x="1965108" y="1748302"/>
            <a:ext cx="5597957" cy="336981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832192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descr="C:\Users\TBoykin\AppData\Local\Microsoft\Windows\Temporary Internet Files\Content.Outlook\DWD5SPOZ\NAMSS_0160812V5 (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0"/>
            <a:ext cx="6623050"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Grp="1" noChangeAspect="1" noChangeArrowheads="1"/>
          </p:cNvPicPr>
          <p:nvPr>
            <p:ph idx="1"/>
          </p:nvPr>
        </p:nvPicPr>
        <p:blipFill>
          <a:blip r:embed="rId4" cstate="print"/>
          <a:stretch>
            <a:fillRect/>
          </a:stretch>
        </p:blipFill>
        <p:spPr bwMode="auto">
          <a:xfrm>
            <a:off x="3101853" y="1409014"/>
            <a:ext cx="4648015" cy="3575050"/>
          </a:xfrm>
          <a:prstGeom prst="rect">
            <a:avLst/>
          </a:prstGeom>
          <a:noFill/>
          <a:ln w="9525">
            <a:noFill/>
            <a:miter lim="800000"/>
            <a:headEnd/>
            <a:tailEnd/>
          </a:ln>
        </p:spPr>
      </p:pic>
    </p:spTree>
    <p:extLst>
      <p:ext uri="{BB962C8B-B14F-4D97-AF65-F5344CB8AC3E}">
        <p14:creationId xmlns:p14="http://schemas.microsoft.com/office/powerpoint/2010/main" val="24726818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body" sz="quarter" idx="10"/>
          </p:nvPr>
        </p:nvSpPr>
        <p:spPr>
          <a:xfrm>
            <a:off x="2542309" y="949036"/>
            <a:ext cx="6470073" cy="2964873"/>
          </a:xfrm>
        </p:spPr>
        <p:txBody>
          <a:bodyPr/>
          <a:lstStyle/>
          <a:p>
            <a:pPr algn="ctr"/>
            <a:r>
              <a:rPr lang="en-US" sz="2400" b="0" dirty="0" smtClean="0">
                <a:latin typeface="Century Gothic" panose="020B0502020202020204" pitchFamily="34" charset="0"/>
              </a:rPr>
              <a:t>Alison Webster, MBA, CPCS, CPMSM, CPHQ</a:t>
            </a:r>
            <a:br>
              <a:rPr lang="en-US" sz="2400" b="0" dirty="0" smtClean="0">
                <a:latin typeface="Century Gothic" panose="020B0502020202020204" pitchFamily="34" charset="0"/>
              </a:rPr>
            </a:br>
            <a:r>
              <a:rPr lang="en-US" sz="2400" b="0" dirty="0" smtClean="0">
                <a:latin typeface="Century Gothic" panose="020B0502020202020204" pitchFamily="34" charset="0"/>
              </a:rPr>
              <a:t>Director-at-Large,</a:t>
            </a:r>
          </a:p>
          <a:p>
            <a:pPr algn="ctr"/>
            <a:r>
              <a:rPr lang="en-US" sz="2400" b="0" dirty="0" smtClean="0">
                <a:latin typeface="Century Gothic" panose="020B0502020202020204" pitchFamily="34" charset="0"/>
              </a:rPr>
              <a:t>KY, NC, PA, VA, WV</a:t>
            </a:r>
            <a:br>
              <a:rPr lang="en-US" sz="2400" b="0" dirty="0" smtClean="0">
                <a:latin typeface="Century Gothic" panose="020B0502020202020204" pitchFamily="34" charset="0"/>
              </a:rPr>
            </a:br>
            <a:r>
              <a:rPr lang="en-US" sz="2400" b="0" dirty="0" smtClean="0">
                <a:latin typeface="Century Gothic" panose="020B0502020202020204" pitchFamily="34" charset="0"/>
              </a:rPr>
              <a:t>National Association of Medical Staff Services</a:t>
            </a:r>
            <a:br>
              <a:rPr lang="en-US" sz="2400" b="0" dirty="0" smtClean="0">
                <a:latin typeface="Century Gothic" panose="020B0502020202020204" pitchFamily="34" charset="0"/>
              </a:rPr>
            </a:br>
            <a:r>
              <a:rPr lang="en-US" sz="2400" b="0" dirty="0">
                <a:latin typeface="Century Gothic" panose="020B0502020202020204" pitchFamily="34" charset="0"/>
              </a:rPr>
              <a:t/>
            </a:r>
            <a:br>
              <a:rPr lang="en-US" sz="2400" b="0" dirty="0">
                <a:latin typeface="Century Gothic" panose="020B0502020202020204" pitchFamily="34" charset="0"/>
              </a:rPr>
            </a:br>
            <a:r>
              <a:rPr lang="en-US" sz="2400" b="0" dirty="0" smtClean="0">
                <a:latin typeface="Century Gothic" panose="020B0502020202020204" pitchFamily="34" charset="0"/>
              </a:rPr>
              <a:t>Email:  </a:t>
            </a:r>
            <a:r>
              <a:rPr lang="en-US" sz="2400" b="0" dirty="0" smtClean="0">
                <a:solidFill>
                  <a:schemeClr val="tx1"/>
                </a:solidFill>
                <a:latin typeface="Century Gothic" panose="020B0502020202020204" pitchFamily="34" charset="0"/>
                <a:hlinkClick r:id="rId3"/>
              </a:rPr>
              <a:t>Alwebster@salud.unm.edu</a:t>
            </a:r>
            <a:r>
              <a:rPr lang="en-US" sz="2400" b="0" dirty="0" smtClean="0">
                <a:latin typeface="Century Gothic" panose="020B0502020202020204" pitchFamily="34" charset="0"/>
              </a:rPr>
              <a:t/>
            </a:r>
            <a:br>
              <a:rPr lang="en-US" sz="2400" b="0" dirty="0" smtClean="0">
                <a:latin typeface="Century Gothic" panose="020B0502020202020204" pitchFamily="34" charset="0"/>
              </a:rPr>
            </a:br>
            <a:r>
              <a:rPr lang="en-US" sz="2400" b="0" dirty="0" smtClean="0">
                <a:latin typeface="Century Gothic" panose="020B0502020202020204" pitchFamily="34" charset="0"/>
              </a:rPr>
              <a:t>Office:  505 272-9441</a:t>
            </a:r>
            <a:endParaRPr lang="en-US" sz="2400" b="0" dirty="0">
              <a:latin typeface="Century Gothic" panose="020B0502020202020204" pitchFamily="34"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949036"/>
            <a:ext cx="2015836" cy="2964873"/>
          </a:xfrm>
          <a:prstGeom prst="rect">
            <a:avLst/>
          </a:prstGeom>
        </p:spPr>
      </p:pic>
    </p:spTree>
    <p:extLst>
      <p:ext uri="{BB962C8B-B14F-4D97-AF65-F5344CB8AC3E}">
        <p14:creationId xmlns:p14="http://schemas.microsoft.com/office/powerpoint/2010/main" val="8202294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descr="C:\Users\TBoykin\AppData\Local\Microsoft\Windows\Temporary Internet Files\Content.Outlook\DWD5SPOZ\NAMSS_0160812V5 (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0"/>
            <a:ext cx="6623050"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p:cNvSpPr>
            <a:spLocks noGrp="1"/>
          </p:cNvSpPr>
          <p:nvPr>
            <p:ph idx="1"/>
          </p:nvPr>
        </p:nvSpPr>
        <p:spPr>
          <a:xfrm>
            <a:off x="334272" y="1241855"/>
            <a:ext cx="8451773" cy="3575540"/>
          </a:xfrm>
        </p:spPr>
        <p:txBody>
          <a:bodyPr rtlCol="0">
            <a:normAutofit/>
          </a:bodyPr>
          <a:lstStyle/>
          <a:p>
            <a:pPr marL="0" indent="0" eaLnBrk="1" fontAlgn="auto" hangingPunct="1">
              <a:spcAft>
                <a:spcPts val="0"/>
              </a:spcAft>
              <a:buFont typeface="Arial" pitchFamily="34" charset="0"/>
              <a:buNone/>
              <a:defRPr/>
            </a:pPr>
            <a:r>
              <a:rPr lang="en-US" altLang="en-US" b="1" dirty="0">
                <a:latin typeface="Myriad Pro"/>
              </a:rPr>
              <a:t>What else could PASS do to advance patient safety and efficient processes?</a:t>
            </a:r>
            <a:br>
              <a:rPr lang="en-US" altLang="en-US" b="1" dirty="0">
                <a:latin typeface="Myriad Pro"/>
              </a:rPr>
            </a:br>
            <a:endParaRPr lang="en-US" altLang="en-US" b="1" dirty="0">
              <a:latin typeface="Myriad Pro"/>
            </a:endParaRPr>
          </a:p>
          <a:p>
            <a:pPr lvl="2" eaLnBrk="1" fontAlgn="auto" hangingPunct="1">
              <a:spcAft>
                <a:spcPts val="0"/>
              </a:spcAft>
              <a:defRPr/>
            </a:pPr>
            <a:r>
              <a:rPr lang="en-US" altLang="en-US" dirty="0">
                <a:latin typeface="Myriad Pro"/>
              </a:rPr>
              <a:t>International member support</a:t>
            </a:r>
          </a:p>
          <a:p>
            <a:pPr lvl="2" eaLnBrk="1" fontAlgn="auto" hangingPunct="1">
              <a:spcAft>
                <a:spcPts val="0"/>
              </a:spcAft>
              <a:defRPr/>
            </a:pPr>
            <a:r>
              <a:rPr lang="en-US" altLang="en-US" dirty="0">
                <a:latin typeface="Myriad Pro"/>
              </a:rPr>
              <a:t>International influence with IAMRA</a:t>
            </a:r>
          </a:p>
          <a:p>
            <a:pPr lvl="2" eaLnBrk="1" fontAlgn="auto" hangingPunct="1">
              <a:spcAft>
                <a:spcPts val="0"/>
              </a:spcAft>
              <a:defRPr/>
            </a:pPr>
            <a:r>
              <a:rPr lang="en-US" altLang="en-US" dirty="0">
                <a:latin typeface="Myriad Pro"/>
              </a:rPr>
              <a:t>Disaster response credentialing resource</a:t>
            </a:r>
          </a:p>
          <a:p>
            <a:pPr lvl="2" eaLnBrk="1" fontAlgn="auto" hangingPunct="1">
              <a:spcAft>
                <a:spcPts val="0"/>
              </a:spcAft>
              <a:defRPr/>
            </a:pPr>
            <a:r>
              <a:rPr lang="en-US" altLang="en-US" dirty="0">
                <a:latin typeface="Myriad Pro"/>
              </a:rPr>
              <a:t>Affiliation verification from closed facilities</a:t>
            </a:r>
          </a:p>
          <a:p>
            <a:pPr lvl="2" eaLnBrk="1" fontAlgn="auto" hangingPunct="1">
              <a:spcAft>
                <a:spcPts val="0"/>
              </a:spcAft>
              <a:defRPr/>
            </a:pPr>
            <a:r>
              <a:rPr lang="en-US" altLang="en-US" dirty="0">
                <a:latin typeface="Myriad Pro"/>
              </a:rPr>
              <a:t>Access to complete affiliation history, rather than relying on what could be an incomplete application</a:t>
            </a:r>
          </a:p>
          <a:p>
            <a:pPr marL="914400" lvl="2" indent="0" eaLnBrk="1" fontAlgn="auto" hangingPunct="1">
              <a:spcAft>
                <a:spcPts val="0"/>
              </a:spcAft>
              <a:buFont typeface="Arial" pitchFamily="34" charset="0"/>
              <a:buNone/>
              <a:defRPr/>
            </a:pPr>
            <a:endParaRPr lang="en-US" dirty="0">
              <a:solidFill>
                <a:schemeClr val="tx1">
                  <a:lumMod val="75000"/>
                  <a:lumOff val="25000"/>
                </a:schemeClr>
              </a:solidFill>
            </a:endParaRPr>
          </a:p>
          <a:p>
            <a:pPr lvl="1" eaLnBrk="1" fontAlgn="auto" hangingPunct="1">
              <a:spcAft>
                <a:spcPts val="0"/>
              </a:spcAft>
              <a:defRPr/>
            </a:pPr>
            <a:endParaRPr lang="en-US" dirty="0">
              <a:solidFill>
                <a:schemeClr val="tx1">
                  <a:lumMod val="75000"/>
                  <a:lumOff val="25000"/>
                </a:schemeClr>
              </a:solidFill>
            </a:endParaRPr>
          </a:p>
          <a:p>
            <a:pPr lvl="1" eaLnBrk="1" fontAlgn="auto" hangingPunct="1">
              <a:spcAft>
                <a:spcPts val="0"/>
              </a:spcAft>
              <a:defRPr/>
            </a:pPr>
            <a:endParaRPr lang="en-US" dirty="0">
              <a:solidFill>
                <a:schemeClr val="tx1">
                  <a:lumMod val="75000"/>
                  <a:lumOff val="25000"/>
                </a:schemeClr>
              </a:solidFill>
            </a:endParaRPr>
          </a:p>
        </p:txBody>
      </p:sp>
    </p:spTree>
    <p:extLst>
      <p:ext uri="{BB962C8B-B14F-4D97-AF65-F5344CB8AC3E}">
        <p14:creationId xmlns:p14="http://schemas.microsoft.com/office/powerpoint/2010/main" val="29030487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273" y="927187"/>
            <a:ext cx="8451773" cy="3775442"/>
          </a:xfrm>
        </p:spPr>
        <p:txBody>
          <a:bodyPr/>
          <a:lstStyle/>
          <a:p>
            <a:pPr marL="0" indent="0" fontAlgn="auto">
              <a:spcAft>
                <a:spcPts val="0"/>
              </a:spcAft>
              <a:buNone/>
              <a:defRPr/>
            </a:pPr>
            <a:r>
              <a:rPr lang="en-US" sz="2800" b="1" dirty="0" smtClean="0">
                <a:latin typeface="Myriad Pro"/>
              </a:rPr>
              <a:t>2021 </a:t>
            </a:r>
            <a:r>
              <a:rPr lang="en-US" sz="2800" b="1" dirty="0">
                <a:latin typeface="Myriad Pro"/>
              </a:rPr>
              <a:t>Dates and </a:t>
            </a:r>
            <a:r>
              <a:rPr lang="en-US" sz="2800" b="1" dirty="0" smtClean="0">
                <a:latin typeface="Myriad Pro"/>
              </a:rPr>
              <a:t>Deadlines</a:t>
            </a:r>
            <a:endParaRPr lang="en-US" sz="1600" dirty="0" smtClean="0">
              <a:latin typeface="Myriad Pro"/>
            </a:endParaRPr>
          </a:p>
          <a:p>
            <a:pPr marL="0" indent="0" fontAlgn="auto">
              <a:spcBef>
                <a:spcPts val="0"/>
              </a:spcBef>
              <a:spcAft>
                <a:spcPts val="600"/>
              </a:spcAft>
              <a:buNone/>
              <a:defRPr/>
            </a:pPr>
            <a:r>
              <a:rPr lang="en-US" sz="1600" b="1" dirty="0">
                <a:solidFill>
                  <a:srgbClr val="62A70F"/>
                </a:solidFill>
                <a:latin typeface="Myriad Pro"/>
              </a:rPr>
              <a:t>Summer Testing Period</a:t>
            </a:r>
            <a:endParaRPr lang="en-US" sz="1600" dirty="0">
              <a:solidFill>
                <a:srgbClr val="62A70F"/>
              </a:solidFill>
              <a:latin typeface="Myriad Pro"/>
            </a:endParaRPr>
          </a:p>
          <a:p>
            <a:pPr marL="0" indent="0" fontAlgn="auto">
              <a:spcBef>
                <a:spcPts val="0"/>
              </a:spcBef>
              <a:spcAft>
                <a:spcPts val="600"/>
              </a:spcAft>
              <a:buNone/>
              <a:defRPr/>
            </a:pPr>
            <a:r>
              <a:rPr lang="en-US" sz="1600" i="1" dirty="0">
                <a:latin typeface="Myriad Pro"/>
              </a:rPr>
              <a:t>Application Deadline – Friday, </a:t>
            </a:r>
            <a:r>
              <a:rPr lang="en-US" sz="1600" i="1" dirty="0" smtClean="0">
                <a:latin typeface="Myriad Pro"/>
              </a:rPr>
              <a:t>January 22, 2021</a:t>
            </a:r>
            <a:endParaRPr lang="en-US" sz="1600" i="1" dirty="0">
              <a:latin typeface="Myriad Pro"/>
            </a:endParaRPr>
          </a:p>
          <a:p>
            <a:pPr marL="0" indent="0" fontAlgn="auto">
              <a:spcBef>
                <a:spcPts val="0"/>
              </a:spcBef>
              <a:spcAft>
                <a:spcPts val="600"/>
              </a:spcAft>
              <a:buNone/>
              <a:defRPr/>
            </a:pPr>
            <a:r>
              <a:rPr lang="en-US" sz="1600" b="1" dirty="0">
                <a:latin typeface="Myriad Pro"/>
              </a:rPr>
              <a:t>Testing Period – Saturday, </a:t>
            </a:r>
            <a:r>
              <a:rPr lang="en-US" sz="1600" b="1" dirty="0" smtClean="0">
                <a:latin typeface="Myriad Pro"/>
              </a:rPr>
              <a:t>March 27 through </a:t>
            </a:r>
            <a:r>
              <a:rPr lang="en-US" sz="1600" b="1" dirty="0">
                <a:latin typeface="Myriad Pro"/>
              </a:rPr>
              <a:t>Saturday, </a:t>
            </a:r>
            <a:r>
              <a:rPr lang="en-US" sz="1600" b="1" dirty="0" smtClean="0">
                <a:latin typeface="Myriad Pro"/>
              </a:rPr>
              <a:t>April 17, 2021</a:t>
            </a:r>
            <a:br>
              <a:rPr lang="en-US" sz="1600" b="1" dirty="0" smtClean="0">
                <a:latin typeface="Myriad Pro"/>
              </a:rPr>
            </a:br>
            <a:endParaRPr lang="en-US" sz="1600" b="1" dirty="0" smtClean="0">
              <a:solidFill>
                <a:srgbClr val="62A70F"/>
              </a:solidFill>
              <a:latin typeface="Myriad Pro"/>
            </a:endParaRPr>
          </a:p>
          <a:p>
            <a:pPr marL="0" indent="0" fontAlgn="auto">
              <a:spcBef>
                <a:spcPts val="0"/>
              </a:spcBef>
              <a:spcAft>
                <a:spcPts val="600"/>
              </a:spcAft>
              <a:buNone/>
              <a:defRPr/>
            </a:pPr>
            <a:r>
              <a:rPr lang="en-US" sz="1600" b="1" dirty="0" smtClean="0">
                <a:solidFill>
                  <a:srgbClr val="62A70F"/>
                </a:solidFill>
                <a:latin typeface="Myriad Pro"/>
              </a:rPr>
              <a:t>Summer </a:t>
            </a:r>
            <a:r>
              <a:rPr lang="en-US" sz="1600" b="1" dirty="0">
                <a:solidFill>
                  <a:srgbClr val="62A70F"/>
                </a:solidFill>
                <a:latin typeface="Myriad Pro"/>
              </a:rPr>
              <a:t>Testing Period</a:t>
            </a:r>
            <a:endParaRPr lang="en-US" sz="1600" dirty="0">
              <a:solidFill>
                <a:srgbClr val="62A70F"/>
              </a:solidFill>
              <a:latin typeface="Myriad Pro"/>
            </a:endParaRPr>
          </a:p>
          <a:p>
            <a:pPr marL="0" indent="0" fontAlgn="auto">
              <a:spcBef>
                <a:spcPts val="0"/>
              </a:spcBef>
              <a:spcAft>
                <a:spcPts val="600"/>
              </a:spcAft>
              <a:buNone/>
              <a:defRPr/>
            </a:pPr>
            <a:r>
              <a:rPr lang="en-US" sz="1600" i="1" dirty="0">
                <a:latin typeface="Myriad Pro"/>
              </a:rPr>
              <a:t>Application Deadline – Friday, </a:t>
            </a:r>
            <a:r>
              <a:rPr lang="en-US" sz="1600" i="1" dirty="0" smtClean="0">
                <a:latin typeface="Myriad Pro"/>
              </a:rPr>
              <a:t>April 30, 2021</a:t>
            </a:r>
            <a:endParaRPr lang="en-US" sz="1600" i="1" dirty="0">
              <a:latin typeface="Myriad Pro"/>
            </a:endParaRPr>
          </a:p>
          <a:p>
            <a:pPr marL="0" indent="0" fontAlgn="auto">
              <a:spcBef>
                <a:spcPts val="0"/>
              </a:spcBef>
              <a:spcAft>
                <a:spcPts val="600"/>
              </a:spcAft>
              <a:buNone/>
              <a:defRPr/>
            </a:pPr>
            <a:r>
              <a:rPr lang="en-US" sz="1600" b="1" dirty="0">
                <a:latin typeface="Myriad Pro"/>
              </a:rPr>
              <a:t>Testing Period – Saturday, June </a:t>
            </a:r>
            <a:r>
              <a:rPr lang="en-US" sz="1600" b="1" dirty="0" smtClean="0">
                <a:latin typeface="Myriad Pro"/>
              </a:rPr>
              <a:t>26 </a:t>
            </a:r>
            <a:r>
              <a:rPr lang="en-US" sz="1600" b="1" dirty="0">
                <a:latin typeface="Myriad Pro"/>
              </a:rPr>
              <a:t>through Saturday, July </a:t>
            </a:r>
            <a:r>
              <a:rPr lang="en-US" sz="1600" b="1" dirty="0" smtClean="0">
                <a:latin typeface="Myriad Pro"/>
              </a:rPr>
              <a:t>17, 2021</a:t>
            </a:r>
            <a:r>
              <a:rPr lang="en-US" sz="1600" dirty="0">
                <a:latin typeface="Myriad Pro"/>
              </a:rPr>
              <a:t/>
            </a:r>
            <a:br>
              <a:rPr lang="en-US" sz="1600" dirty="0">
                <a:latin typeface="Myriad Pro"/>
              </a:rPr>
            </a:br>
            <a:endParaRPr lang="en-US" sz="1600" dirty="0">
              <a:latin typeface="Myriad Pro"/>
            </a:endParaRPr>
          </a:p>
          <a:p>
            <a:pPr marL="0" indent="0" fontAlgn="auto">
              <a:spcBef>
                <a:spcPts val="0"/>
              </a:spcBef>
              <a:spcAft>
                <a:spcPts val="600"/>
              </a:spcAft>
              <a:buNone/>
              <a:defRPr/>
            </a:pPr>
            <a:r>
              <a:rPr lang="en-US" sz="1600" b="1" dirty="0">
                <a:solidFill>
                  <a:srgbClr val="62A70F"/>
                </a:solidFill>
                <a:latin typeface="Myriad Pro"/>
              </a:rPr>
              <a:t>Fall Testing Period</a:t>
            </a:r>
            <a:endParaRPr lang="en-US" sz="1600" dirty="0">
              <a:solidFill>
                <a:srgbClr val="62A70F"/>
              </a:solidFill>
              <a:latin typeface="Myriad Pro"/>
            </a:endParaRPr>
          </a:p>
          <a:p>
            <a:pPr marL="0" indent="0" fontAlgn="auto">
              <a:spcBef>
                <a:spcPts val="0"/>
              </a:spcBef>
              <a:spcAft>
                <a:spcPts val="600"/>
              </a:spcAft>
              <a:buNone/>
              <a:defRPr/>
            </a:pPr>
            <a:r>
              <a:rPr lang="en-US" sz="1600" i="1" dirty="0">
                <a:latin typeface="Myriad Pro"/>
              </a:rPr>
              <a:t>Application Deadline – Friday, August </a:t>
            </a:r>
            <a:r>
              <a:rPr lang="en-US" sz="1600" i="1" dirty="0" smtClean="0">
                <a:latin typeface="Myriad Pro"/>
              </a:rPr>
              <a:t>27, 2021</a:t>
            </a:r>
          </a:p>
          <a:p>
            <a:pPr marL="0" indent="0" fontAlgn="auto">
              <a:spcBef>
                <a:spcPts val="0"/>
              </a:spcBef>
              <a:spcAft>
                <a:spcPts val="600"/>
              </a:spcAft>
              <a:buNone/>
              <a:defRPr/>
            </a:pPr>
            <a:r>
              <a:rPr lang="en-US" sz="1600" b="1" dirty="0" smtClean="0">
                <a:latin typeface="Myriad Pro"/>
              </a:rPr>
              <a:t>Testing </a:t>
            </a:r>
            <a:r>
              <a:rPr lang="en-US" sz="1600" b="1" dirty="0">
                <a:latin typeface="Myriad Pro"/>
              </a:rPr>
              <a:t>Period –Saturday, October </a:t>
            </a:r>
            <a:r>
              <a:rPr lang="en-US" sz="1600" b="1" dirty="0" smtClean="0">
                <a:latin typeface="Myriad Pro"/>
              </a:rPr>
              <a:t>23 </a:t>
            </a:r>
            <a:r>
              <a:rPr lang="en-US" sz="1600" b="1" dirty="0">
                <a:latin typeface="Myriad Pro"/>
              </a:rPr>
              <a:t>through Saturday</a:t>
            </a:r>
            <a:r>
              <a:rPr lang="en-US" sz="1600" b="1" dirty="0" smtClean="0">
                <a:latin typeface="Myriad Pro"/>
              </a:rPr>
              <a:t>, November 13, 2021</a:t>
            </a:r>
            <a:r>
              <a:rPr lang="en-US" sz="1800" dirty="0">
                <a:solidFill>
                  <a:schemeClr val="tx1">
                    <a:lumMod val="75000"/>
                    <a:lumOff val="25000"/>
                  </a:schemeClr>
                </a:solidFill>
                <a:latin typeface="Myriad Pro"/>
              </a:rPr>
              <a:t/>
            </a:r>
            <a:br>
              <a:rPr lang="en-US" sz="1800" dirty="0">
                <a:solidFill>
                  <a:schemeClr val="tx1">
                    <a:lumMod val="75000"/>
                    <a:lumOff val="25000"/>
                  </a:schemeClr>
                </a:solidFill>
                <a:latin typeface="Myriad Pro"/>
              </a:rPr>
            </a:br>
            <a:endParaRPr lang="en-US" sz="1800" dirty="0" smtClean="0">
              <a:solidFill>
                <a:schemeClr val="tx1">
                  <a:lumMod val="75000"/>
                  <a:lumOff val="25000"/>
                </a:schemeClr>
              </a:solidFill>
              <a:latin typeface="Myriad Pro"/>
            </a:endParaRPr>
          </a:p>
        </p:txBody>
      </p:sp>
      <p:sp>
        <p:nvSpPr>
          <p:cNvPr id="2" name="Title 1"/>
          <p:cNvSpPr>
            <a:spLocks noGrp="1"/>
          </p:cNvSpPr>
          <p:nvPr>
            <p:ph type="title"/>
          </p:nvPr>
        </p:nvSpPr>
        <p:spPr>
          <a:xfrm>
            <a:off x="334273" y="370870"/>
            <a:ext cx="8451773" cy="556317"/>
          </a:xfrm>
        </p:spPr>
        <p:txBody>
          <a:bodyPr/>
          <a:lstStyle/>
          <a:p>
            <a:r>
              <a:rPr lang="en-US" dirty="0">
                <a:latin typeface="Myriad Pro"/>
              </a:rPr>
              <a:t>Certification</a:t>
            </a:r>
            <a:endParaRPr lang="en-US" dirty="0"/>
          </a:p>
        </p:txBody>
      </p:sp>
    </p:spTree>
    <p:extLst>
      <p:ext uri="{BB962C8B-B14F-4D97-AF65-F5344CB8AC3E}">
        <p14:creationId xmlns:p14="http://schemas.microsoft.com/office/powerpoint/2010/main" val="30849634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272" y="1248463"/>
            <a:ext cx="8451773" cy="3575540"/>
          </a:xfrm>
        </p:spPr>
        <p:txBody>
          <a:bodyPr/>
          <a:lstStyle/>
          <a:p>
            <a:r>
              <a:rPr lang="en-US" dirty="0">
                <a:latin typeface="Myriad Pro"/>
              </a:rPr>
              <a:t>Multiple Choice Exam – 3 </a:t>
            </a:r>
            <a:r>
              <a:rPr lang="en-US" dirty="0" smtClean="0">
                <a:latin typeface="Myriad Pro"/>
              </a:rPr>
              <a:t>options</a:t>
            </a:r>
          </a:p>
          <a:p>
            <a:pPr lvl="1"/>
            <a:r>
              <a:rPr lang="en-US" dirty="0" smtClean="0">
                <a:latin typeface="Myriad Pro"/>
              </a:rPr>
              <a:t>Start of Virtual Proctoring in Summer 2020</a:t>
            </a:r>
            <a:endParaRPr lang="en-US" dirty="0">
              <a:latin typeface="Myriad Pro"/>
            </a:endParaRPr>
          </a:p>
          <a:p>
            <a:r>
              <a:rPr lang="en-US" dirty="0">
                <a:latin typeface="Myriad Pro"/>
              </a:rPr>
              <a:t>Practice Exam</a:t>
            </a:r>
          </a:p>
          <a:p>
            <a:r>
              <a:rPr lang="en-US" dirty="0">
                <a:latin typeface="Myriad Pro"/>
              </a:rPr>
              <a:t>Official results follow within six weeks of the closing of the testing window</a:t>
            </a:r>
          </a:p>
          <a:p>
            <a:r>
              <a:rPr lang="en-US" dirty="0">
                <a:latin typeface="Myriad Pro"/>
              </a:rPr>
              <a:t>Certification is for 3 years</a:t>
            </a:r>
          </a:p>
          <a:p>
            <a:r>
              <a:rPr lang="en-US" dirty="0">
                <a:latin typeface="Myriad Pro"/>
              </a:rPr>
              <a:t>Recertification required every 3 years</a:t>
            </a:r>
          </a:p>
          <a:p>
            <a:endParaRPr lang="en-US" dirty="0">
              <a:latin typeface="Myriad Pro"/>
            </a:endParaRPr>
          </a:p>
          <a:p>
            <a:endParaRPr lang="en-US" dirty="0"/>
          </a:p>
        </p:txBody>
      </p:sp>
      <p:sp>
        <p:nvSpPr>
          <p:cNvPr id="2" name="Title 1"/>
          <p:cNvSpPr>
            <a:spLocks noGrp="1"/>
          </p:cNvSpPr>
          <p:nvPr>
            <p:ph type="title"/>
          </p:nvPr>
        </p:nvSpPr>
        <p:spPr/>
        <p:txBody>
          <a:bodyPr/>
          <a:lstStyle/>
          <a:p>
            <a:r>
              <a:rPr lang="en-US" dirty="0">
                <a:latin typeface="Myriad Pro"/>
              </a:rPr>
              <a:t>Certification</a:t>
            </a:r>
            <a:endParaRPr lang="en-US" dirty="0"/>
          </a:p>
        </p:txBody>
      </p:sp>
    </p:spTree>
    <p:extLst>
      <p:ext uri="{BB962C8B-B14F-4D97-AF65-F5344CB8AC3E}">
        <p14:creationId xmlns:p14="http://schemas.microsoft.com/office/powerpoint/2010/main" val="12976606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334273" y="1075468"/>
            <a:ext cx="8451773" cy="3575540"/>
          </a:xfrm>
        </p:spPr>
        <p:txBody>
          <a:bodyPr/>
          <a:lstStyle/>
          <a:p>
            <a:pPr eaLnBrk="1" hangingPunct="1"/>
            <a:r>
              <a:rPr lang="en-US" dirty="0">
                <a:latin typeface="Myriad Pro"/>
              </a:rPr>
              <a:t>Certified Provider Credentialing Specialist (CPCS)</a:t>
            </a:r>
          </a:p>
          <a:p>
            <a:pPr lvl="1" eaLnBrk="1" hangingPunct="1"/>
            <a:r>
              <a:rPr lang="en-US" dirty="0">
                <a:latin typeface="Myriad Pro"/>
              </a:rPr>
              <a:t>Currently employed in the medical services profession for at least the past 12 months AND three years experience in the medical services profession within the past 5 years</a:t>
            </a:r>
          </a:p>
          <a:p>
            <a:pPr lvl="1" eaLnBrk="1" hangingPunct="1"/>
            <a:r>
              <a:rPr lang="en-US" dirty="0">
                <a:latin typeface="Myriad Pro"/>
              </a:rPr>
              <a:t>150 Questions, 3 hours</a:t>
            </a:r>
          </a:p>
          <a:p>
            <a:pPr lvl="1" eaLnBrk="1" hangingPunct="1"/>
            <a:r>
              <a:rPr lang="en-US" dirty="0">
                <a:latin typeface="Myriad Pro"/>
              </a:rPr>
              <a:t>Recertification every 3 years</a:t>
            </a:r>
          </a:p>
          <a:p>
            <a:pPr lvl="1" eaLnBrk="1" hangingPunct="1"/>
            <a:r>
              <a:rPr lang="en-US" dirty="0">
                <a:latin typeface="Myriad Pro"/>
              </a:rPr>
              <a:t>30 CEUs (of which 15 NAMSS approved)</a:t>
            </a:r>
          </a:p>
          <a:p>
            <a:pPr lvl="1" eaLnBrk="1" hangingPunct="1"/>
            <a:endParaRPr lang="en-US" dirty="0">
              <a:latin typeface="Myriad Pro"/>
            </a:endParaRPr>
          </a:p>
          <a:p>
            <a:pPr eaLnBrk="1" hangingPunct="1"/>
            <a:endParaRPr lang="en-US" dirty="0">
              <a:latin typeface="Myriad Pro"/>
            </a:endParaRPr>
          </a:p>
          <a:p>
            <a:pPr eaLnBrk="1" hangingPunct="1">
              <a:buFont typeface="Arial" pitchFamily="34" charset="0"/>
              <a:buNone/>
            </a:pPr>
            <a:endParaRPr lang="en-US" dirty="0">
              <a:latin typeface="Myriad Pro"/>
            </a:endParaRPr>
          </a:p>
        </p:txBody>
      </p:sp>
      <p:sp>
        <p:nvSpPr>
          <p:cNvPr id="2" name="Title 1"/>
          <p:cNvSpPr>
            <a:spLocks noGrp="1"/>
          </p:cNvSpPr>
          <p:nvPr>
            <p:ph type="title"/>
          </p:nvPr>
        </p:nvSpPr>
        <p:spPr/>
        <p:txBody>
          <a:bodyPr/>
          <a:lstStyle/>
          <a:p>
            <a:r>
              <a:rPr lang="en-US" dirty="0">
                <a:latin typeface="Myriad Pro"/>
              </a:rPr>
              <a:t>Certification</a:t>
            </a:r>
            <a:endParaRPr lang="en-US" dirty="0"/>
          </a:p>
        </p:txBody>
      </p:sp>
    </p:spTree>
    <p:extLst>
      <p:ext uri="{BB962C8B-B14F-4D97-AF65-F5344CB8AC3E}">
        <p14:creationId xmlns:p14="http://schemas.microsoft.com/office/powerpoint/2010/main" val="4289320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334273" y="1174322"/>
            <a:ext cx="8451773" cy="3575540"/>
          </a:xfrm>
        </p:spPr>
        <p:txBody>
          <a:bodyPr/>
          <a:lstStyle/>
          <a:p>
            <a:pPr eaLnBrk="1" hangingPunct="1"/>
            <a:r>
              <a:rPr lang="en-US" dirty="0">
                <a:latin typeface="Myriad Pro"/>
              </a:rPr>
              <a:t>Certified Provider Medical Services Manager (CPMSM)</a:t>
            </a:r>
          </a:p>
          <a:p>
            <a:pPr lvl="1" eaLnBrk="1" hangingPunct="1"/>
            <a:r>
              <a:rPr lang="en-US" dirty="0">
                <a:latin typeface="Myriad Pro"/>
              </a:rPr>
              <a:t>Currently employed in the medical services profession for at least the past 12 months AND five years of experience in the past eight years*</a:t>
            </a:r>
          </a:p>
          <a:p>
            <a:pPr lvl="1" eaLnBrk="1" hangingPunct="1"/>
            <a:r>
              <a:rPr lang="en-US" dirty="0">
                <a:latin typeface="Myriad Pro"/>
              </a:rPr>
              <a:t>175 Questions, 4 hours</a:t>
            </a:r>
          </a:p>
          <a:p>
            <a:pPr lvl="1" eaLnBrk="1" hangingPunct="1"/>
            <a:r>
              <a:rPr lang="en-US" dirty="0">
                <a:latin typeface="Myriad Pro"/>
              </a:rPr>
              <a:t>Recertification every 3 years</a:t>
            </a:r>
          </a:p>
          <a:p>
            <a:pPr lvl="1" eaLnBrk="1" hangingPunct="1"/>
            <a:r>
              <a:rPr lang="en-US" dirty="0">
                <a:latin typeface="Myriad Pro"/>
              </a:rPr>
              <a:t>30 CEUs (of which 15 NAMSS approved)</a:t>
            </a:r>
          </a:p>
          <a:p>
            <a:pPr eaLnBrk="1" hangingPunct="1"/>
            <a:endParaRPr lang="en-US" dirty="0">
              <a:latin typeface="Myriad Pro"/>
            </a:endParaRPr>
          </a:p>
        </p:txBody>
      </p:sp>
      <p:sp>
        <p:nvSpPr>
          <p:cNvPr id="2" name="Title 1"/>
          <p:cNvSpPr>
            <a:spLocks noGrp="1"/>
          </p:cNvSpPr>
          <p:nvPr>
            <p:ph type="title"/>
          </p:nvPr>
        </p:nvSpPr>
        <p:spPr/>
        <p:txBody>
          <a:bodyPr/>
          <a:lstStyle/>
          <a:p>
            <a:r>
              <a:rPr lang="en-US" dirty="0">
                <a:latin typeface="Myriad Pro"/>
              </a:rPr>
              <a:t>Certification</a:t>
            </a:r>
            <a:endParaRPr lang="en-US" dirty="0"/>
          </a:p>
        </p:txBody>
      </p:sp>
    </p:spTree>
    <p:extLst>
      <p:ext uri="{BB962C8B-B14F-4D97-AF65-F5344CB8AC3E}">
        <p14:creationId xmlns:p14="http://schemas.microsoft.com/office/powerpoint/2010/main" val="31777415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yriad Pro"/>
              </a:rPr>
              <a:t>Certification</a:t>
            </a:r>
            <a:endParaRPr lang="en-US" dirty="0"/>
          </a:p>
        </p:txBody>
      </p:sp>
      <p:sp>
        <p:nvSpPr>
          <p:cNvPr id="6" name="Content Placeholder 2"/>
          <p:cNvSpPr txBox="1">
            <a:spLocks/>
          </p:cNvSpPr>
          <p:nvPr/>
        </p:nvSpPr>
        <p:spPr bwMode="auto">
          <a:xfrm>
            <a:off x="647700" y="1030242"/>
            <a:ext cx="7010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rtlCol="0" anchor="t" anchorCtr="0" compatLnSpc="1">
            <a:prstTxWarp prst="textNoShape">
              <a:avLst/>
            </a:prstTxWarp>
            <a:normAutofit/>
          </a:bodyPr>
          <a:lstStyle>
            <a:lvl1pPr marL="342900" indent="-34290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
                <a:ea typeface="ＭＳ Ｐゴシック" charset="0"/>
                <a:cs typeface="ＭＳ Ｐゴシック" charset="0"/>
              </a:defRPr>
            </a:lvl1pPr>
            <a:lvl2pPr marL="742950" indent="-28575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
                <a:ea typeface="ＭＳ Ｐゴシック" charset="0"/>
                <a:cs typeface="+mn-cs"/>
              </a:defRPr>
            </a:lvl2pPr>
            <a:lvl3pPr marL="1143000" indent="-228600" algn="l" defTabSz="457200" rtl="0" eaLnBrk="1" fontAlgn="base" hangingPunct="1">
              <a:spcBef>
                <a:spcPct val="20000"/>
              </a:spcBef>
              <a:spcAft>
                <a:spcPct val="0"/>
              </a:spcAft>
              <a:buClr>
                <a:srgbClr val="62A70F"/>
              </a:buClr>
              <a:buFont typeface="Arial" panose="020B0604020202020204" pitchFamily="34" charset="0"/>
              <a:buChar char="•"/>
              <a:defRPr sz="2000" kern="1200">
                <a:solidFill>
                  <a:schemeClr val="tx1"/>
                </a:solidFill>
                <a:latin typeface=""/>
                <a:ea typeface="ＭＳ Ｐゴシック" charset="0"/>
                <a:cs typeface="+mn-cs"/>
              </a:defRPr>
            </a:lvl3pPr>
            <a:lvl4pPr marL="1600200" indent="-22860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
                <a:ea typeface="ＭＳ Ｐゴシック" charset="0"/>
                <a:cs typeface="+mn-cs"/>
              </a:defRPr>
            </a:lvl4pPr>
            <a:lvl5pPr marL="2057400" indent="-228600" algn="l" defTabSz="457200" rtl="0" eaLnBrk="1" fontAlgn="base" hangingPunct="1">
              <a:spcBef>
                <a:spcPct val="20000"/>
              </a:spcBef>
              <a:spcAft>
                <a:spcPct val="0"/>
              </a:spcAft>
              <a:buClr>
                <a:srgbClr val="62A70F"/>
              </a:buClr>
              <a:buFont typeface="Arial" charset="0"/>
              <a:buChar char="•"/>
              <a:defRPr sz="2000" kern="1200">
                <a:solidFill>
                  <a:schemeClr val="tx1"/>
                </a:solidFill>
                <a:latin typeface="Arial" charset="0"/>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fontAlgn="auto">
              <a:spcAft>
                <a:spcPts val="0"/>
              </a:spcAft>
              <a:buFont typeface="Arial" pitchFamily="34" charset="0"/>
              <a:buNone/>
              <a:defRPr/>
            </a:pPr>
            <a:r>
              <a:rPr lang="en-US" b="1" dirty="0">
                <a:solidFill>
                  <a:schemeClr val="tx1">
                    <a:lumMod val="75000"/>
                    <a:lumOff val="25000"/>
                  </a:schemeClr>
                </a:solidFill>
              </a:rPr>
              <a:t>Online Certification Applications</a:t>
            </a:r>
          </a:p>
          <a:p>
            <a:pPr fontAlgn="auto">
              <a:spcAft>
                <a:spcPts val="0"/>
              </a:spcAft>
              <a:defRPr/>
            </a:pPr>
            <a:endParaRPr lang="en-US" dirty="0">
              <a:solidFill>
                <a:schemeClr val="tx1">
                  <a:lumMod val="75000"/>
                  <a:lumOff val="25000"/>
                </a:schemeClr>
              </a:solidFill>
            </a:endParaRPr>
          </a:p>
        </p:txBody>
      </p:sp>
      <p:sp>
        <p:nvSpPr>
          <p:cNvPr id="7" name="TextBox 6"/>
          <p:cNvSpPr txBox="1"/>
          <p:nvPr/>
        </p:nvSpPr>
        <p:spPr>
          <a:xfrm>
            <a:off x="1042595" y="4558371"/>
            <a:ext cx="6929040" cy="584775"/>
          </a:xfrm>
          <a:prstGeom prst="rect">
            <a:avLst/>
          </a:prstGeom>
          <a:noFill/>
        </p:spPr>
        <p:txBody>
          <a:bodyPr wrap="square">
            <a:spAutoFit/>
          </a:bodyPr>
          <a:lstStyle/>
          <a:p>
            <a:pPr algn="ctr" fontAlgn="auto">
              <a:spcBef>
                <a:spcPts val="0"/>
              </a:spcBef>
              <a:spcAft>
                <a:spcPts val="0"/>
              </a:spcAft>
              <a:defRPr/>
            </a:pPr>
            <a:r>
              <a:rPr lang="en-US" sz="1600" dirty="0">
                <a:latin typeface="Verdana" panose="020B0604030504040204" pitchFamily="34" charset="0"/>
                <a:ea typeface="Verdana" panose="020B0604030504040204" pitchFamily="34" charset="0"/>
                <a:cs typeface="Verdana" panose="020B0604030504040204" pitchFamily="34" charset="0"/>
              </a:rPr>
              <a:t>CPCS Application: </a:t>
            </a:r>
            <a:r>
              <a:rPr lang="en-US" sz="1600" dirty="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hlinkClick r:id="rId3"/>
              </a:rPr>
              <a:t>https://</a:t>
            </a:r>
            <a:r>
              <a:rPr lang="en-US" sz="1600" dirty="0" smtClean="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hlinkClick r:id="rId3"/>
              </a:rPr>
              <a:t>www.namss.org/Certification/CPCS</a:t>
            </a:r>
            <a:endParaRPr lang="en-US" sz="1600" dirty="0" smtClean="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endParaRPr>
          </a:p>
          <a:p>
            <a:pPr algn="ctr" fontAlgn="auto">
              <a:spcBef>
                <a:spcPts val="0"/>
              </a:spcBef>
              <a:spcAft>
                <a:spcPts val="0"/>
              </a:spcAft>
              <a:defRPr/>
            </a:pPr>
            <a:r>
              <a:rPr lang="en-US" sz="1600" dirty="0" smtClean="0">
                <a:latin typeface="Verdana" panose="020B0604030504040204" pitchFamily="34" charset="0"/>
                <a:ea typeface="Verdana" panose="020B0604030504040204" pitchFamily="34" charset="0"/>
                <a:cs typeface="Verdana" panose="020B0604030504040204" pitchFamily="34" charset="0"/>
              </a:rPr>
              <a:t>CPMSM Application: </a:t>
            </a:r>
            <a:r>
              <a:rPr lang="en-US" sz="1600" dirty="0" smtClean="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hlinkClick r:id="rId4"/>
              </a:rPr>
              <a:t>https</a:t>
            </a:r>
            <a:r>
              <a:rPr lang="en-US" sz="1600" dirty="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hlinkClick r:id="rId4"/>
              </a:rPr>
              <a:t>://</a:t>
            </a:r>
            <a:r>
              <a:rPr lang="en-US" sz="1600" dirty="0" smtClean="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hlinkClick r:id="rId4"/>
              </a:rPr>
              <a:t>www.namss.org/Certification/CPMSM</a:t>
            </a:r>
            <a:endParaRPr lang="en-US" sz="1600" dirty="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8" name="Picture 7"/>
          <p:cNvPicPr/>
          <p:nvPr/>
        </p:nvPicPr>
        <p:blipFill rotWithShape="1">
          <a:blip r:embed="rId5"/>
          <a:srcRect t="15949" r="1357" b="3669"/>
          <a:stretch/>
        </p:blipFill>
        <p:spPr bwMode="auto">
          <a:xfrm>
            <a:off x="888802" y="1371353"/>
            <a:ext cx="7236626" cy="309612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927553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3"/>
          <p:cNvSpPr>
            <a:spLocks noGrp="1"/>
          </p:cNvSpPr>
          <p:nvPr>
            <p:ph idx="1"/>
          </p:nvPr>
        </p:nvSpPr>
        <p:spPr/>
        <p:txBody>
          <a:bodyPr rtlCol="0">
            <a:normAutofit/>
          </a:bodyPr>
          <a:lstStyle/>
          <a:p>
            <a:pPr marL="0" indent="0" algn="ctr" eaLnBrk="1" fontAlgn="auto" hangingPunct="1">
              <a:spcAft>
                <a:spcPts val="0"/>
              </a:spcAft>
              <a:buFont typeface="Arial" pitchFamily="34" charset="0"/>
              <a:buNone/>
              <a:defRPr/>
            </a:pPr>
            <a:r>
              <a:rPr lang="en-US" b="1" dirty="0">
                <a:solidFill>
                  <a:schemeClr val="tx2">
                    <a:lumMod val="75000"/>
                  </a:schemeClr>
                </a:solidFill>
              </a:rPr>
              <a:t>www.namss.org/recertification</a:t>
            </a:r>
          </a:p>
        </p:txBody>
      </p:sp>
      <p:sp>
        <p:nvSpPr>
          <p:cNvPr id="4" name="Title 1"/>
          <p:cNvSpPr>
            <a:spLocks noGrp="1"/>
          </p:cNvSpPr>
          <p:nvPr>
            <p:ph type="title"/>
          </p:nvPr>
        </p:nvSpPr>
        <p:spPr/>
        <p:txBody>
          <a:bodyPr rtlCol="0">
            <a:normAutofit/>
          </a:bodyPr>
          <a:lstStyle/>
          <a:p>
            <a:pPr eaLnBrk="1" fontAlgn="auto" hangingPunct="1">
              <a:spcAft>
                <a:spcPts val="0"/>
              </a:spcAft>
              <a:defRPr/>
            </a:pPr>
            <a:r>
              <a:rPr lang="en-US" dirty="0">
                <a:solidFill>
                  <a:schemeClr val="tx1"/>
                </a:solidFill>
                <a:latin typeface="Myriad Pro"/>
                <a:cs typeface="Arial"/>
              </a:rPr>
              <a:t>Certification</a:t>
            </a:r>
            <a:endParaRPr lang="en-US" dirty="0">
              <a:solidFill>
                <a:schemeClr val="tx1"/>
              </a:solidFill>
              <a:latin typeface="Myriad Pro"/>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4071" y="1831618"/>
            <a:ext cx="4966079" cy="331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2"/>
          <p:cNvSpPr txBox="1">
            <a:spLocks/>
          </p:cNvSpPr>
          <p:nvPr/>
        </p:nvSpPr>
        <p:spPr>
          <a:xfrm>
            <a:off x="1181100" y="1199933"/>
            <a:ext cx="7010400" cy="533400"/>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lumMod val="75000"/>
                    <a:lumOff val="25000"/>
                  </a:schemeClr>
                </a:solidFill>
                <a:latin typeface="Myriad Pro"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lumMod val="75000"/>
                    <a:lumOff val="25000"/>
                  </a:schemeClr>
                </a:solidFill>
                <a:latin typeface="Myriad Pro"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lumMod val="75000"/>
                    <a:lumOff val="25000"/>
                  </a:schemeClr>
                </a:solidFill>
                <a:latin typeface="Myriad Pro"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yriad Pro"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yriad Pro"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en-US" b="1" dirty="0">
                <a:solidFill>
                  <a:schemeClr val="tx2">
                    <a:lumMod val="75000"/>
                  </a:schemeClr>
                </a:solidFill>
              </a:rPr>
              <a:t>Online Re-Certification Applications</a:t>
            </a:r>
          </a:p>
          <a:p>
            <a:pPr fontAlgn="auto">
              <a:spcAft>
                <a:spcPts val="0"/>
              </a:spcAft>
              <a:defRPr/>
            </a:pPr>
            <a:endParaRPr lang="en-US" dirty="0"/>
          </a:p>
        </p:txBody>
      </p:sp>
    </p:spTree>
    <p:extLst>
      <p:ext uri="{BB962C8B-B14F-4D97-AF65-F5344CB8AC3E}">
        <p14:creationId xmlns:p14="http://schemas.microsoft.com/office/powerpoint/2010/main" val="31971936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334272" y="1223749"/>
            <a:ext cx="8451773" cy="3575540"/>
          </a:xfrm>
        </p:spPr>
        <p:txBody>
          <a:bodyPr/>
          <a:lstStyle/>
          <a:p>
            <a:r>
              <a:rPr lang="en-US" dirty="0"/>
              <a:t>Created in 2016</a:t>
            </a:r>
          </a:p>
          <a:p>
            <a:r>
              <a:rPr lang="en-US" dirty="0"/>
              <a:t>Recognizes career MSPs who have made outstanding contributions to the profession</a:t>
            </a:r>
          </a:p>
          <a:p>
            <a:r>
              <a:rPr lang="en-US" dirty="0"/>
              <a:t>Total Fellows as of </a:t>
            </a:r>
            <a:r>
              <a:rPr lang="en-US" dirty="0" smtClean="0"/>
              <a:t>2020: 39</a:t>
            </a:r>
            <a:endParaRPr lang="en-US" dirty="0"/>
          </a:p>
          <a:p>
            <a:endParaRPr lang="en-US" dirty="0"/>
          </a:p>
          <a:p>
            <a:pPr marL="0" indent="0" algn="ctr">
              <a:buNone/>
            </a:pPr>
            <a:r>
              <a:rPr lang="en-US" dirty="0"/>
              <a:t>Applications </a:t>
            </a:r>
            <a:r>
              <a:rPr lang="en-US" dirty="0" smtClean="0"/>
              <a:t>will be open from May 31 through July 9, 2021</a:t>
            </a:r>
            <a:endParaRPr lang="en-US" dirty="0"/>
          </a:p>
          <a:p>
            <a:pPr marL="0" indent="0" algn="ctr">
              <a:buNone/>
            </a:pPr>
            <a:r>
              <a:rPr lang="en-US" dirty="0">
                <a:hlinkClick r:id="rId3"/>
              </a:rPr>
              <a:t>https://</a:t>
            </a:r>
            <a:r>
              <a:rPr lang="en-US" dirty="0" smtClean="0">
                <a:hlinkClick r:id="rId3"/>
              </a:rPr>
              <a:t>www.namss.org/Membership/NAMSS-Fellows</a:t>
            </a:r>
          </a:p>
        </p:txBody>
      </p:sp>
      <p:sp>
        <p:nvSpPr>
          <p:cNvPr id="4" name="Title 1"/>
          <p:cNvSpPr>
            <a:spLocks noGrp="1"/>
          </p:cNvSpPr>
          <p:nvPr>
            <p:ph type="title"/>
          </p:nvPr>
        </p:nvSpPr>
        <p:spPr/>
        <p:txBody>
          <a:bodyPr/>
          <a:lstStyle/>
          <a:p>
            <a:r>
              <a:rPr lang="en-US" dirty="0"/>
              <a:t>NAMSS </a:t>
            </a:r>
            <a:r>
              <a:rPr lang="en-US" dirty="0" smtClean="0"/>
              <a:t>Fellow Designation</a:t>
            </a:r>
            <a:endParaRPr lang="en-US" dirty="0"/>
          </a:p>
        </p:txBody>
      </p:sp>
    </p:spTree>
    <p:extLst>
      <p:ext uri="{BB962C8B-B14F-4D97-AF65-F5344CB8AC3E}">
        <p14:creationId xmlns:p14="http://schemas.microsoft.com/office/powerpoint/2010/main" val="27781442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334272" y="1186679"/>
            <a:ext cx="8451773" cy="3575540"/>
          </a:xfrm>
        </p:spPr>
        <p:txBody>
          <a:bodyPr/>
          <a:lstStyle/>
          <a:p>
            <a:r>
              <a:rPr lang="en-US" sz="2600" dirty="0"/>
              <a:t>Created in 2016</a:t>
            </a:r>
          </a:p>
          <a:p>
            <a:r>
              <a:rPr lang="en-US" sz="2600" dirty="0"/>
              <a:t>Honors MSPs who have demonstrated enthusiasm, passion, dedication and commitment to the profession</a:t>
            </a:r>
          </a:p>
          <a:p>
            <a:r>
              <a:rPr lang="en-US" sz="2600" dirty="0"/>
              <a:t>Nominations taken annually every February/March</a:t>
            </a:r>
          </a:p>
          <a:p>
            <a:r>
              <a:rPr lang="en-US" sz="2600" dirty="0"/>
              <a:t>A maximum of 3 honorees will be inducted into the Hall of Fame annually</a:t>
            </a:r>
          </a:p>
          <a:p>
            <a:endParaRPr lang="en-US" dirty="0"/>
          </a:p>
          <a:p>
            <a:pPr marL="0" indent="0" algn="ctr">
              <a:buNone/>
            </a:pPr>
            <a:r>
              <a:rPr lang="en-US" dirty="0">
                <a:hlinkClick r:id="rId3"/>
              </a:rPr>
              <a:t>https://</a:t>
            </a:r>
            <a:r>
              <a:rPr lang="en-US" dirty="0" smtClean="0">
                <a:hlinkClick r:id="rId3"/>
              </a:rPr>
              <a:t>www.namss.org/Membership/NAMSS-Hall-of-Fame</a:t>
            </a:r>
            <a:endParaRPr lang="en-US" dirty="0" smtClean="0"/>
          </a:p>
        </p:txBody>
      </p:sp>
      <p:sp>
        <p:nvSpPr>
          <p:cNvPr id="4" name="Title 1"/>
          <p:cNvSpPr>
            <a:spLocks noGrp="1"/>
          </p:cNvSpPr>
          <p:nvPr>
            <p:ph type="title"/>
          </p:nvPr>
        </p:nvSpPr>
        <p:spPr/>
        <p:txBody>
          <a:bodyPr>
            <a:normAutofit fontScale="90000"/>
          </a:bodyPr>
          <a:lstStyle/>
          <a:p>
            <a:r>
              <a:rPr lang="en-US" sz="4000" dirty="0"/>
              <a:t>NAMSS Healthcare Hall of Fame</a:t>
            </a:r>
          </a:p>
        </p:txBody>
      </p:sp>
    </p:spTree>
    <p:extLst>
      <p:ext uri="{BB962C8B-B14F-4D97-AF65-F5344CB8AC3E}">
        <p14:creationId xmlns:p14="http://schemas.microsoft.com/office/powerpoint/2010/main" val="265392349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34272" y="1145890"/>
            <a:ext cx="8451773" cy="3426437"/>
          </a:xfrm>
        </p:spPr>
        <p:txBody>
          <a:bodyPr/>
          <a:lstStyle/>
          <a:p>
            <a:pPr>
              <a:lnSpc>
                <a:spcPct val="200000"/>
              </a:lnSpc>
            </a:pPr>
            <a:r>
              <a:rPr lang="en-US" altLang="en-US" dirty="0">
                <a:latin typeface="Myriad Pro"/>
                <a:cs typeface="Miriam" pitchFamily="34" charset="-79"/>
              </a:rPr>
              <a:t>Discounted Webinars &amp; Conferences</a:t>
            </a:r>
          </a:p>
          <a:p>
            <a:pPr>
              <a:lnSpc>
                <a:spcPct val="200000"/>
              </a:lnSpc>
            </a:pPr>
            <a:r>
              <a:rPr lang="en-US" altLang="en-US" dirty="0">
                <a:latin typeface="Myriad Pro"/>
                <a:cs typeface="Miriam" pitchFamily="34" charset="-79"/>
              </a:rPr>
              <a:t>Discounted Publications</a:t>
            </a:r>
          </a:p>
          <a:p>
            <a:pPr>
              <a:lnSpc>
                <a:spcPct val="200000"/>
              </a:lnSpc>
            </a:pPr>
            <a:r>
              <a:rPr lang="en-US" altLang="en-US" i="1" dirty="0">
                <a:latin typeface="Myriad Pro"/>
                <a:cs typeface="Miriam" pitchFamily="34" charset="-79"/>
              </a:rPr>
              <a:t>Synergy</a:t>
            </a:r>
            <a:r>
              <a:rPr lang="en-US" altLang="en-US" dirty="0">
                <a:latin typeface="Myriad Pro"/>
                <a:cs typeface="Miriam" pitchFamily="34" charset="-79"/>
              </a:rPr>
              <a:t> &amp; </a:t>
            </a:r>
            <a:r>
              <a:rPr lang="en-US" altLang="en-US" dirty="0" smtClean="0">
                <a:latin typeface="Myriad Pro"/>
                <a:cs typeface="Miriam" pitchFamily="34" charset="-79"/>
              </a:rPr>
              <a:t>Gateway</a:t>
            </a:r>
          </a:p>
          <a:p>
            <a:pPr>
              <a:lnSpc>
                <a:spcPct val="200000"/>
              </a:lnSpc>
            </a:pPr>
            <a:r>
              <a:rPr lang="en-US" altLang="en-US" dirty="0" smtClean="0">
                <a:latin typeface="Myriad Pro"/>
                <a:cs typeface="Miriam" pitchFamily="34" charset="-79"/>
              </a:rPr>
              <a:t>New in 2020: All Live Webinars Included with Active Membership</a:t>
            </a:r>
            <a:endParaRPr lang="en-US" altLang="en-US" dirty="0">
              <a:latin typeface="Myriad Pro"/>
              <a:cs typeface="Miriam" pitchFamily="34" charset="-79"/>
            </a:endParaRPr>
          </a:p>
          <a:p>
            <a:pPr>
              <a:lnSpc>
                <a:spcPct val="200000"/>
              </a:lnSpc>
            </a:pPr>
            <a:r>
              <a:rPr lang="en-US" altLang="en-US" dirty="0">
                <a:latin typeface="Myriad Pro"/>
                <a:cs typeface="Miriam" pitchFamily="34" charset="-79"/>
              </a:rPr>
              <a:t>Mentoring </a:t>
            </a:r>
            <a:r>
              <a:rPr lang="en-US" altLang="en-US" dirty="0" smtClean="0">
                <a:latin typeface="Myriad Pro"/>
                <a:cs typeface="Miriam" pitchFamily="34" charset="-79"/>
              </a:rPr>
              <a:t>Program</a:t>
            </a:r>
            <a:endParaRPr lang="en-US" altLang="en-US" dirty="0">
              <a:latin typeface="Myriad Pro"/>
              <a:cs typeface="Miriam" pitchFamily="34" charset="-79"/>
            </a:endParaRPr>
          </a:p>
          <a:p>
            <a:pPr marL="0" indent="0">
              <a:lnSpc>
                <a:spcPct val="200000"/>
              </a:lnSpc>
              <a:buNone/>
            </a:pPr>
            <a:endParaRPr lang="en-US" dirty="0">
              <a:latin typeface="Myriad Pro"/>
            </a:endParaRPr>
          </a:p>
          <a:p>
            <a:endParaRPr lang="en-US" dirty="0"/>
          </a:p>
        </p:txBody>
      </p:sp>
      <p:sp>
        <p:nvSpPr>
          <p:cNvPr id="3" name="Title 2"/>
          <p:cNvSpPr>
            <a:spLocks noGrp="1"/>
          </p:cNvSpPr>
          <p:nvPr>
            <p:ph type="title"/>
          </p:nvPr>
        </p:nvSpPr>
        <p:spPr>
          <a:xfrm>
            <a:off x="334273" y="105638"/>
            <a:ext cx="8451773" cy="856429"/>
          </a:xfrm>
        </p:spPr>
        <p:txBody>
          <a:bodyPr>
            <a:noAutofit/>
          </a:bodyPr>
          <a:lstStyle/>
          <a:p>
            <a:r>
              <a:rPr lang="en-US" sz="2900" dirty="0"/>
              <a:t>Benefits of NAMSS </a:t>
            </a:r>
            <a:r>
              <a:rPr lang="en-US" sz="2900" dirty="0" smtClean="0"/>
              <a:t>Membership: </a:t>
            </a:r>
            <a:br>
              <a:rPr lang="en-US" sz="2900" dirty="0" smtClean="0"/>
            </a:br>
            <a:r>
              <a:rPr lang="en-US" sz="2900" dirty="0" smtClean="0"/>
              <a:t>Educational Resources </a:t>
            </a:r>
            <a:endParaRPr lang="en-US" sz="2900" dirty="0"/>
          </a:p>
        </p:txBody>
      </p:sp>
    </p:spTree>
    <p:extLst>
      <p:ext uri="{BB962C8B-B14F-4D97-AF65-F5344CB8AC3E}">
        <p14:creationId xmlns:p14="http://schemas.microsoft.com/office/powerpoint/2010/main" val="25343027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dirty="0"/>
          </a:p>
          <a:p>
            <a:pPr marL="457200" indent="-457200">
              <a:buFont typeface="+mj-lt"/>
              <a:buAutoNum type="arabicPeriod"/>
            </a:pPr>
            <a:r>
              <a:rPr lang="en-US" dirty="0"/>
              <a:t>Describe the history of NAMSS, strategic initiatives and impact on the industry.</a:t>
            </a:r>
            <a:br>
              <a:rPr lang="en-US" dirty="0"/>
            </a:br>
            <a:endParaRPr lang="en-US" dirty="0"/>
          </a:p>
          <a:p>
            <a:pPr marL="457200" indent="-457200">
              <a:buFont typeface="+mj-lt"/>
              <a:buAutoNum type="arabicPeriod"/>
            </a:pPr>
            <a:r>
              <a:rPr lang="en-US" dirty="0"/>
              <a:t>Identify elements of the NAMSS Leadership and Volunteer Pathways to better support the profession.</a:t>
            </a:r>
            <a:br>
              <a:rPr lang="en-US" dirty="0"/>
            </a:br>
            <a:endParaRPr lang="en-US" dirty="0"/>
          </a:p>
          <a:p>
            <a:pPr marL="457200" indent="-457200">
              <a:buFont typeface="+mj-lt"/>
              <a:buAutoNum type="arabicPeriod"/>
            </a:pPr>
            <a:r>
              <a:rPr lang="en-US" dirty="0"/>
              <a:t>Discuss verification benchmarks and grassroots efforts NAMSS is supporting to improve credentialing efficiencies.</a:t>
            </a:r>
          </a:p>
          <a:p>
            <a:endParaRPr lang="en-US" dirty="0"/>
          </a:p>
          <a:p>
            <a:endParaRPr lang="en-US" dirty="0"/>
          </a:p>
        </p:txBody>
      </p:sp>
      <p:sp>
        <p:nvSpPr>
          <p:cNvPr id="3" name="Title 2"/>
          <p:cNvSpPr>
            <a:spLocks noGrp="1"/>
          </p:cNvSpPr>
          <p:nvPr>
            <p:ph type="title"/>
          </p:nvPr>
        </p:nvSpPr>
        <p:spPr/>
        <p:txBody>
          <a:bodyPr/>
          <a:lstStyle/>
          <a:p>
            <a:r>
              <a:rPr lang="en-US" dirty="0"/>
              <a:t>Learning Objectives</a:t>
            </a:r>
          </a:p>
        </p:txBody>
      </p:sp>
    </p:spTree>
    <p:extLst>
      <p:ext uri="{BB962C8B-B14F-4D97-AF65-F5344CB8AC3E}">
        <p14:creationId xmlns:p14="http://schemas.microsoft.com/office/powerpoint/2010/main" val="8113588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3062" y="1022284"/>
            <a:ext cx="8710873" cy="3575540"/>
          </a:xfrm>
        </p:spPr>
        <p:txBody>
          <a:bodyPr numCol="1"/>
          <a:lstStyle/>
          <a:p>
            <a:pPr marL="0" indent="0">
              <a:buNone/>
            </a:pPr>
            <a:r>
              <a:rPr lang="en-US" sz="1800" dirty="0"/>
              <a:t>NAMSS members are eligible to apply for the following scholarships and awards:</a:t>
            </a:r>
          </a:p>
          <a:p>
            <a:pPr marL="0" indent="0">
              <a:spcBef>
                <a:spcPts val="0"/>
              </a:spcBef>
              <a:buNone/>
            </a:pPr>
            <a:endParaRPr lang="en-US" sz="1000" dirty="0" smtClean="0"/>
          </a:p>
          <a:p>
            <a:pPr marL="0" indent="0">
              <a:spcBef>
                <a:spcPts val="0"/>
              </a:spcBef>
              <a:buNone/>
            </a:pPr>
            <a:r>
              <a:rPr lang="en-US" sz="1800" b="1" dirty="0" smtClean="0">
                <a:solidFill>
                  <a:srgbClr val="007582"/>
                </a:solidFill>
              </a:rPr>
              <a:t>Scholarships</a:t>
            </a:r>
          </a:p>
          <a:p>
            <a:pPr>
              <a:spcBef>
                <a:spcPts val="0"/>
              </a:spcBef>
            </a:pPr>
            <a:r>
              <a:rPr lang="en-US" sz="1800" dirty="0" smtClean="0"/>
              <a:t>Charlotte Cochrane Scholarship</a:t>
            </a:r>
          </a:p>
          <a:p>
            <a:pPr>
              <a:spcBef>
                <a:spcPts val="0"/>
              </a:spcBef>
            </a:pPr>
            <a:r>
              <a:rPr lang="en-US" sz="1800" dirty="0" smtClean="0"/>
              <a:t>NAMSS </a:t>
            </a:r>
            <a:r>
              <a:rPr lang="en-US" sz="1800" dirty="0"/>
              <a:t>Annual Conference or State/Local Annual Conference </a:t>
            </a:r>
            <a:r>
              <a:rPr lang="en-US" sz="1800" dirty="0" smtClean="0"/>
              <a:t>Scholarship</a:t>
            </a:r>
          </a:p>
          <a:p>
            <a:pPr>
              <a:spcBef>
                <a:spcPts val="0"/>
              </a:spcBef>
            </a:pPr>
            <a:r>
              <a:rPr lang="en-US" sz="1800" dirty="0" smtClean="0"/>
              <a:t>Leadership Development Scholarship</a:t>
            </a:r>
          </a:p>
          <a:p>
            <a:pPr>
              <a:spcBef>
                <a:spcPts val="0"/>
              </a:spcBef>
            </a:pPr>
            <a:r>
              <a:rPr lang="en-US" sz="1800" dirty="0" smtClean="0"/>
              <a:t>Other Continuing Education Scholarship</a:t>
            </a:r>
          </a:p>
          <a:p>
            <a:pPr>
              <a:spcBef>
                <a:spcPts val="0"/>
              </a:spcBef>
            </a:pPr>
            <a:endParaRPr lang="en-US" sz="1000" dirty="0"/>
          </a:p>
          <a:p>
            <a:pPr marL="0" indent="0">
              <a:spcBef>
                <a:spcPts val="0"/>
              </a:spcBef>
              <a:buNone/>
            </a:pPr>
            <a:r>
              <a:rPr lang="en-US" sz="1800" b="1" dirty="0" smtClean="0">
                <a:solidFill>
                  <a:srgbClr val="007582"/>
                </a:solidFill>
              </a:rPr>
              <a:t>Awards</a:t>
            </a:r>
          </a:p>
          <a:p>
            <a:pPr>
              <a:spcBef>
                <a:spcPts val="0"/>
              </a:spcBef>
            </a:pPr>
            <a:r>
              <a:rPr lang="en-US" sz="1800" dirty="0" smtClean="0"/>
              <a:t>Leadership Award</a:t>
            </a:r>
          </a:p>
          <a:p>
            <a:pPr>
              <a:spcBef>
                <a:spcPts val="0"/>
              </a:spcBef>
            </a:pPr>
            <a:r>
              <a:rPr lang="en-US" sz="1800" dirty="0" smtClean="0"/>
              <a:t>Golden Key Award</a:t>
            </a:r>
          </a:p>
          <a:p>
            <a:pPr>
              <a:spcBef>
                <a:spcPts val="0"/>
              </a:spcBef>
            </a:pPr>
            <a:r>
              <a:rPr lang="en-US" sz="1800" dirty="0" smtClean="0"/>
              <a:t>Joan </a:t>
            </a:r>
            <a:r>
              <a:rPr lang="en-US" sz="1800" dirty="0" err="1" smtClean="0"/>
              <a:t>Covell</a:t>
            </a:r>
            <a:r>
              <a:rPr lang="en-US" sz="1800" dirty="0" smtClean="0"/>
              <a:t>-Carpenter Award</a:t>
            </a:r>
          </a:p>
          <a:p>
            <a:pPr>
              <a:spcBef>
                <a:spcPts val="0"/>
              </a:spcBef>
            </a:pPr>
            <a:r>
              <a:rPr lang="en-US" sz="1800" dirty="0" smtClean="0"/>
              <a:t>ICON Award			</a:t>
            </a:r>
          </a:p>
          <a:p>
            <a:pPr marL="0" indent="0">
              <a:spcBef>
                <a:spcPts val="0"/>
              </a:spcBef>
              <a:buNone/>
            </a:pPr>
            <a:r>
              <a:rPr lang="en-US" sz="1600" dirty="0"/>
              <a:t>	</a:t>
            </a:r>
            <a:r>
              <a:rPr lang="en-US" sz="1600" dirty="0" smtClean="0"/>
              <a:t>						     </a:t>
            </a:r>
            <a:r>
              <a:rPr lang="en-US" sz="1600" dirty="0" smtClean="0">
                <a:hlinkClick r:id="rId3"/>
              </a:rPr>
              <a:t>https</a:t>
            </a:r>
            <a:r>
              <a:rPr lang="en-US" sz="1600" dirty="0">
                <a:hlinkClick r:id="rId3"/>
              </a:rPr>
              <a:t>://www.namss.org/Membership/Scholarships-Awards</a:t>
            </a:r>
            <a:endParaRPr lang="en-US" sz="1600" dirty="0"/>
          </a:p>
          <a:p>
            <a:pPr marL="0" indent="0">
              <a:spcBef>
                <a:spcPts val="0"/>
              </a:spcBef>
              <a:buNone/>
            </a:pPr>
            <a:r>
              <a:rPr lang="en-US" sz="1800" dirty="0"/>
              <a:t>              </a:t>
            </a:r>
          </a:p>
          <a:p>
            <a:endParaRPr lang="en-US" sz="1800" dirty="0"/>
          </a:p>
        </p:txBody>
      </p:sp>
      <p:sp>
        <p:nvSpPr>
          <p:cNvPr id="3" name="Title 2"/>
          <p:cNvSpPr>
            <a:spLocks noGrp="1"/>
          </p:cNvSpPr>
          <p:nvPr>
            <p:ph type="title"/>
          </p:nvPr>
        </p:nvSpPr>
        <p:spPr>
          <a:xfrm>
            <a:off x="334273" y="95471"/>
            <a:ext cx="8451773" cy="818929"/>
          </a:xfrm>
        </p:spPr>
        <p:txBody>
          <a:bodyPr>
            <a:normAutofit fontScale="90000"/>
          </a:bodyPr>
          <a:lstStyle/>
          <a:p>
            <a:r>
              <a:rPr lang="en-US" dirty="0"/>
              <a:t>Benefits of NAMSS </a:t>
            </a:r>
            <a:r>
              <a:rPr lang="en-US" dirty="0" smtClean="0"/>
              <a:t>Membership:</a:t>
            </a:r>
            <a:r>
              <a:rPr lang="en-US" dirty="0"/>
              <a:t/>
            </a:r>
            <a:br>
              <a:rPr lang="en-US" dirty="0"/>
            </a:br>
            <a:r>
              <a:rPr lang="en-US" dirty="0"/>
              <a:t>Scholarships &amp; Awards</a:t>
            </a:r>
          </a:p>
        </p:txBody>
      </p:sp>
    </p:spTree>
    <p:extLst>
      <p:ext uri="{BB962C8B-B14F-4D97-AF65-F5344CB8AC3E}">
        <p14:creationId xmlns:p14="http://schemas.microsoft.com/office/powerpoint/2010/main" val="60237348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334273" y="1174322"/>
            <a:ext cx="8451773" cy="3575540"/>
          </a:xfrm>
        </p:spPr>
        <p:txBody>
          <a:bodyPr/>
          <a:lstStyle/>
          <a:p>
            <a:r>
              <a:rPr lang="en-US" dirty="0"/>
              <a:t>Directory of NAMSS Members</a:t>
            </a:r>
          </a:p>
          <a:p>
            <a:pPr marL="0" indent="0">
              <a:buNone/>
            </a:pPr>
            <a:endParaRPr lang="en-US" dirty="0"/>
          </a:p>
          <a:p>
            <a:r>
              <a:rPr lang="en-US" dirty="0"/>
              <a:t>Member Surveys &amp; Resources</a:t>
            </a:r>
          </a:p>
          <a:p>
            <a:pPr marL="0" indent="0">
              <a:buNone/>
            </a:pPr>
            <a:endParaRPr lang="en-US" dirty="0"/>
          </a:p>
          <a:p>
            <a:r>
              <a:rPr lang="en-US" dirty="0"/>
              <a:t>Access to the Job Board w/Positions Across the US</a:t>
            </a:r>
          </a:p>
          <a:p>
            <a:pPr marL="0" indent="0">
              <a:buNone/>
            </a:pPr>
            <a:endParaRPr lang="en-US" dirty="0"/>
          </a:p>
          <a:p>
            <a:r>
              <a:rPr lang="en-US" dirty="0"/>
              <a:t>Discussion Forums</a:t>
            </a:r>
          </a:p>
          <a:p>
            <a:endParaRPr lang="en-US" dirty="0"/>
          </a:p>
          <a:p>
            <a:r>
              <a:rPr lang="en-US" dirty="0"/>
              <a:t>Marketing Materials</a:t>
            </a:r>
          </a:p>
        </p:txBody>
      </p:sp>
      <p:sp>
        <p:nvSpPr>
          <p:cNvPr id="4" name="Title 1"/>
          <p:cNvSpPr>
            <a:spLocks noGrp="1"/>
          </p:cNvSpPr>
          <p:nvPr>
            <p:ph type="title"/>
          </p:nvPr>
        </p:nvSpPr>
        <p:spPr>
          <a:xfrm>
            <a:off x="334273" y="198234"/>
            <a:ext cx="8451773" cy="716164"/>
          </a:xfrm>
        </p:spPr>
        <p:txBody>
          <a:bodyPr>
            <a:normAutofit fontScale="90000"/>
          </a:bodyPr>
          <a:lstStyle/>
          <a:p>
            <a:r>
              <a:rPr lang="en-US" sz="2800" dirty="0"/>
              <a:t>Benefits of NAMSS </a:t>
            </a:r>
            <a:r>
              <a:rPr lang="en-US" sz="2800" dirty="0" smtClean="0"/>
              <a:t>Membership: </a:t>
            </a:r>
            <a:r>
              <a:rPr lang="en-US" sz="2800" dirty="0"/>
              <a:t/>
            </a:r>
            <a:br>
              <a:rPr lang="en-US" sz="2800" dirty="0"/>
            </a:br>
            <a:r>
              <a:rPr lang="en-US" sz="2800" dirty="0"/>
              <a:t>Networking Opportunities</a:t>
            </a:r>
          </a:p>
        </p:txBody>
      </p:sp>
    </p:spTree>
    <p:extLst>
      <p:ext uri="{BB962C8B-B14F-4D97-AF65-F5344CB8AC3E}">
        <p14:creationId xmlns:p14="http://schemas.microsoft.com/office/powerpoint/2010/main" val="23916170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34273" y="976614"/>
            <a:ext cx="8451773" cy="3348250"/>
          </a:xfrm>
        </p:spPr>
        <p:txBody>
          <a:bodyPr/>
          <a:lstStyle/>
          <a:p>
            <a:pPr eaLnBrk="1" hangingPunct="1"/>
            <a:r>
              <a:rPr lang="en-US" dirty="0">
                <a:latin typeface="Myriad Pro"/>
              </a:rPr>
              <a:t>Board Nomination/ Application process</a:t>
            </a:r>
          </a:p>
          <a:p>
            <a:pPr eaLnBrk="1" hangingPunct="1"/>
            <a:r>
              <a:rPr lang="en-US" dirty="0">
                <a:latin typeface="Myriad Pro"/>
              </a:rPr>
              <a:t>Committees</a:t>
            </a:r>
          </a:p>
          <a:p>
            <a:pPr lvl="1" eaLnBrk="1" hangingPunct="1"/>
            <a:r>
              <a:rPr lang="en-US" sz="1600" dirty="0">
                <a:latin typeface="Myriad Pro"/>
              </a:rPr>
              <a:t>Audit and Finance</a:t>
            </a:r>
          </a:p>
          <a:p>
            <a:pPr lvl="1" eaLnBrk="1" hangingPunct="1"/>
            <a:r>
              <a:rPr lang="en-US" sz="1600" dirty="0">
                <a:latin typeface="Myriad Pro"/>
              </a:rPr>
              <a:t>Certification Commission</a:t>
            </a:r>
          </a:p>
          <a:p>
            <a:pPr lvl="1" eaLnBrk="1" hangingPunct="1"/>
            <a:r>
              <a:rPr lang="en-US" sz="1600" dirty="0">
                <a:latin typeface="Myriad Pro"/>
              </a:rPr>
              <a:t>Conference </a:t>
            </a:r>
            <a:r>
              <a:rPr lang="en-US" sz="1600" dirty="0" smtClean="0">
                <a:latin typeface="Myriad Pro"/>
              </a:rPr>
              <a:t>Committee</a:t>
            </a:r>
            <a:endParaRPr lang="en-US" sz="1600" dirty="0">
              <a:latin typeface="Myriad Pro"/>
            </a:endParaRPr>
          </a:p>
          <a:p>
            <a:pPr lvl="1" eaLnBrk="1" hangingPunct="1"/>
            <a:r>
              <a:rPr lang="en-US" sz="1600" dirty="0">
                <a:latin typeface="Myriad Pro"/>
              </a:rPr>
              <a:t>Education Committee</a:t>
            </a:r>
          </a:p>
          <a:p>
            <a:pPr lvl="1" eaLnBrk="1" hangingPunct="1"/>
            <a:r>
              <a:rPr lang="en-US" sz="1600" dirty="0">
                <a:latin typeface="Myriad Pro"/>
              </a:rPr>
              <a:t>Ethics Committee</a:t>
            </a:r>
          </a:p>
          <a:p>
            <a:pPr lvl="1" eaLnBrk="1" hangingPunct="1"/>
            <a:r>
              <a:rPr lang="en-US" sz="1600" dirty="0">
                <a:latin typeface="Myriad Pro"/>
              </a:rPr>
              <a:t>Membership Committee</a:t>
            </a:r>
          </a:p>
          <a:p>
            <a:pPr lvl="1" eaLnBrk="1" hangingPunct="1"/>
            <a:r>
              <a:rPr lang="en-US" sz="1600" dirty="0">
                <a:latin typeface="Myriad Pro"/>
              </a:rPr>
              <a:t>Leadership Selection Committee</a:t>
            </a:r>
          </a:p>
          <a:p>
            <a:pPr lvl="1" eaLnBrk="1" hangingPunct="1"/>
            <a:r>
              <a:rPr lang="en-US" sz="1600" dirty="0">
                <a:latin typeface="Myriad Pro"/>
              </a:rPr>
              <a:t>NAMSS Liaisons to the Board of Directors (Bylaws &amp; Industry)</a:t>
            </a:r>
          </a:p>
          <a:p>
            <a:pPr lvl="1" eaLnBrk="1" hangingPunct="1"/>
            <a:r>
              <a:rPr lang="en-US" sz="1600" dirty="0">
                <a:latin typeface="Myriad Pro"/>
              </a:rPr>
              <a:t>Past Presidents</a:t>
            </a:r>
          </a:p>
          <a:p>
            <a:pPr eaLnBrk="1" hangingPunct="1"/>
            <a:r>
              <a:rPr lang="en-US" dirty="0">
                <a:latin typeface="Myriad Pro"/>
              </a:rPr>
              <a:t>NAMSS </a:t>
            </a:r>
            <a:r>
              <a:rPr lang="en-US" dirty="0" smtClean="0">
                <a:latin typeface="Myriad Pro"/>
              </a:rPr>
              <a:t>Volunteer Registry</a:t>
            </a:r>
            <a:endParaRPr lang="en-US" dirty="0">
              <a:latin typeface="Myriad Pro"/>
            </a:endParaRPr>
          </a:p>
        </p:txBody>
      </p:sp>
      <p:sp>
        <p:nvSpPr>
          <p:cNvPr id="4" name="Title 1"/>
          <p:cNvSpPr>
            <a:spLocks noGrp="1"/>
          </p:cNvSpPr>
          <p:nvPr>
            <p:ph type="title"/>
          </p:nvPr>
        </p:nvSpPr>
        <p:spPr/>
        <p:txBody>
          <a:bodyPr/>
          <a:lstStyle/>
          <a:p>
            <a:r>
              <a:rPr lang="en-US" dirty="0">
                <a:latin typeface="Myriad Pro"/>
              </a:rPr>
              <a:t>Volunteering with NAMSS</a:t>
            </a:r>
          </a:p>
        </p:txBody>
      </p:sp>
      <p:sp>
        <p:nvSpPr>
          <p:cNvPr id="2" name="TextBox 1"/>
          <p:cNvSpPr txBox="1"/>
          <p:nvPr/>
        </p:nvSpPr>
        <p:spPr>
          <a:xfrm>
            <a:off x="4287795" y="4181275"/>
            <a:ext cx="4856205" cy="615553"/>
          </a:xfrm>
          <a:prstGeom prst="rect">
            <a:avLst/>
          </a:prstGeom>
          <a:noFill/>
        </p:spPr>
        <p:txBody>
          <a:bodyPr wrap="square" rtlCol="0">
            <a:spAutoFit/>
          </a:bodyPr>
          <a:lstStyle/>
          <a:p>
            <a:r>
              <a:rPr lang="en-US" sz="1800" dirty="0">
                <a:hlinkClick r:id="rId3"/>
              </a:rPr>
              <a:t>https://</a:t>
            </a:r>
            <a:r>
              <a:rPr lang="en-US" sz="1600" dirty="0" smtClean="0">
                <a:latin typeface="Myriad Pro"/>
                <a:ea typeface="ＭＳ Ｐゴシック" charset="0"/>
                <a:hlinkClick r:id="rId3"/>
              </a:rPr>
              <a:t>www.namss.org/About/Volunteer-Leaders</a:t>
            </a:r>
            <a:r>
              <a:rPr lang="en-US" sz="1600" dirty="0">
                <a:latin typeface="Myriad Pro"/>
                <a:ea typeface="ＭＳ Ｐゴシック" charset="0"/>
              </a:rPr>
              <a:t/>
            </a:r>
            <a:br>
              <a:rPr lang="en-US" sz="1600" dirty="0">
                <a:latin typeface="Myriad Pro"/>
                <a:ea typeface="ＭＳ Ｐゴシック" charset="0"/>
              </a:rPr>
            </a:br>
            <a:r>
              <a:rPr lang="en-US" sz="1600" dirty="0">
                <a:latin typeface="Myriad Pro"/>
                <a:ea typeface="ＭＳ Ｐゴシック" charset="0"/>
                <a:hlinkClick r:id="rId4"/>
              </a:rPr>
              <a:t>https://</a:t>
            </a:r>
            <a:r>
              <a:rPr lang="en-US" sz="1600" dirty="0" smtClean="0">
                <a:latin typeface="Myriad Pro"/>
                <a:ea typeface="ＭＳ Ｐゴシック" charset="0"/>
                <a:hlinkClick r:id="rId4"/>
              </a:rPr>
              <a:t>www.namss.org/About/Volunteer-Registry</a:t>
            </a:r>
            <a:r>
              <a:rPr lang="en-US" sz="1600" dirty="0" smtClean="0">
                <a:latin typeface="Myriad Pro"/>
                <a:ea typeface="ＭＳ Ｐゴシック" charset="0"/>
              </a:rPr>
              <a:t> </a:t>
            </a:r>
            <a:endParaRPr lang="en-US" sz="1600" dirty="0">
              <a:latin typeface="Myriad Pro"/>
              <a:ea typeface="ＭＳ Ｐゴシック" charset="0"/>
            </a:endParaRPr>
          </a:p>
        </p:txBody>
      </p:sp>
    </p:spTree>
    <p:extLst>
      <p:ext uri="{BB962C8B-B14F-4D97-AF65-F5344CB8AC3E}">
        <p14:creationId xmlns:p14="http://schemas.microsoft.com/office/powerpoint/2010/main" val="34999838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latin typeface="Arial" panose="020B0604020202020204" pitchFamily="34" charset="0"/>
                <a:cs typeface="Arial" panose="020B0604020202020204" pitchFamily="34" charset="0"/>
              </a:rPr>
              <a:t>Chair: </a:t>
            </a:r>
            <a:r>
              <a:rPr lang="en-US" sz="2400" dirty="0" smtClean="0">
                <a:latin typeface="Arial" panose="020B0604020202020204" pitchFamily="34" charset="0"/>
                <a:cs typeface="Arial" panose="020B0604020202020204" pitchFamily="34" charset="0"/>
              </a:rPr>
              <a:t>Debbie Kesselring, CPMSM, CPCS</a:t>
            </a: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Goals: </a:t>
            </a:r>
          </a:p>
          <a:p>
            <a:pPr lvl="1"/>
            <a:r>
              <a:rPr lang="en-US" sz="2400" dirty="0">
                <a:latin typeface="Arial" panose="020B0604020202020204" pitchFamily="34" charset="0"/>
                <a:cs typeface="Arial" panose="020B0604020202020204" pitchFamily="34" charset="0"/>
              </a:rPr>
              <a:t>Identify future NAMSS leaders  </a:t>
            </a:r>
          </a:p>
          <a:p>
            <a:pPr lvl="1"/>
            <a:r>
              <a:rPr lang="en-US" sz="2400" dirty="0">
                <a:latin typeface="Arial" panose="020B0604020202020204" pitchFamily="34" charset="0"/>
                <a:cs typeface="Arial" panose="020B0604020202020204" pitchFamily="34" charset="0"/>
              </a:rPr>
              <a:t>Build a pipeline/database of potential volunteer leaders </a:t>
            </a:r>
          </a:p>
          <a:p>
            <a:pPr lvl="1"/>
            <a:r>
              <a:rPr lang="en-US" sz="2400" dirty="0">
                <a:latin typeface="Arial" panose="020B0604020202020204" pitchFamily="34" charset="0"/>
                <a:cs typeface="Arial" panose="020B0604020202020204" pitchFamily="34" charset="0"/>
              </a:rPr>
              <a:t>Mentor potential candidates for Board of Director and Committee roles </a:t>
            </a:r>
          </a:p>
        </p:txBody>
      </p:sp>
      <p:sp>
        <p:nvSpPr>
          <p:cNvPr id="3" name="Title 2"/>
          <p:cNvSpPr>
            <a:spLocks noGrp="1"/>
          </p:cNvSpPr>
          <p:nvPr>
            <p:ph type="title"/>
          </p:nvPr>
        </p:nvSpPr>
        <p:spPr/>
        <p:txBody>
          <a:bodyPr/>
          <a:lstStyle/>
          <a:p>
            <a:r>
              <a:rPr lang="en-US" dirty="0" smtClean="0"/>
              <a:t>Leadership Development Work Group</a:t>
            </a:r>
            <a:endParaRPr lang="en-US" dirty="0"/>
          </a:p>
        </p:txBody>
      </p:sp>
    </p:spTree>
    <p:extLst>
      <p:ext uri="{BB962C8B-B14F-4D97-AF65-F5344CB8AC3E}">
        <p14:creationId xmlns:p14="http://schemas.microsoft.com/office/powerpoint/2010/main" val="2958771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
          <p:cNvSpPr>
            <a:spLocks noGrp="1"/>
          </p:cNvSpPr>
          <p:nvPr>
            <p:ph idx="1"/>
          </p:nvPr>
        </p:nvSpPr>
        <p:spPr>
          <a:xfrm>
            <a:off x="334273" y="1124895"/>
            <a:ext cx="8451773" cy="3224683"/>
          </a:xfrm>
        </p:spPr>
        <p:txBody>
          <a:bodyPr/>
          <a:lstStyle/>
          <a:p>
            <a:pPr marL="0" indent="0" eaLnBrk="1" fontAlgn="auto" hangingPunct="1">
              <a:spcAft>
                <a:spcPts val="0"/>
              </a:spcAft>
              <a:buNone/>
              <a:defRPr/>
            </a:pPr>
            <a:r>
              <a:rPr lang="en-US" dirty="0">
                <a:latin typeface="Myriad Pro"/>
              </a:rPr>
              <a:t>Focused on:</a:t>
            </a:r>
          </a:p>
          <a:p>
            <a:pPr marL="0" indent="0" eaLnBrk="1" fontAlgn="auto" hangingPunct="1">
              <a:spcAft>
                <a:spcPts val="0"/>
              </a:spcAft>
              <a:buNone/>
              <a:defRPr/>
            </a:pPr>
            <a:endParaRPr lang="en-US" dirty="0">
              <a:latin typeface="Myriad Pro"/>
            </a:endParaRPr>
          </a:p>
          <a:p>
            <a:pPr eaLnBrk="1" fontAlgn="auto" hangingPunct="1">
              <a:spcAft>
                <a:spcPts val="0"/>
              </a:spcAft>
              <a:defRPr/>
            </a:pPr>
            <a:r>
              <a:rPr lang="en-US" dirty="0">
                <a:latin typeface="Myriad Pro"/>
              </a:rPr>
              <a:t>Training</a:t>
            </a:r>
          </a:p>
          <a:p>
            <a:pPr eaLnBrk="1" fontAlgn="auto" hangingPunct="1">
              <a:spcAft>
                <a:spcPts val="0"/>
              </a:spcAft>
              <a:defRPr/>
            </a:pPr>
            <a:r>
              <a:rPr lang="en-US" dirty="0">
                <a:latin typeface="Myriad Pro"/>
              </a:rPr>
              <a:t>Vetting Future Leaders</a:t>
            </a:r>
          </a:p>
          <a:p>
            <a:pPr eaLnBrk="1" fontAlgn="auto" hangingPunct="1">
              <a:spcAft>
                <a:spcPts val="0"/>
              </a:spcAft>
              <a:defRPr/>
            </a:pPr>
            <a:r>
              <a:rPr lang="en-US" dirty="0">
                <a:latin typeface="Myriad Pro"/>
              </a:rPr>
              <a:t>Approved NAMSS Principles of Leadership</a:t>
            </a:r>
          </a:p>
          <a:p>
            <a:pPr eaLnBrk="1" fontAlgn="auto" hangingPunct="1">
              <a:spcAft>
                <a:spcPts val="0"/>
              </a:spcAft>
              <a:defRPr/>
            </a:pPr>
            <a:r>
              <a:rPr lang="en-US" dirty="0">
                <a:latin typeface="Myriad Pro"/>
              </a:rPr>
              <a:t>Overseeing NAMSS Hall of Fame program</a:t>
            </a:r>
          </a:p>
          <a:p>
            <a:pPr eaLnBrk="1" fontAlgn="auto" hangingPunct="1">
              <a:spcAft>
                <a:spcPts val="0"/>
              </a:spcAft>
              <a:defRPr/>
            </a:pPr>
            <a:r>
              <a:rPr lang="en-US" dirty="0">
                <a:latin typeface="Myriad Pro"/>
              </a:rPr>
              <a:t>Overseeing Fellow Designation</a:t>
            </a:r>
          </a:p>
          <a:p>
            <a:endParaRPr lang="en-US" dirty="0"/>
          </a:p>
        </p:txBody>
      </p:sp>
      <p:sp>
        <p:nvSpPr>
          <p:cNvPr id="5" name="Title 1"/>
          <p:cNvSpPr>
            <a:spLocks noGrp="1"/>
          </p:cNvSpPr>
          <p:nvPr>
            <p:ph type="title"/>
          </p:nvPr>
        </p:nvSpPr>
        <p:spPr/>
        <p:txBody>
          <a:bodyPr>
            <a:normAutofit fontScale="90000"/>
          </a:bodyPr>
          <a:lstStyle/>
          <a:p>
            <a:pPr eaLnBrk="1" hangingPunct="1"/>
            <a:r>
              <a:rPr lang="en-US" altLang="en-US" sz="4000" dirty="0">
                <a:solidFill>
                  <a:schemeClr val="tx1"/>
                </a:solidFill>
                <a:latin typeface="Myriad Pro"/>
                <a:cs typeface="Arial" pitchFamily="34" charset="0"/>
              </a:rPr>
              <a:t>Leadership Selection Committee</a:t>
            </a:r>
            <a:endParaRPr lang="en-US" altLang="en-US" sz="4000" dirty="0">
              <a:solidFill>
                <a:schemeClr val="tx1"/>
              </a:solidFill>
              <a:latin typeface="Myriad Pro"/>
            </a:endParaRPr>
          </a:p>
        </p:txBody>
      </p:sp>
    </p:spTree>
    <p:extLst>
      <p:ext uri="{BB962C8B-B14F-4D97-AF65-F5344CB8AC3E}">
        <p14:creationId xmlns:p14="http://schemas.microsoft.com/office/powerpoint/2010/main" val="244077801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latin typeface="Arial" panose="020B0604020202020204" pitchFamily="34" charset="0"/>
                <a:cs typeface="Arial" panose="020B0604020202020204" pitchFamily="34" charset="0"/>
              </a:rPr>
              <a:t>Chair: Pearl N Williams, MSA, CPMSM</a:t>
            </a:r>
          </a:p>
          <a:p>
            <a:r>
              <a:rPr lang="en-US" sz="2400" dirty="0" smtClean="0">
                <a:latin typeface="Arial" panose="020B0604020202020204" pitchFamily="34" charset="0"/>
                <a:cs typeface="Arial" panose="020B0604020202020204" pitchFamily="34" charset="0"/>
              </a:rPr>
              <a:t>Goals</a:t>
            </a:r>
            <a:r>
              <a:rPr lang="en-US" sz="2400" dirty="0">
                <a:latin typeface="Arial" panose="020B0604020202020204" pitchFamily="34" charset="0"/>
                <a:cs typeface="Arial" panose="020B0604020202020204" pitchFamily="34" charset="0"/>
              </a:rPr>
              <a:t>: </a:t>
            </a:r>
          </a:p>
          <a:p>
            <a:pPr lvl="1"/>
            <a:r>
              <a:rPr lang="en-US" dirty="0"/>
              <a:t>Ensure that NAMSS embodies all facets of diversity (inclusiveness, mutual respect, multiple perspectives, and equitable opportunities) so that all members, irrespective of race, ethnicity, nationality, cultural background, sexual orientation, gender identity, religion, age, income, physical and mental ability have equal opportunity to participate in NAMSS and thrive in the Medical Services Profession.</a:t>
            </a:r>
            <a:endParaRPr lang="en-US" sz="2400" dirty="0">
              <a:latin typeface="Arial" panose="020B0604020202020204" pitchFamily="34" charset="0"/>
              <a:cs typeface="Arial" panose="020B0604020202020204" pitchFamily="34" charset="0"/>
            </a:endParaRPr>
          </a:p>
        </p:txBody>
      </p:sp>
      <p:sp>
        <p:nvSpPr>
          <p:cNvPr id="3" name="Title 2"/>
          <p:cNvSpPr>
            <a:spLocks noGrp="1"/>
          </p:cNvSpPr>
          <p:nvPr>
            <p:ph type="title"/>
          </p:nvPr>
        </p:nvSpPr>
        <p:spPr/>
        <p:txBody>
          <a:bodyPr/>
          <a:lstStyle/>
          <a:p>
            <a:r>
              <a:rPr lang="en-US" dirty="0"/>
              <a:t>Diversity, Equity &amp; Inclusion Task Force</a:t>
            </a:r>
          </a:p>
        </p:txBody>
      </p:sp>
      <p:sp>
        <p:nvSpPr>
          <p:cNvPr id="4" name="TextBox 3"/>
          <p:cNvSpPr txBox="1"/>
          <p:nvPr/>
        </p:nvSpPr>
        <p:spPr>
          <a:xfrm>
            <a:off x="444774" y="4067059"/>
            <a:ext cx="8332619" cy="338554"/>
          </a:xfrm>
          <a:prstGeom prst="rect">
            <a:avLst/>
          </a:prstGeom>
          <a:noFill/>
        </p:spPr>
        <p:txBody>
          <a:bodyPr wrap="square" rtlCol="0">
            <a:spAutoFit/>
          </a:bodyPr>
          <a:lstStyle/>
          <a:p>
            <a:r>
              <a:rPr lang="en-US" sz="1600" dirty="0">
                <a:latin typeface="+mj-lt"/>
                <a:hlinkClick r:id="rId3"/>
              </a:rPr>
              <a:t>https://</a:t>
            </a:r>
            <a:r>
              <a:rPr lang="en-US" sz="1600" dirty="0">
                <a:latin typeface="+mj-lt"/>
                <a:ea typeface="ＭＳ Ｐゴシック" charset="0"/>
                <a:cs typeface="Arial" panose="020B0604020202020204" pitchFamily="34" charset="0"/>
                <a:hlinkClick r:id="rId3"/>
              </a:rPr>
              <a:t>www.namss.org/About/Volunteer-Leaders/Diversity-Equity-Inclusion-Task-Force</a:t>
            </a:r>
            <a:endParaRPr lang="en-US" sz="1600" dirty="0">
              <a:latin typeface="+mj-lt"/>
              <a:ea typeface="ＭＳ Ｐゴシック" charset="0"/>
              <a:cs typeface="Arial" panose="020B0604020202020204" pitchFamily="34" charset="0"/>
            </a:endParaRPr>
          </a:p>
        </p:txBody>
      </p:sp>
    </p:spTree>
    <p:extLst>
      <p:ext uri="{BB962C8B-B14F-4D97-AF65-F5344CB8AC3E}">
        <p14:creationId xmlns:p14="http://schemas.microsoft.com/office/powerpoint/2010/main" val="16856997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334273" y="1099751"/>
            <a:ext cx="8451773" cy="3402976"/>
          </a:xfrm>
        </p:spPr>
        <p:txBody>
          <a:bodyPr/>
          <a:lstStyle/>
          <a:p>
            <a:r>
              <a:rPr lang="en-US" dirty="0"/>
              <a:t>Launched in 2016</a:t>
            </a:r>
          </a:p>
          <a:p>
            <a:r>
              <a:rPr lang="en-US" dirty="0"/>
              <a:t>Combination of online modules and live workshop</a:t>
            </a:r>
          </a:p>
          <a:p>
            <a:r>
              <a:rPr lang="en-US" dirty="0"/>
              <a:t>Ideal Participants:</a:t>
            </a:r>
          </a:p>
          <a:p>
            <a:pPr lvl="1"/>
            <a:r>
              <a:rPr lang="en-US" dirty="0"/>
              <a:t>CPCS and/or CPMSM certification</a:t>
            </a:r>
          </a:p>
          <a:p>
            <a:pPr lvl="1"/>
            <a:r>
              <a:rPr lang="en-US" dirty="0"/>
              <a:t>Minimum five years of experience in the industry</a:t>
            </a:r>
          </a:p>
          <a:p>
            <a:pPr lvl="1"/>
            <a:r>
              <a:rPr lang="en-US" dirty="0"/>
              <a:t>Title of “Manager” or above</a:t>
            </a:r>
          </a:p>
          <a:p>
            <a:r>
              <a:rPr lang="en-US" dirty="0"/>
              <a:t>FREE Introduction course – 1.0 CE</a:t>
            </a:r>
          </a:p>
          <a:p>
            <a:r>
              <a:rPr lang="en-US" dirty="0"/>
              <a:t>*Online modules must be completed prior to live workshop participation</a:t>
            </a:r>
          </a:p>
          <a:p>
            <a:r>
              <a:rPr lang="en-US" dirty="0" smtClean="0"/>
              <a:t>Will be offered virtually in 2021! </a:t>
            </a:r>
            <a:endParaRPr lang="en-US" dirty="0"/>
          </a:p>
          <a:p>
            <a:pPr marL="0" indent="0" algn="ctr">
              <a:buNone/>
            </a:pPr>
            <a:endParaRPr lang="en-US" dirty="0"/>
          </a:p>
        </p:txBody>
      </p:sp>
      <p:sp>
        <p:nvSpPr>
          <p:cNvPr id="4" name="Title 1"/>
          <p:cNvSpPr>
            <a:spLocks noGrp="1"/>
          </p:cNvSpPr>
          <p:nvPr>
            <p:ph type="title"/>
          </p:nvPr>
        </p:nvSpPr>
        <p:spPr/>
        <p:txBody>
          <a:bodyPr>
            <a:normAutofit fontScale="90000"/>
          </a:bodyPr>
          <a:lstStyle/>
          <a:p>
            <a:r>
              <a:rPr lang="en-US" sz="4000" dirty="0"/>
              <a:t>Leadership Certificate Program</a:t>
            </a:r>
          </a:p>
        </p:txBody>
      </p:sp>
    </p:spTree>
    <p:extLst>
      <p:ext uri="{BB962C8B-B14F-4D97-AF65-F5344CB8AC3E}">
        <p14:creationId xmlns:p14="http://schemas.microsoft.com/office/powerpoint/2010/main" val="428723024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rtlCol="0">
            <a:normAutofit/>
          </a:bodyPr>
          <a:lstStyle/>
          <a:p>
            <a:pPr eaLnBrk="1" fontAlgn="auto" hangingPunct="1">
              <a:spcAft>
                <a:spcPts val="0"/>
              </a:spcAft>
              <a:defRPr/>
            </a:pPr>
            <a:r>
              <a:rPr lang="en-US" dirty="0">
                <a:solidFill>
                  <a:schemeClr val="tx1"/>
                </a:solidFill>
              </a:rPr>
              <a:t>Upcoming NAMSS </a:t>
            </a:r>
            <a:r>
              <a:rPr lang="en-US" dirty="0" smtClean="0">
                <a:solidFill>
                  <a:schemeClr val="tx1"/>
                </a:solidFill>
              </a:rPr>
              <a:t>Events </a:t>
            </a:r>
            <a:endParaRPr lang="en-US" dirty="0">
              <a:solidFill>
                <a:schemeClr val="tx1"/>
              </a:solidFill>
            </a:endParaRPr>
          </a:p>
        </p:txBody>
      </p:sp>
      <p:sp>
        <p:nvSpPr>
          <p:cNvPr id="6" name="TextBox 2"/>
          <p:cNvSpPr txBox="1">
            <a:spLocks noChangeArrowheads="1"/>
          </p:cNvSpPr>
          <p:nvPr/>
        </p:nvSpPr>
        <p:spPr bwMode="auto">
          <a:xfrm>
            <a:off x="947057" y="3273743"/>
            <a:ext cx="742893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a:r>
              <a:rPr lang="en-US" b="1" dirty="0" smtClean="0"/>
              <a:t> </a:t>
            </a:r>
          </a:p>
          <a:p>
            <a:pPr algn="ctr" eaLnBrk="1" hangingPunct="1"/>
            <a:r>
              <a:rPr lang="en-US" b="1" dirty="0" smtClean="0"/>
              <a:t> </a:t>
            </a:r>
            <a:endParaRPr lang="en-US" sz="3200" b="1" dirty="0"/>
          </a:p>
          <a:p>
            <a:pPr algn="ctr" eaLnBrk="1" hangingPunct="1"/>
            <a:endParaRPr lang="en-US" sz="2400"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273" y="1115455"/>
            <a:ext cx="8575589" cy="1050072"/>
          </a:xfrm>
          <a:prstGeom prst="rect">
            <a:avLst/>
          </a:prstGeom>
        </p:spPr>
      </p:pic>
      <p:sp>
        <p:nvSpPr>
          <p:cNvPr id="9" name="Content Placeholder 2"/>
          <p:cNvSpPr>
            <a:spLocks noGrp="1"/>
          </p:cNvSpPr>
          <p:nvPr>
            <p:ph idx="1"/>
          </p:nvPr>
        </p:nvSpPr>
        <p:spPr>
          <a:xfrm>
            <a:off x="334272" y="2390234"/>
            <a:ext cx="8575589" cy="1767017"/>
          </a:xfrm>
        </p:spPr>
        <p:txBody>
          <a:bodyPr/>
          <a:lstStyle/>
          <a:p>
            <a:r>
              <a:rPr lang="en-US" dirty="0" smtClean="0"/>
              <a:t>March 2021 </a:t>
            </a:r>
          </a:p>
          <a:p>
            <a:r>
              <a:rPr lang="en-US" dirty="0" smtClean="0"/>
              <a:t>Four courses will be offered virtually:</a:t>
            </a:r>
          </a:p>
          <a:p>
            <a:pPr lvl="1"/>
            <a:r>
              <a:rPr lang="en-US" dirty="0" smtClean="0"/>
              <a:t>CPCS </a:t>
            </a:r>
            <a:r>
              <a:rPr lang="en-US" dirty="0"/>
              <a:t>Virtual Certification Preparation </a:t>
            </a:r>
            <a:r>
              <a:rPr lang="en-US" dirty="0" smtClean="0"/>
              <a:t>Course</a:t>
            </a:r>
          </a:p>
          <a:p>
            <a:pPr lvl="1"/>
            <a:r>
              <a:rPr lang="en-US" dirty="0" smtClean="0"/>
              <a:t>CPMSM </a:t>
            </a:r>
            <a:r>
              <a:rPr lang="en-US" dirty="0"/>
              <a:t>Virtual Certification Preparation Course</a:t>
            </a:r>
            <a:endParaRPr lang="en-US" dirty="0" smtClean="0"/>
          </a:p>
          <a:p>
            <a:pPr lvl="1"/>
            <a:r>
              <a:rPr lang="en-US" dirty="0" smtClean="0"/>
              <a:t>Credentialing 101</a:t>
            </a:r>
          </a:p>
          <a:p>
            <a:pPr lvl="1"/>
            <a:r>
              <a:rPr lang="en-US" dirty="0" smtClean="0"/>
              <a:t>Leadership Certificate Program (April 2021)</a:t>
            </a:r>
          </a:p>
          <a:p>
            <a:pPr marL="0" indent="0" algn="ctr">
              <a:buNone/>
            </a:pPr>
            <a:endParaRPr lang="en-US" dirty="0"/>
          </a:p>
        </p:txBody>
      </p:sp>
      <p:sp>
        <p:nvSpPr>
          <p:cNvPr id="10" name="TextBox 9"/>
          <p:cNvSpPr txBox="1"/>
          <p:nvPr/>
        </p:nvSpPr>
        <p:spPr>
          <a:xfrm>
            <a:off x="2409568" y="4474072"/>
            <a:ext cx="6919784" cy="369332"/>
          </a:xfrm>
          <a:prstGeom prst="rect">
            <a:avLst/>
          </a:prstGeom>
          <a:noFill/>
        </p:spPr>
        <p:txBody>
          <a:bodyPr wrap="square" rtlCol="0">
            <a:spAutoFit/>
          </a:bodyPr>
          <a:lstStyle/>
          <a:p>
            <a:pPr lvl="1" eaLnBrk="1" hangingPunct="1">
              <a:spcBef>
                <a:spcPct val="20000"/>
              </a:spcBef>
              <a:buClr>
                <a:srgbClr val="62A70F"/>
              </a:buClr>
            </a:pPr>
            <a:r>
              <a:rPr lang="en-US" sz="1800" dirty="0">
                <a:latin typeface=""/>
                <a:ea typeface="ＭＳ Ｐゴシック" charset="0"/>
                <a:hlinkClick r:id="rId4"/>
              </a:rPr>
              <a:t>https://www.namss.org/Education/NAMSS-Education-Month</a:t>
            </a:r>
            <a:endParaRPr lang="en-US" sz="1800" dirty="0">
              <a:latin typeface=""/>
              <a:ea typeface="ＭＳ Ｐゴシック" charset="0"/>
            </a:endParaRPr>
          </a:p>
        </p:txBody>
      </p:sp>
    </p:spTree>
    <p:extLst>
      <p:ext uri="{BB962C8B-B14F-4D97-AF65-F5344CB8AC3E}">
        <p14:creationId xmlns:p14="http://schemas.microsoft.com/office/powerpoint/2010/main" val="771288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rtlCol="0">
            <a:normAutofit/>
          </a:bodyPr>
          <a:lstStyle/>
          <a:p>
            <a:pPr eaLnBrk="1" fontAlgn="auto" hangingPunct="1">
              <a:spcAft>
                <a:spcPts val="0"/>
              </a:spcAft>
              <a:defRPr/>
            </a:pPr>
            <a:r>
              <a:rPr lang="en-US" dirty="0">
                <a:solidFill>
                  <a:schemeClr val="tx1"/>
                </a:solidFill>
              </a:rPr>
              <a:t>Upcoming NAMSS </a:t>
            </a:r>
            <a:r>
              <a:rPr lang="en-US" dirty="0" smtClean="0">
                <a:solidFill>
                  <a:schemeClr val="tx1"/>
                </a:solidFill>
              </a:rPr>
              <a:t>Events </a:t>
            </a:r>
            <a:endParaRPr lang="en-US" dirty="0">
              <a:solidFill>
                <a:schemeClr val="tx1"/>
              </a:solidFill>
            </a:endParaRPr>
          </a:p>
        </p:txBody>
      </p:sp>
      <p:sp>
        <p:nvSpPr>
          <p:cNvPr id="6" name="TextBox 2"/>
          <p:cNvSpPr txBox="1">
            <a:spLocks noChangeArrowheads="1"/>
          </p:cNvSpPr>
          <p:nvPr/>
        </p:nvSpPr>
        <p:spPr bwMode="auto">
          <a:xfrm>
            <a:off x="947057" y="3273743"/>
            <a:ext cx="742893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a:r>
              <a:rPr lang="en-US" b="1" dirty="0" smtClean="0"/>
              <a:t> </a:t>
            </a:r>
          </a:p>
          <a:p>
            <a:pPr algn="ctr" eaLnBrk="1" hangingPunct="1"/>
            <a:r>
              <a:rPr lang="en-US" b="1" dirty="0" smtClean="0"/>
              <a:t> </a:t>
            </a:r>
            <a:endParaRPr lang="en-US" sz="3200" b="1" dirty="0"/>
          </a:p>
          <a:p>
            <a:pPr algn="ctr" eaLnBrk="1" hangingPunct="1"/>
            <a:endParaRPr lang="en-US" sz="2400" b="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273" y="1306185"/>
            <a:ext cx="8451773" cy="2886927"/>
          </a:xfrm>
          <a:prstGeom prst="rect">
            <a:avLst/>
          </a:prstGeom>
        </p:spPr>
      </p:pic>
    </p:spTree>
    <p:extLst>
      <p:ext uri="{BB962C8B-B14F-4D97-AF65-F5344CB8AC3E}">
        <p14:creationId xmlns:p14="http://schemas.microsoft.com/office/powerpoint/2010/main" val="3817351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411162"/>
          </a:xfrm>
        </p:spPr>
        <p:txBody>
          <a:bodyPr>
            <a:noAutofit/>
          </a:bodyPr>
          <a:lstStyle/>
          <a:p>
            <a:r>
              <a:rPr lang="en-US" dirty="0"/>
              <a:t>More Networking Opportunities</a:t>
            </a:r>
          </a:p>
        </p:txBody>
      </p:sp>
      <p:sp>
        <p:nvSpPr>
          <p:cNvPr id="5" name="Content Placeholder 2"/>
          <p:cNvSpPr>
            <a:spLocks noGrp="1"/>
          </p:cNvSpPr>
          <p:nvPr>
            <p:ph idx="1"/>
          </p:nvPr>
        </p:nvSpPr>
        <p:spPr>
          <a:xfrm>
            <a:off x="207818" y="1110018"/>
            <a:ext cx="8458200" cy="3693994"/>
          </a:xfrm>
        </p:spPr>
        <p:txBody>
          <a:bodyPr/>
          <a:lstStyle/>
          <a:p>
            <a:pPr marL="0" indent="0">
              <a:buNone/>
            </a:pPr>
            <a:r>
              <a:rPr lang="en-US" dirty="0">
                <a:latin typeface="Myriad Pro"/>
              </a:rPr>
              <a:t>Like Us on Facebook!</a:t>
            </a:r>
            <a:endParaRPr lang="en-US" dirty="0"/>
          </a:p>
          <a:p>
            <a:pPr marL="0" indent="0">
              <a:buNone/>
            </a:pPr>
            <a:r>
              <a:rPr lang="en-US" sz="1600" dirty="0">
                <a:solidFill>
                  <a:srgbClr val="4D4D4D"/>
                </a:solidFill>
                <a:latin typeface="Gill Sans MT" pitchFamily="34" charset="0"/>
                <a:hlinkClick r:id="rId3"/>
              </a:rPr>
              <a:t>www.facebook.com/namssnational</a:t>
            </a:r>
            <a:endParaRPr lang="en-US" sz="1600" dirty="0">
              <a:solidFill>
                <a:srgbClr val="4D4D4D"/>
              </a:solidFill>
              <a:latin typeface="Gill Sans MT" pitchFamily="34" charset="0"/>
            </a:endParaRPr>
          </a:p>
          <a:p>
            <a:pPr marL="0" indent="0">
              <a:buNone/>
            </a:pPr>
            <a:endParaRPr lang="en-US" sz="1600" dirty="0">
              <a:solidFill>
                <a:srgbClr val="4D4D4D"/>
              </a:solidFill>
              <a:latin typeface="Gill Sans MT" pitchFamily="34" charset="0"/>
            </a:endParaRPr>
          </a:p>
          <a:p>
            <a:pPr marL="0" indent="0">
              <a:buNone/>
            </a:pPr>
            <a:r>
              <a:rPr lang="en-US" dirty="0">
                <a:latin typeface="Myriad Pro"/>
              </a:rPr>
              <a:t>Subscribe to the NAMSS </a:t>
            </a:r>
            <a:r>
              <a:rPr lang="en-US" dirty="0" smtClean="0">
                <a:latin typeface="Myriad Pro"/>
              </a:rPr>
              <a:t>Discussion Forum!</a:t>
            </a:r>
            <a:endParaRPr lang="en-US" dirty="0">
              <a:latin typeface="Myriad Pro"/>
            </a:endParaRPr>
          </a:p>
          <a:p>
            <a:pPr marL="0" indent="0">
              <a:buNone/>
            </a:pPr>
            <a:r>
              <a:rPr lang="en-US" sz="1600" dirty="0" smtClean="0">
                <a:solidFill>
                  <a:srgbClr val="4D4D4D"/>
                </a:solidFill>
                <a:latin typeface="Gill Sans MT" pitchFamily="34" charset="0"/>
              </a:rPr>
              <a:t>Visit the Forum directly </a:t>
            </a:r>
            <a:r>
              <a:rPr lang="en-US" sz="1600" dirty="0" smtClean="0">
                <a:solidFill>
                  <a:srgbClr val="4D4D4D"/>
                </a:solidFill>
                <a:latin typeface="Gill Sans MT" pitchFamily="34" charset="0"/>
                <a:hlinkClick r:id="rId4"/>
              </a:rPr>
              <a:t>here</a:t>
            </a:r>
            <a:r>
              <a:rPr lang="en-US" sz="1600" dirty="0">
                <a:solidFill>
                  <a:srgbClr val="4D4D4D"/>
                </a:solidFill>
                <a:latin typeface="Gill Sans MT" pitchFamily="34" charset="0"/>
              </a:rPr>
              <a:t>, or at </a:t>
            </a:r>
            <a:r>
              <a:rPr lang="en-US" sz="1600" dirty="0">
                <a:solidFill>
                  <a:srgbClr val="4D4D4D"/>
                </a:solidFill>
                <a:latin typeface="Gill Sans MT" pitchFamily="34" charset="0"/>
                <a:hlinkClick r:id="rId5"/>
              </a:rPr>
              <a:t>https://www.namss.org/Membership/Member-Resources</a:t>
            </a:r>
            <a:endParaRPr lang="en-US" sz="1600" dirty="0" smtClean="0">
              <a:solidFill>
                <a:srgbClr val="4D4D4D"/>
              </a:solidFill>
              <a:latin typeface="Gill Sans MT" pitchFamily="34" charset="0"/>
            </a:endParaRPr>
          </a:p>
          <a:p>
            <a:pPr marL="0" indent="0" eaLnBrk="1" hangingPunct="1">
              <a:buNone/>
            </a:pPr>
            <a:r>
              <a:rPr lang="en-US" sz="1600" dirty="0" smtClean="0">
                <a:solidFill>
                  <a:srgbClr val="4D4D4D"/>
                </a:solidFill>
                <a:latin typeface="Gill Sans MT" pitchFamily="34" charset="0"/>
              </a:rPr>
              <a:t>Visit the NAMSS website for the Gateway Hub: </a:t>
            </a:r>
          </a:p>
          <a:p>
            <a:pPr marL="0" indent="0">
              <a:buNone/>
            </a:pPr>
            <a:r>
              <a:rPr lang="en-US" sz="1600" dirty="0">
                <a:latin typeface="Myriad Pro"/>
                <a:hlinkClick r:id="rId6"/>
              </a:rPr>
              <a:t>https://www.namssgateway.org/</a:t>
            </a:r>
            <a:endParaRPr lang="en-US" sz="1600" dirty="0">
              <a:latin typeface="Myriad Pro"/>
            </a:endParaRPr>
          </a:p>
          <a:p>
            <a:pPr marL="0" indent="0">
              <a:buNone/>
            </a:pPr>
            <a:r>
              <a:rPr lang="en-US" sz="1600" dirty="0">
                <a:latin typeface="Myriad Pro"/>
              </a:rPr>
              <a:t/>
            </a:r>
            <a:br>
              <a:rPr lang="en-US" sz="1600" dirty="0">
                <a:latin typeface="Myriad Pro"/>
              </a:rPr>
            </a:br>
            <a:r>
              <a:rPr lang="en-US" dirty="0">
                <a:latin typeface="Myriad Pro"/>
              </a:rPr>
              <a:t>Follow us on Twitter</a:t>
            </a:r>
            <a:r>
              <a:rPr lang="en-US" sz="1600" dirty="0">
                <a:latin typeface="Myriad Pro"/>
              </a:rPr>
              <a:t/>
            </a:r>
            <a:br>
              <a:rPr lang="en-US" sz="1600" dirty="0">
                <a:latin typeface="Myriad Pro"/>
              </a:rPr>
            </a:br>
            <a:r>
              <a:rPr lang="en-US" sz="1600" dirty="0">
                <a:latin typeface="Gill Sans MT" panose="020B0502020104020203" pitchFamily="34" charset="0"/>
                <a:hlinkClick r:id="rId7"/>
              </a:rPr>
              <a:t>https://twitter.com/NAMSS_News</a:t>
            </a:r>
            <a:r>
              <a:rPr lang="en-US" sz="1600" dirty="0">
                <a:latin typeface="Gill Sans MT" panose="020B0502020104020203" pitchFamily="34" charset="0"/>
              </a:rPr>
              <a:t> </a:t>
            </a:r>
            <a:br>
              <a:rPr lang="en-US" sz="1600" dirty="0">
                <a:latin typeface="Gill Sans MT" panose="020B0502020104020203" pitchFamily="34" charset="0"/>
              </a:rPr>
            </a:br>
            <a:r>
              <a:rPr lang="en-US" sz="1600" dirty="0">
                <a:latin typeface="Gill Sans MT" panose="020B0502020104020203" pitchFamily="34" charset="0"/>
              </a:rPr>
              <a:t/>
            </a:r>
            <a:br>
              <a:rPr lang="en-US" sz="1600" dirty="0">
                <a:latin typeface="Gill Sans MT" panose="020B0502020104020203" pitchFamily="34" charset="0"/>
              </a:rPr>
            </a:br>
            <a:r>
              <a:rPr lang="en-US" dirty="0">
                <a:latin typeface="Myriad Pro"/>
              </a:rPr>
              <a:t>Join our LinkedIn Group</a:t>
            </a:r>
            <a:r>
              <a:rPr lang="en-US" sz="1600" dirty="0">
                <a:latin typeface="Myriad Pro"/>
              </a:rPr>
              <a:t/>
            </a:r>
            <a:br>
              <a:rPr lang="en-US" sz="1600" dirty="0">
                <a:latin typeface="Myriad Pro"/>
              </a:rPr>
            </a:br>
            <a:r>
              <a:rPr lang="en-US" sz="1600" dirty="0">
                <a:latin typeface="Gill Sans MT" panose="020B0502020104020203" pitchFamily="34" charset="0"/>
                <a:hlinkClick r:id="rId8"/>
              </a:rPr>
              <a:t>https://www.linkedin.com/company/namss---national-association-medical-staff-services</a:t>
            </a:r>
            <a:r>
              <a:rPr lang="en-US" sz="1600" dirty="0">
                <a:latin typeface="Gill Sans MT" panose="020B0502020104020203" pitchFamily="34" charset="0"/>
              </a:rPr>
              <a:t> </a:t>
            </a:r>
          </a:p>
          <a:p>
            <a:pPr marL="0" indent="0" eaLnBrk="1" hangingPunct="1">
              <a:buNone/>
            </a:pPr>
            <a:endParaRPr lang="en-US" sz="1600" dirty="0"/>
          </a:p>
        </p:txBody>
      </p:sp>
    </p:spTree>
    <p:extLst>
      <p:ext uri="{BB962C8B-B14F-4D97-AF65-F5344CB8AC3E}">
        <p14:creationId xmlns:p14="http://schemas.microsoft.com/office/powerpoint/2010/main" val="42051532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Myriad Pro"/>
                <a:cs typeface="Miriam" pitchFamily="34" charset="-79"/>
              </a:rPr>
              <a:t>History of NAMSS</a:t>
            </a:r>
            <a:endParaRPr lang="en-US" dirty="0"/>
          </a:p>
        </p:txBody>
      </p:sp>
      <p:sp>
        <p:nvSpPr>
          <p:cNvPr id="6" name="Content Placeholder 2"/>
          <p:cNvSpPr>
            <a:spLocks noGrp="1"/>
          </p:cNvSpPr>
          <p:nvPr>
            <p:ph idx="1"/>
          </p:nvPr>
        </p:nvSpPr>
        <p:spPr/>
        <p:txBody>
          <a:bodyPr rtlCol="0">
            <a:normAutofit/>
          </a:bodyPr>
          <a:lstStyle/>
          <a:p>
            <a:pPr marL="0" indent="0" algn="ctr" eaLnBrk="1" fontAlgn="auto" hangingPunct="1">
              <a:spcAft>
                <a:spcPts val="0"/>
              </a:spcAft>
              <a:buFont typeface="Arial" pitchFamily="34" charset="0"/>
              <a:buNone/>
              <a:defRPr/>
            </a:pPr>
            <a:endParaRPr lang="en-US" altLang="en-US" sz="2800" b="1" u="sng" dirty="0">
              <a:solidFill>
                <a:schemeClr val="tx1">
                  <a:lumMod val="75000"/>
                  <a:lumOff val="25000"/>
                </a:schemeClr>
              </a:solidFill>
              <a:latin typeface="Myriad Pro"/>
              <a:cs typeface="Miriam" pitchFamily="34" charset="-79"/>
            </a:endParaRPr>
          </a:p>
          <a:p>
            <a:pPr marL="457200" indent="-457200" eaLnBrk="1" fontAlgn="auto" hangingPunct="1">
              <a:spcAft>
                <a:spcPts val="0"/>
              </a:spcAft>
              <a:buFontTx/>
              <a:buChar char="•"/>
              <a:defRPr/>
            </a:pPr>
            <a:r>
              <a:rPr lang="en-US" altLang="en-US" sz="2800" dirty="0">
                <a:latin typeface="Myriad Pro"/>
                <a:cs typeface="Miriam" pitchFamily="34" charset="-79"/>
              </a:rPr>
              <a:t>NAMSS </a:t>
            </a:r>
            <a:r>
              <a:rPr lang="en-US" altLang="en-US" sz="2800" b="1" dirty="0">
                <a:latin typeface="Myriad Pro"/>
                <a:cs typeface="Miriam" pitchFamily="34" charset="-79"/>
              </a:rPr>
              <a:t>firsts</a:t>
            </a:r>
            <a:r>
              <a:rPr lang="en-US" altLang="en-US" sz="2800" dirty="0">
                <a:latin typeface="Myriad Pro"/>
                <a:cs typeface="Miriam" pitchFamily="34" charset="-79"/>
              </a:rPr>
              <a:t>: </a:t>
            </a:r>
          </a:p>
          <a:p>
            <a:pPr lvl="1" indent="-342900" eaLnBrk="1" fontAlgn="auto" hangingPunct="1">
              <a:spcAft>
                <a:spcPts val="0"/>
              </a:spcAft>
              <a:buFont typeface="Arial" panose="020B0604020202020204" pitchFamily="34" charset="0"/>
              <a:buChar char="•"/>
              <a:defRPr/>
            </a:pPr>
            <a:r>
              <a:rPr lang="en-US" altLang="en-US" sz="2400" dirty="0">
                <a:latin typeface="Myriad Pro"/>
                <a:cs typeface="Miriam" pitchFamily="34" charset="-79"/>
              </a:rPr>
              <a:t> </a:t>
            </a:r>
            <a:r>
              <a:rPr lang="en-US" altLang="en-US" sz="2400" dirty="0" smtClean="0">
                <a:latin typeface="Myriad Pro"/>
                <a:cs typeface="Miriam" pitchFamily="34" charset="-79"/>
              </a:rPr>
              <a:t>Formed </a:t>
            </a:r>
            <a:r>
              <a:rPr lang="en-US" altLang="en-US" sz="2400" dirty="0">
                <a:latin typeface="Myriad Pro"/>
                <a:cs typeface="Miriam" pitchFamily="34" charset="-79"/>
              </a:rPr>
              <a:t>in California in 1971</a:t>
            </a:r>
          </a:p>
          <a:p>
            <a:pPr marL="857250" lvl="1" indent="-457200" eaLnBrk="1" fontAlgn="auto" hangingPunct="1">
              <a:spcAft>
                <a:spcPts val="0"/>
              </a:spcAft>
              <a:buFontTx/>
              <a:buChar char="•"/>
              <a:defRPr/>
            </a:pPr>
            <a:r>
              <a:rPr lang="en-US" altLang="en-US" sz="2400" dirty="0">
                <a:latin typeface="Myriad Pro"/>
                <a:cs typeface="Miriam" pitchFamily="34" charset="-79"/>
              </a:rPr>
              <a:t>N</a:t>
            </a:r>
            <a:r>
              <a:rPr lang="en-US" altLang="en-US" sz="2400" dirty="0" smtClean="0">
                <a:latin typeface="Myriad Pro"/>
                <a:cs typeface="Miriam" pitchFamily="34" charset="-79"/>
              </a:rPr>
              <a:t>ational </a:t>
            </a:r>
            <a:r>
              <a:rPr lang="en-US" altLang="en-US" sz="2400" dirty="0">
                <a:latin typeface="Myriad Pro"/>
                <a:cs typeface="Miriam" pitchFamily="34" charset="-79"/>
              </a:rPr>
              <a:t>conference held in 1977</a:t>
            </a:r>
          </a:p>
          <a:p>
            <a:pPr marL="857250" lvl="1" indent="-457200" eaLnBrk="1" fontAlgn="auto" hangingPunct="1">
              <a:spcAft>
                <a:spcPts val="0"/>
              </a:spcAft>
              <a:buFontTx/>
              <a:buChar char="•"/>
              <a:defRPr/>
            </a:pPr>
            <a:r>
              <a:rPr lang="en-US" altLang="en-US" sz="2400" dirty="0">
                <a:latin typeface="Myriad Pro"/>
                <a:cs typeface="Miriam" pitchFamily="34" charset="-79"/>
              </a:rPr>
              <a:t>C</a:t>
            </a:r>
            <a:r>
              <a:rPr lang="en-US" altLang="en-US" sz="2400" dirty="0" smtClean="0">
                <a:latin typeface="Myriad Pro"/>
                <a:cs typeface="Miriam" pitchFamily="34" charset="-79"/>
              </a:rPr>
              <a:t>ertification </a:t>
            </a:r>
            <a:r>
              <a:rPr lang="en-US" altLang="en-US" sz="2400" dirty="0">
                <a:latin typeface="Myriad Pro"/>
                <a:cs typeface="Miriam" pitchFamily="34" charset="-79"/>
              </a:rPr>
              <a:t>process initiated in 1978</a:t>
            </a:r>
          </a:p>
          <a:p>
            <a:pPr marL="0" indent="0" eaLnBrk="1" fontAlgn="auto" hangingPunct="1">
              <a:spcAft>
                <a:spcPts val="0"/>
              </a:spcAft>
              <a:buFont typeface="Arial" pitchFamily="34" charset="0"/>
              <a:buNone/>
              <a:defRPr/>
            </a:pPr>
            <a:endParaRPr lang="en-US" altLang="en-US" sz="2800" dirty="0">
              <a:solidFill>
                <a:schemeClr val="tx1">
                  <a:lumMod val="75000"/>
                  <a:lumOff val="25000"/>
                </a:schemeClr>
              </a:solidFill>
              <a:latin typeface="Myriad Pro"/>
              <a:cs typeface="Miriam" pitchFamily="34" charset="-79"/>
            </a:endParaRPr>
          </a:p>
          <a:p>
            <a:pPr marL="457200" indent="-457200" eaLnBrk="1" fontAlgn="auto" hangingPunct="1">
              <a:spcAft>
                <a:spcPts val="0"/>
              </a:spcAft>
              <a:buFontTx/>
              <a:buChar char="•"/>
              <a:defRPr/>
            </a:pPr>
            <a:endParaRPr lang="en-US" altLang="en-US" sz="2800" dirty="0">
              <a:solidFill>
                <a:schemeClr val="tx1">
                  <a:lumMod val="75000"/>
                  <a:lumOff val="25000"/>
                </a:schemeClr>
              </a:solidFill>
              <a:latin typeface="Myriad Pro"/>
              <a:cs typeface="Miriam" pitchFamily="34" charset="-79"/>
            </a:endParaRPr>
          </a:p>
          <a:p>
            <a:pPr marL="457200" indent="-457200" eaLnBrk="1" fontAlgn="auto" hangingPunct="1">
              <a:spcAft>
                <a:spcPts val="0"/>
              </a:spcAft>
              <a:buFontTx/>
              <a:buChar char="•"/>
              <a:defRPr/>
            </a:pPr>
            <a:endParaRPr lang="en-US" altLang="en-US" dirty="0">
              <a:solidFill>
                <a:schemeClr val="tx1">
                  <a:lumMod val="75000"/>
                  <a:lumOff val="25000"/>
                </a:schemeClr>
              </a:solidFill>
              <a:latin typeface="Myriad Pro"/>
            </a:endParaRPr>
          </a:p>
        </p:txBody>
      </p:sp>
      <p:pic>
        <p:nvPicPr>
          <p:cNvPr id="7" name="Picture 2" descr="C:\Users\brindlel\AppData\Local\Microsoft\Windows\Temporary Internet Files\Content.IE5\YEO2RQE4\California---US-state-shape-ma-5890825[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1370" y="1371913"/>
            <a:ext cx="1828800" cy="221225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C:\Users\brindlel\AppData\Local\Microsoft\Windows\Temporary Internet Files\Content.IE5\M4RP7O2Y\img_34271[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1740" y="3403457"/>
            <a:ext cx="2104030" cy="157152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brindlel\AppData\Local\Microsoft\Windows\Temporary Internet Files\Content.IE5\YEO2RQE4\14kegrr[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198" y="3360299"/>
            <a:ext cx="1110939" cy="1110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11672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516932"/>
          </a:xfrm>
        </p:spPr>
        <p:txBody>
          <a:bodyPr/>
          <a:lstStyle/>
          <a:p>
            <a:pPr eaLnBrk="1" hangingPunct="1"/>
            <a:r>
              <a:rPr lang="en-US" dirty="0">
                <a:latin typeface="Myriad Pro"/>
              </a:rPr>
              <a:t>NAMSS Will Continue to…</a:t>
            </a:r>
          </a:p>
        </p:txBody>
      </p:sp>
      <p:sp>
        <p:nvSpPr>
          <p:cNvPr id="5" name="Content Placeholder 2"/>
          <p:cNvSpPr>
            <a:spLocks noGrp="1"/>
          </p:cNvSpPr>
          <p:nvPr>
            <p:ph idx="1"/>
          </p:nvPr>
        </p:nvSpPr>
        <p:spPr>
          <a:xfrm>
            <a:off x="409074" y="1059976"/>
            <a:ext cx="8229600" cy="4343400"/>
          </a:xfrm>
        </p:spPr>
        <p:txBody>
          <a:bodyPr rtlCol="0">
            <a:normAutofit fontScale="85000" lnSpcReduction="10000"/>
          </a:bodyPr>
          <a:lstStyle/>
          <a:p>
            <a:pPr marL="457200" indent="-457200" eaLnBrk="1" fontAlgn="auto" hangingPunct="1">
              <a:spcAft>
                <a:spcPts val="0"/>
              </a:spcAft>
              <a:buFontTx/>
              <a:buChar char="•"/>
              <a:defRPr/>
            </a:pPr>
            <a:r>
              <a:rPr lang="en-US" sz="2800" dirty="0"/>
              <a:t>Serve as the voice of the profession, advocating on behalf of MSPs across the nation</a:t>
            </a:r>
          </a:p>
          <a:p>
            <a:pPr marL="457200" indent="-457200" eaLnBrk="1" fontAlgn="auto" hangingPunct="1">
              <a:spcAft>
                <a:spcPts val="0"/>
              </a:spcAft>
              <a:buFontTx/>
              <a:buChar char="•"/>
              <a:defRPr/>
            </a:pPr>
            <a:r>
              <a:rPr lang="en-US" sz="2800" dirty="0"/>
              <a:t>Provide educational and professional development opportunities that meet the ever changing health care environment we navigate through today</a:t>
            </a:r>
          </a:p>
          <a:p>
            <a:pPr marL="457200" indent="-457200" eaLnBrk="1" fontAlgn="auto" hangingPunct="1">
              <a:spcAft>
                <a:spcPts val="0"/>
              </a:spcAft>
              <a:buFontTx/>
              <a:buChar char="•"/>
              <a:defRPr/>
            </a:pPr>
            <a:r>
              <a:rPr lang="en-US" sz="2800" dirty="0"/>
              <a:t>Support state affiliates and associations on the local level</a:t>
            </a:r>
          </a:p>
          <a:p>
            <a:pPr marL="457200" indent="-457200" eaLnBrk="1" fontAlgn="auto" hangingPunct="1">
              <a:spcAft>
                <a:spcPts val="0"/>
              </a:spcAft>
              <a:buFontTx/>
              <a:buChar char="•"/>
              <a:defRPr/>
            </a:pPr>
            <a:r>
              <a:rPr lang="en-US" sz="2800" dirty="0"/>
              <a:t>Inform and connect the network of medical services professionals and credentialing services professionals</a:t>
            </a:r>
          </a:p>
          <a:p>
            <a:pPr marL="0" indent="0" eaLnBrk="1" fontAlgn="auto" hangingPunct="1">
              <a:spcAft>
                <a:spcPts val="0"/>
              </a:spcAft>
              <a:defRPr/>
            </a:pPr>
            <a:endParaRPr lang="en-US" i="1" dirty="0">
              <a:solidFill>
                <a:schemeClr val="tx1">
                  <a:lumMod val="75000"/>
                  <a:lumOff val="25000"/>
                </a:schemeClr>
              </a:solidFill>
            </a:endParaRPr>
          </a:p>
          <a:p>
            <a:pPr marL="0" indent="0" algn="ctr" eaLnBrk="1" fontAlgn="auto" hangingPunct="1">
              <a:spcAft>
                <a:spcPts val="0"/>
              </a:spcAft>
              <a:buFont typeface="Arial" pitchFamily="34" charset="0"/>
              <a:buNone/>
              <a:defRPr/>
            </a:pPr>
            <a:r>
              <a:rPr lang="en-US" b="1" i="1" dirty="0">
                <a:solidFill>
                  <a:srgbClr val="006B77"/>
                </a:solidFill>
              </a:rPr>
              <a:t>But we will be </a:t>
            </a:r>
            <a:r>
              <a:rPr lang="en-US" b="1" i="1" dirty="0">
                <a:solidFill>
                  <a:srgbClr val="007582"/>
                </a:solidFill>
              </a:rPr>
              <a:t>doing this </a:t>
            </a:r>
            <a:r>
              <a:rPr lang="en-US" b="1" i="1" dirty="0">
                <a:solidFill>
                  <a:srgbClr val="006B77"/>
                </a:solidFill>
              </a:rPr>
              <a:t>in ways that create the most value and help members be the most successful in </a:t>
            </a:r>
            <a:r>
              <a:rPr lang="en-US" b="1" i="1" dirty="0">
                <a:solidFill>
                  <a:srgbClr val="007582"/>
                </a:solidFill>
              </a:rPr>
              <a:t>their</a:t>
            </a:r>
            <a:r>
              <a:rPr lang="en-US" b="1" i="1" dirty="0">
                <a:solidFill>
                  <a:srgbClr val="006B77"/>
                </a:solidFill>
              </a:rPr>
              <a:t> ever changing and challenging health care roles!</a:t>
            </a:r>
            <a:endParaRPr lang="en-US" b="1" dirty="0">
              <a:solidFill>
                <a:srgbClr val="006B77"/>
              </a:solidFill>
            </a:endParaRPr>
          </a:p>
        </p:txBody>
      </p:sp>
    </p:spTree>
    <p:extLst>
      <p:ext uri="{BB962C8B-B14F-4D97-AF65-F5344CB8AC3E}">
        <p14:creationId xmlns:p14="http://schemas.microsoft.com/office/powerpoint/2010/main" val="260222397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p:txBody>
          <a:bodyPr rtlCol="0">
            <a:normAutofit lnSpcReduction="10000"/>
          </a:bodyPr>
          <a:lstStyle/>
          <a:p>
            <a:pPr marL="0" indent="0" algn="ctr" eaLnBrk="1" fontAlgn="auto" hangingPunct="1">
              <a:spcAft>
                <a:spcPts val="0"/>
              </a:spcAft>
              <a:buFont typeface="Arial" pitchFamily="34" charset="0"/>
              <a:buNone/>
              <a:defRPr/>
            </a:pPr>
            <a:endParaRPr lang="en-US" b="1" dirty="0">
              <a:solidFill>
                <a:schemeClr val="tx1">
                  <a:lumMod val="75000"/>
                  <a:lumOff val="25000"/>
                </a:schemeClr>
              </a:solidFill>
            </a:endParaRPr>
          </a:p>
          <a:p>
            <a:pPr marL="0" indent="0" algn="ctr" eaLnBrk="1" fontAlgn="auto" hangingPunct="1">
              <a:spcAft>
                <a:spcPts val="0"/>
              </a:spcAft>
              <a:buFont typeface="Arial" pitchFamily="34" charset="0"/>
              <a:buNone/>
              <a:defRPr/>
            </a:pPr>
            <a:r>
              <a:rPr lang="en-US" b="1" dirty="0">
                <a:solidFill>
                  <a:srgbClr val="007582"/>
                </a:solidFill>
              </a:rPr>
              <a:t>NAMSS Executive Office</a:t>
            </a:r>
          </a:p>
          <a:p>
            <a:pPr marL="0" indent="0" algn="ctr" fontAlgn="auto">
              <a:spcAft>
                <a:spcPts val="0"/>
              </a:spcAft>
              <a:buNone/>
              <a:defRPr/>
            </a:pPr>
            <a:r>
              <a:rPr lang="en-US" dirty="0">
                <a:solidFill>
                  <a:schemeClr val="tx1">
                    <a:lumMod val="75000"/>
                    <a:lumOff val="25000"/>
                  </a:schemeClr>
                </a:solidFill>
              </a:rPr>
              <a:t>2001 K Street NW, 3rd Floor North</a:t>
            </a:r>
          </a:p>
          <a:p>
            <a:pPr marL="0" indent="0" algn="ctr" fontAlgn="auto">
              <a:spcAft>
                <a:spcPts val="0"/>
              </a:spcAft>
              <a:buNone/>
              <a:defRPr/>
            </a:pPr>
            <a:r>
              <a:rPr lang="en-US" dirty="0">
                <a:solidFill>
                  <a:schemeClr val="tx1">
                    <a:lumMod val="75000"/>
                    <a:lumOff val="25000"/>
                  </a:schemeClr>
                </a:solidFill>
              </a:rPr>
              <a:t>Washington, DC 20006</a:t>
            </a:r>
          </a:p>
          <a:p>
            <a:pPr marL="0" indent="0" algn="ctr" eaLnBrk="1" fontAlgn="auto" hangingPunct="1">
              <a:spcAft>
                <a:spcPts val="0"/>
              </a:spcAft>
              <a:buFont typeface="Arial" pitchFamily="34" charset="0"/>
              <a:buNone/>
              <a:defRPr/>
            </a:pPr>
            <a:r>
              <a:rPr lang="en-US" dirty="0" smtClean="0">
                <a:solidFill>
                  <a:schemeClr val="tx1">
                    <a:lumMod val="75000"/>
                    <a:lumOff val="25000"/>
                  </a:schemeClr>
                </a:solidFill>
              </a:rPr>
              <a:t>(</a:t>
            </a:r>
            <a:r>
              <a:rPr lang="en-US" dirty="0">
                <a:solidFill>
                  <a:schemeClr val="tx1">
                    <a:lumMod val="75000"/>
                    <a:lumOff val="25000"/>
                  </a:schemeClr>
                </a:solidFill>
              </a:rPr>
              <a:t>202) 367-1196 | </a:t>
            </a:r>
            <a:r>
              <a:rPr lang="en-US" dirty="0">
                <a:solidFill>
                  <a:schemeClr val="accent2">
                    <a:lumMod val="75000"/>
                  </a:schemeClr>
                </a:solidFill>
                <a:hlinkClick r:id="rId3"/>
              </a:rPr>
              <a:t>info@namss.org</a:t>
            </a:r>
            <a:endParaRPr lang="en-US" dirty="0">
              <a:solidFill>
                <a:schemeClr val="accent2">
                  <a:lumMod val="75000"/>
                </a:schemeClr>
              </a:solidFill>
            </a:endParaRPr>
          </a:p>
          <a:p>
            <a:pPr marL="0" indent="0" algn="ctr" eaLnBrk="1" fontAlgn="auto" hangingPunct="1">
              <a:spcAft>
                <a:spcPts val="0"/>
              </a:spcAft>
              <a:buFont typeface="Arial" pitchFamily="34" charset="0"/>
              <a:buNone/>
              <a:defRPr/>
            </a:pPr>
            <a:endParaRPr lang="en-US" dirty="0">
              <a:solidFill>
                <a:schemeClr val="accent2">
                  <a:lumMod val="75000"/>
                </a:schemeClr>
              </a:solidFill>
            </a:endParaRPr>
          </a:p>
          <a:p>
            <a:pPr marL="0" indent="0" algn="ctr" eaLnBrk="1" fontAlgn="auto" hangingPunct="1">
              <a:spcAft>
                <a:spcPts val="0"/>
              </a:spcAft>
              <a:buFont typeface="Arial" pitchFamily="34" charset="0"/>
              <a:buNone/>
              <a:defRPr/>
            </a:pPr>
            <a:r>
              <a:rPr lang="en-US" dirty="0">
                <a:solidFill>
                  <a:schemeClr val="accent2">
                    <a:lumMod val="75000"/>
                  </a:schemeClr>
                </a:solidFill>
              </a:rPr>
              <a:t>Director at Large: </a:t>
            </a:r>
            <a:endParaRPr lang="en-US" dirty="0" smtClean="0">
              <a:solidFill>
                <a:schemeClr val="accent2">
                  <a:lumMod val="75000"/>
                </a:schemeClr>
              </a:solidFill>
            </a:endParaRPr>
          </a:p>
          <a:p>
            <a:pPr marL="0" indent="0" algn="ctr" eaLnBrk="1" fontAlgn="auto" hangingPunct="1">
              <a:spcAft>
                <a:spcPts val="0"/>
              </a:spcAft>
              <a:buFont typeface="Arial" pitchFamily="34" charset="0"/>
              <a:buNone/>
              <a:defRPr/>
            </a:pPr>
            <a:r>
              <a:rPr lang="en-US" dirty="0" smtClean="0">
                <a:solidFill>
                  <a:schemeClr val="accent2">
                    <a:lumMod val="75000"/>
                  </a:schemeClr>
                </a:solidFill>
              </a:rPr>
              <a:t>Alison Webster</a:t>
            </a:r>
          </a:p>
          <a:p>
            <a:pPr marL="0" indent="0" algn="ctr" eaLnBrk="1" fontAlgn="auto" hangingPunct="1">
              <a:spcAft>
                <a:spcPts val="0"/>
              </a:spcAft>
              <a:buFont typeface="Arial" pitchFamily="34" charset="0"/>
              <a:buNone/>
              <a:defRPr/>
            </a:pPr>
            <a:r>
              <a:rPr lang="en-US" dirty="0" smtClean="0">
                <a:solidFill>
                  <a:schemeClr val="accent2">
                    <a:lumMod val="75000"/>
                  </a:schemeClr>
                </a:solidFill>
                <a:hlinkClick r:id="rId4"/>
              </a:rPr>
              <a:t>Alwebster@salud.unm.edu</a:t>
            </a:r>
            <a:endParaRPr lang="en-US" dirty="0" smtClean="0">
              <a:solidFill>
                <a:schemeClr val="accent2">
                  <a:lumMod val="75000"/>
                </a:schemeClr>
              </a:solidFill>
            </a:endParaRPr>
          </a:p>
          <a:p>
            <a:pPr marL="0" indent="0" algn="ctr" eaLnBrk="1" fontAlgn="auto" hangingPunct="1">
              <a:spcAft>
                <a:spcPts val="0"/>
              </a:spcAft>
              <a:buFont typeface="Arial" pitchFamily="34" charset="0"/>
              <a:buNone/>
              <a:defRPr/>
            </a:pPr>
            <a:r>
              <a:rPr lang="en-US" dirty="0" smtClean="0">
                <a:solidFill>
                  <a:schemeClr val="accent2">
                    <a:lumMod val="75000"/>
                  </a:schemeClr>
                </a:solidFill>
              </a:rPr>
              <a:t>505 272-9441</a:t>
            </a:r>
          </a:p>
          <a:p>
            <a:pPr marL="0" indent="0" algn="ctr" eaLnBrk="1" fontAlgn="auto" hangingPunct="1">
              <a:spcAft>
                <a:spcPts val="0"/>
              </a:spcAft>
              <a:buFont typeface="Arial" pitchFamily="34" charset="0"/>
              <a:buNone/>
              <a:defRPr/>
            </a:pPr>
            <a:endParaRPr lang="en-US" dirty="0">
              <a:solidFill>
                <a:schemeClr val="accent2">
                  <a:lumMod val="75000"/>
                </a:schemeClr>
              </a:solidFill>
            </a:endParaRPr>
          </a:p>
          <a:p>
            <a:pPr marL="0" indent="0" algn="ctr" eaLnBrk="1" fontAlgn="auto" hangingPunct="1">
              <a:spcAft>
                <a:spcPts val="0"/>
              </a:spcAft>
              <a:buFont typeface="Arial" pitchFamily="34" charset="0"/>
              <a:buNone/>
              <a:defRPr/>
            </a:pPr>
            <a:endParaRPr lang="en-US" dirty="0">
              <a:solidFill>
                <a:schemeClr val="accent2">
                  <a:lumMod val="75000"/>
                </a:schemeClr>
              </a:solidFill>
            </a:endParaRPr>
          </a:p>
        </p:txBody>
      </p:sp>
      <p:sp>
        <p:nvSpPr>
          <p:cNvPr id="4" name="Title 1"/>
          <p:cNvSpPr>
            <a:spLocks noGrp="1"/>
          </p:cNvSpPr>
          <p:nvPr>
            <p:ph type="title"/>
          </p:nvPr>
        </p:nvSpPr>
        <p:spPr/>
        <p:txBody>
          <a:bodyPr/>
          <a:lstStyle/>
          <a:p>
            <a:pPr eaLnBrk="1" hangingPunct="1"/>
            <a:r>
              <a:rPr lang="en-US">
                <a:latin typeface="Myriad Pro"/>
              </a:rPr>
              <a:t>Questions?</a:t>
            </a:r>
          </a:p>
        </p:txBody>
      </p:sp>
    </p:spTree>
    <p:extLst>
      <p:ext uri="{BB962C8B-B14F-4D97-AF65-F5344CB8AC3E}">
        <p14:creationId xmlns:p14="http://schemas.microsoft.com/office/powerpoint/2010/main" val="3125072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EBF6897-7DCC-AC41-94E2-A02EF91256F5}"/>
              </a:ext>
            </a:extLst>
          </p:cNvPr>
          <p:cNvSpPr>
            <a:spLocks noGrp="1"/>
          </p:cNvSpPr>
          <p:nvPr>
            <p:ph idx="1"/>
          </p:nvPr>
        </p:nvSpPr>
        <p:spPr/>
        <p:txBody>
          <a:bodyPr/>
          <a:lstStyle/>
          <a:p>
            <a:pPr marL="0" indent="0" algn="ctr" fontAlgn="auto">
              <a:spcAft>
                <a:spcPts val="0"/>
              </a:spcAft>
              <a:buNone/>
              <a:defRPr/>
            </a:pPr>
            <a:r>
              <a:rPr lang="en-US" b="1" u="sng" dirty="0"/>
              <a:t>Growth of NAMSS</a:t>
            </a:r>
          </a:p>
          <a:p>
            <a:pPr marL="0" indent="0" algn="ctr" fontAlgn="auto">
              <a:spcAft>
                <a:spcPts val="0"/>
              </a:spcAft>
              <a:buNone/>
              <a:defRPr/>
            </a:pPr>
            <a:endParaRPr lang="en-US" sz="1200" b="1" u="sng" dirty="0"/>
          </a:p>
          <a:p>
            <a:pPr fontAlgn="auto">
              <a:spcAft>
                <a:spcPts val="0"/>
              </a:spcAft>
              <a:defRPr/>
            </a:pPr>
            <a:r>
              <a:rPr lang="en-US" dirty="0"/>
              <a:t>Membership grew from initially under 60 members to </a:t>
            </a:r>
            <a:r>
              <a:rPr lang="en-US" dirty="0" smtClean="0"/>
              <a:t>near </a:t>
            </a:r>
            <a:r>
              <a:rPr lang="en-US" dirty="0"/>
              <a:t>2</a:t>
            </a:r>
            <a:r>
              <a:rPr lang="en-US" dirty="0" smtClean="0"/>
              <a:t>,000 </a:t>
            </a:r>
            <a:r>
              <a:rPr lang="en-US" dirty="0"/>
              <a:t>members in </a:t>
            </a:r>
            <a:r>
              <a:rPr lang="en-US" dirty="0" smtClean="0"/>
              <a:t>1989.</a:t>
            </a:r>
            <a:endParaRPr lang="en-US" dirty="0"/>
          </a:p>
          <a:p>
            <a:pPr fontAlgn="auto">
              <a:spcAft>
                <a:spcPts val="0"/>
              </a:spcAft>
              <a:defRPr/>
            </a:pPr>
            <a:r>
              <a:rPr lang="en-US" dirty="0"/>
              <a:t>Membership demographics have changed from primarily traditional hospital credentialing/privileging members to a strong presence of managed care members.</a:t>
            </a:r>
          </a:p>
          <a:p>
            <a:pPr fontAlgn="auto">
              <a:spcAft>
                <a:spcPts val="0"/>
              </a:spcAft>
              <a:defRPr/>
            </a:pPr>
            <a:r>
              <a:rPr lang="en-US" dirty="0"/>
              <a:t>Increasing presence of international </a:t>
            </a:r>
            <a:r>
              <a:rPr lang="en-US" dirty="0" smtClean="0"/>
              <a:t>members.</a:t>
            </a:r>
            <a:endParaRPr lang="en-US" dirty="0"/>
          </a:p>
          <a:p>
            <a:pPr fontAlgn="auto">
              <a:spcAft>
                <a:spcPts val="0"/>
              </a:spcAft>
              <a:defRPr/>
            </a:pPr>
            <a:r>
              <a:rPr lang="en-US" dirty="0"/>
              <a:t>New affiliation with the American Health </a:t>
            </a:r>
            <a:r>
              <a:rPr lang="en-US" dirty="0" smtClean="0"/>
              <a:t>Lawyers </a:t>
            </a:r>
            <a:r>
              <a:rPr lang="en-US" dirty="0"/>
              <a:t>Association (AHLA) has also enriched and diversified  our membership. </a:t>
            </a:r>
          </a:p>
          <a:p>
            <a:pPr fontAlgn="auto">
              <a:spcAft>
                <a:spcPts val="0"/>
              </a:spcAft>
              <a:defRPr/>
            </a:pPr>
            <a:endParaRPr lang="en-US" dirty="0"/>
          </a:p>
          <a:p>
            <a:endParaRPr lang="en-US" dirty="0"/>
          </a:p>
        </p:txBody>
      </p:sp>
      <p:sp>
        <p:nvSpPr>
          <p:cNvPr id="3" name="Title 2">
            <a:extLst>
              <a:ext uri="{FF2B5EF4-FFF2-40B4-BE49-F238E27FC236}">
                <a16:creationId xmlns:a16="http://schemas.microsoft.com/office/drawing/2014/main" id="{AADE62D1-D119-9345-8253-4D958F285139}"/>
              </a:ext>
            </a:extLst>
          </p:cNvPr>
          <p:cNvSpPr>
            <a:spLocks noGrp="1"/>
          </p:cNvSpPr>
          <p:nvPr>
            <p:ph type="title"/>
          </p:nvPr>
        </p:nvSpPr>
        <p:spPr/>
        <p:txBody>
          <a:bodyPr/>
          <a:lstStyle/>
          <a:p>
            <a:r>
              <a:rPr lang="en-US" dirty="0">
                <a:latin typeface="Myriad Pro"/>
                <a:cs typeface="Miriam" pitchFamily="34" charset="-79"/>
              </a:rPr>
              <a:t>History of NAMSS (cont.)</a:t>
            </a:r>
            <a:endParaRPr lang="en-US" dirty="0"/>
          </a:p>
        </p:txBody>
      </p:sp>
      <p:pic>
        <p:nvPicPr>
          <p:cNvPr id="4" name="Picture 2" descr="C:\Users\brindlel\AppData\Local\Microsoft\Windows\Temporary Internet Files\Content.IE5\FXPCT5IY\engagement[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0879" y="4405613"/>
            <a:ext cx="1940410" cy="676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930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DF2B20-9541-9E41-A898-1C312B447E78}"/>
              </a:ext>
            </a:extLst>
          </p:cNvPr>
          <p:cNvSpPr>
            <a:spLocks noGrp="1"/>
          </p:cNvSpPr>
          <p:nvPr>
            <p:ph idx="1"/>
          </p:nvPr>
        </p:nvSpPr>
        <p:spPr>
          <a:xfrm>
            <a:off x="193596" y="1138202"/>
            <a:ext cx="8451773" cy="3575540"/>
          </a:xfrm>
        </p:spPr>
        <p:txBody>
          <a:bodyPr/>
          <a:lstStyle/>
          <a:p>
            <a:pPr fontAlgn="auto">
              <a:spcAft>
                <a:spcPts val="0"/>
              </a:spcAft>
              <a:defRPr/>
            </a:pPr>
            <a:r>
              <a:rPr lang="en-US" dirty="0"/>
              <a:t>Partnering with State Leadership</a:t>
            </a:r>
          </a:p>
          <a:p>
            <a:pPr fontAlgn="auto">
              <a:spcAft>
                <a:spcPts val="0"/>
              </a:spcAft>
              <a:defRPr/>
            </a:pPr>
            <a:r>
              <a:rPr lang="en-US" dirty="0"/>
              <a:t>Our Industry Journal was renamed </a:t>
            </a:r>
            <a:r>
              <a:rPr lang="en-US" i="1" dirty="0"/>
              <a:t>Synergy  - new facelift in 2016</a:t>
            </a:r>
          </a:p>
          <a:p>
            <a:pPr fontAlgn="auto">
              <a:spcAft>
                <a:spcPts val="0"/>
              </a:spcAft>
              <a:defRPr/>
            </a:pPr>
            <a:r>
              <a:rPr lang="en-US" dirty="0"/>
              <a:t>Ability to be Dual Certified – became a reality</a:t>
            </a:r>
          </a:p>
          <a:p>
            <a:pPr fontAlgn="auto">
              <a:spcAft>
                <a:spcPts val="0"/>
              </a:spcAft>
              <a:defRPr/>
            </a:pPr>
            <a:r>
              <a:rPr lang="en-US" dirty="0"/>
              <a:t>Education extends to managed care </a:t>
            </a:r>
          </a:p>
          <a:p>
            <a:pPr fontAlgn="auto">
              <a:spcAft>
                <a:spcPts val="0"/>
              </a:spcAft>
              <a:defRPr/>
            </a:pPr>
            <a:r>
              <a:rPr lang="en-US" dirty="0"/>
              <a:t>Leadership Council - journey to leadership</a:t>
            </a:r>
          </a:p>
          <a:p>
            <a:pPr fontAlgn="auto">
              <a:spcAft>
                <a:spcPts val="0"/>
              </a:spcAft>
              <a:defRPr/>
            </a:pPr>
            <a:r>
              <a:rPr lang="en-US" dirty="0"/>
              <a:t>Leadership Certificate program – Fall 2016 </a:t>
            </a:r>
          </a:p>
          <a:p>
            <a:pPr fontAlgn="auto">
              <a:spcAft>
                <a:spcPts val="0"/>
              </a:spcAft>
              <a:defRPr/>
            </a:pPr>
            <a:r>
              <a:rPr lang="en-US" dirty="0"/>
              <a:t>State of the Profession Report </a:t>
            </a:r>
            <a:r>
              <a:rPr lang="en-US" dirty="0" smtClean="0"/>
              <a:t>– 2016</a:t>
            </a:r>
          </a:p>
          <a:p>
            <a:pPr fontAlgn="auto">
              <a:spcAft>
                <a:spcPts val="0"/>
              </a:spcAft>
              <a:defRPr/>
            </a:pPr>
            <a:endParaRPr lang="en-US" dirty="0">
              <a:solidFill>
                <a:schemeClr val="tx1">
                  <a:lumMod val="75000"/>
                  <a:lumOff val="25000"/>
                </a:schemeClr>
              </a:solidFill>
            </a:endParaRPr>
          </a:p>
          <a:p>
            <a:endParaRPr lang="en-US" dirty="0"/>
          </a:p>
        </p:txBody>
      </p:sp>
      <p:sp>
        <p:nvSpPr>
          <p:cNvPr id="2" name="Title 1">
            <a:extLst>
              <a:ext uri="{FF2B5EF4-FFF2-40B4-BE49-F238E27FC236}">
                <a16:creationId xmlns:a16="http://schemas.microsoft.com/office/drawing/2014/main" id="{D4F76B02-4415-B140-8D44-AF9D496F2FC8}"/>
              </a:ext>
            </a:extLst>
          </p:cNvPr>
          <p:cNvSpPr>
            <a:spLocks noGrp="1"/>
          </p:cNvSpPr>
          <p:nvPr>
            <p:ph type="title"/>
          </p:nvPr>
        </p:nvSpPr>
        <p:spPr/>
        <p:txBody>
          <a:bodyPr/>
          <a:lstStyle/>
          <a:p>
            <a:r>
              <a:rPr lang="en-US" dirty="0">
                <a:latin typeface="Myriad Pro"/>
                <a:cs typeface="Miriam" pitchFamily="34" charset="-79"/>
              </a:rPr>
              <a:t>History of NAMSS (cont.)</a:t>
            </a:r>
            <a:endParaRPr lang="en-US" dirty="0"/>
          </a:p>
        </p:txBody>
      </p:sp>
    </p:spTree>
    <p:extLst>
      <p:ext uri="{BB962C8B-B14F-4D97-AF65-F5344CB8AC3E}">
        <p14:creationId xmlns:p14="http://schemas.microsoft.com/office/powerpoint/2010/main" val="890499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DF2B20-9541-9E41-A898-1C312B447E78}"/>
              </a:ext>
            </a:extLst>
          </p:cNvPr>
          <p:cNvSpPr>
            <a:spLocks noGrp="1"/>
          </p:cNvSpPr>
          <p:nvPr>
            <p:ph idx="1"/>
          </p:nvPr>
        </p:nvSpPr>
        <p:spPr/>
        <p:txBody>
          <a:bodyPr/>
          <a:lstStyle/>
          <a:p>
            <a:pPr marL="0" indent="0" algn="ctr" fontAlgn="auto">
              <a:spcAft>
                <a:spcPts val="0"/>
              </a:spcAft>
              <a:buNone/>
              <a:defRPr/>
            </a:pPr>
            <a:endParaRPr lang="en-US" b="1" u="sng" dirty="0"/>
          </a:p>
          <a:p>
            <a:pPr marL="0" indent="0" algn="ctr" fontAlgn="auto">
              <a:spcAft>
                <a:spcPts val="0"/>
              </a:spcAft>
              <a:buNone/>
              <a:defRPr/>
            </a:pPr>
            <a:r>
              <a:rPr lang="en-US" b="1" u="sng" dirty="0"/>
              <a:t>NAMSS Increased Technology </a:t>
            </a:r>
          </a:p>
          <a:p>
            <a:pPr marL="0" indent="0" algn="ctr" fontAlgn="auto">
              <a:spcAft>
                <a:spcPts val="0"/>
              </a:spcAft>
              <a:buNone/>
              <a:defRPr/>
            </a:pPr>
            <a:endParaRPr lang="en-US" b="1" u="sng" dirty="0"/>
          </a:p>
          <a:p>
            <a:pPr fontAlgn="auto">
              <a:spcAft>
                <a:spcPts val="0"/>
              </a:spcAft>
              <a:defRPr/>
            </a:pPr>
            <a:r>
              <a:rPr lang="en-US" dirty="0"/>
              <a:t>NAMSS PASS™ launched in 2013</a:t>
            </a:r>
          </a:p>
          <a:p>
            <a:pPr fontAlgn="auto">
              <a:spcAft>
                <a:spcPts val="0"/>
              </a:spcAft>
              <a:defRPr/>
            </a:pPr>
            <a:r>
              <a:rPr lang="en-US" dirty="0"/>
              <a:t>Synergy and NAMSS Gateway both electronic</a:t>
            </a:r>
          </a:p>
          <a:p>
            <a:pPr fontAlgn="auto">
              <a:spcAft>
                <a:spcPts val="0"/>
              </a:spcAft>
              <a:defRPr/>
            </a:pPr>
            <a:r>
              <a:rPr lang="en-US" dirty="0"/>
              <a:t>Website Updated in 2015</a:t>
            </a:r>
          </a:p>
          <a:p>
            <a:pPr fontAlgn="auto">
              <a:spcAft>
                <a:spcPts val="0"/>
              </a:spcAft>
              <a:defRPr/>
            </a:pPr>
            <a:r>
              <a:rPr lang="en-US" dirty="0"/>
              <a:t>Membership/renewal on-line</a:t>
            </a:r>
          </a:p>
          <a:p>
            <a:pPr fontAlgn="auto">
              <a:spcAft>
                <a:spcPts val="0"/>
              </a:spcAft>
              <a:defRPr/>
            </a:pPr>
            <a:r>
              <a:rPr lang="en-US" dirty="0"/>
              <a:t>Virtual Conference</a:t>
            </a:r>
          </a:p>
          <a:p>
            <a:pPr fontAlgn="auto">
              <a:spcAft>
                <a:spcPts val="0"/>
              </a:spcAft>
              <a:defRPr/>
            </a:pPr>
            <a:r>
              <a:rPr lang="en-US" dirty="0"/>
              <a:t>Mobile App for certification/recertification applications   </a:t>
            </a:r>
          </a:p>
          <a:p>
            <a:pPr fontAlgn="auto">
              <a:spcAft>
                <a:spcPts val="0"/>
              </a:spcAft>
              <a:defRPr/>
            </a:pPr>
            <a:endParaRPr lang="en-US" dirty="0">
              <a:solidFill>
                <a:schemeClr val="tx1">
                  <a:lumMod val="75000"/>
                  <a:lumOff val="25000"/>
                </a:schemeClr>
              </a:solidFill>
            </a:endParaRPr>
          </a:p>
          <a:p>
            <a:pPr fontAlgn="auto">
              <a:spcAft>
                <a:spcPts val="0"/>
              </a:spcAft>
              <a:defRPr/>
            </a:pPr>
            <a:endParaRPr lang="en-US" dirty="0">
              <a:solidFill>
                <a:schemeClr val="tx1">
                  <a:lumMod val="75000"/>
                  <a:lumOff val="25000"/>
                </a:schemeClr>
              </a:solidFill>
            </a:endParaRPr>
          </a:p>
          <a:p>
            <a:pPr fontAlgn="auto">
              <a:spcAft>
                <a:spcPts val="0"/>
              </a:spcAft>
              <a:defRPr/>
            </a:pPr>
            <a:endParaRPr lang="en-US" dirty="0">
              <a:solidFill>
                <a:schemeClr val="tx1">
                  <a:lumMod val="75000"/>
                  <a:lumOff val="25000"/>
                </a:schemeClr>
              </a:solidFill>
            </a:endParaRPr>
          </a:p>
          <a:p>
            <a:pPr fontAlgn="auto">
              <a:spcAft>
                <a:spcPts val="0"/>
              </a:spcAft>
              <a:defRPr/>
            </a:pPr>
            <a:endParaRPr lang="en-US" dirty="0">
              <a:solidFill>
                <a:schemeClr val="tx1">
                  <a:lumMod val="75000"/>
                  <a:lumOff val="25000"/>
                </a:schemeClr>
              </a:solidFill>
            </a:endParaRPr>
          </a:p>
          <a:p>
            <a:pPr fontAlgn="auto">
              <a:spcAft>
                <a:spcPts val="0"/>
              </a:spcAft>
              <a:defRPr/>
            </a:pPr>
            <a:endParaRPr lang="en-US" dirty="0">
              <a:solidFill>
                <a:schemeClr val="tx1">
                  <a:lumMod val="75000"/>
                  <a:lumOff val="25000"/>
                </a:schemeClr>
              </a:solidFill>
            </a:endParaRPr>
          </a:p>
          <a:p>
            <a:pPr fontAlgn="auto">
              <a:spcAft>
                <a:spcPts val="0"/>
              </a:spcAft>
              <a:defRPr/>
            </a:pPr>
            <a:endParaRPr lang="en-US" dirty="0">
              <a:solidFill>
                <a:schemeClr val="tx1">
                  <a:lumMod val="75000"/>
                  <a:lumOff val="25000"/>
                </a:schemeClr>
              </a:solidFill>
            </a:endParaRPr>
          </a:p>
          <a:p>
            <a:pPr fontAlgn="auto">
              <a:spcAft>
                <a:spcPts val="0"/>
              </a:spcAft>
              <a:defRPr/>
            </a:pPr>
            <a:endParaRPr lang="en-US" dirty="0">
              <a:solidFill>
                <a:schemeClr val="tx1">
                  <a:lumMod val="75000"/>
                  <a:lumOff val="25000"/>
                </a:schemeClr>
              </a:solidFill>
            </a:endParaRPr>
          </a:p>
          <a:p>
            <a:endParaRPr lang="en-US" dirty="0"/>
          </a:p>
        </p:txBody>
      </p:sp>
      <p:sp>
        <p:nvSpPr>
          <p:cNvPr id="2" name="Title 1">
            <a:extLst>
              <a:ext uri="{FF2B5EF4-FFF2-40B4-BE49-F238E27FC236}">
                <a16:creationId xmlns:a16="http://schemas.microsoft.com/office/drawing/2014/main" id="{D4F76B02-4415-B140-8D44-AF9D496F2FC8}"/>
              </a:ext>
            </a:extLst>
          </p:cNvPr>
          <p:cNvSpPr>
            <a:spLocks noGrp="1"/>
          </p:cNvSpPr>
          <p:nvPr>
            <p:ph type="title"/>
          </p:nvPr>
        </p:nvSpPr>
        <p:spPr/>
        <p:txBody>
          <a:bodyPr/>
          <a:lstStyle/>
          <a:p>
            <a:r>
              <a:rPr lang="en-US" dirty="0">
                <a:latin typeface="Myriad Pro"/>
                <a:cs typeface="Miriam" pitchFamily="34" charset="-79"/>
              </a:rPr>
              <a:t>History of NAMSS (cont.)</a:t>
            </a:r>
            <a:endParaRPr lang="en-US" dirty="0"/>
          </a:p>
        </p:txBody>
      </p:sp>
    </p:spTree>
    <p:extLst>
      <p:ext uri="{BB962C8B-B14F-4D97-AF65-F5344CB8AC3E}">
        <p14:creationId xmlns:p14="http://schemas.microsoft.com/office/powerpoint/2010/main" val="459232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34273" y="1469985"/>
            <a:ext cx="8451773" cy="3032741"/>
          </a:xfrm>
        </p:spPr>
        <p:txBody>
          <a:bodyPr/>
          <a:lstStyle/>
          <a:p>
            <a:pPr lvl="1"/>
            <a:r>
              <a:rPr lang="en-US" sz="2400" dirty="0" smtClean="0">
                <a:latin typeface="Myriad Pro"/>
              </a:rPr>
              <a:t>NAMSS Members: 5,500+ </a:t>
            </a:r>
          </a:p>
          <a:p>
            <a:pPr lvl="1"/>
            <a:r>
              <a:rPr lang="en-US" sz="2400" dirty="0" smtClean="0">
                <a:latin typeface="Myriad Pro"/>
              </a:rPr>
              <a:t>CPCS Certificants: 3,700+ </a:t>
            </a:r>
          </a:p>
          <a:p>
            <a:pPr lvl="1"/>
            <a:r>
              <a:rPr lang="en-US" sz="2400" dirty="0" smtClean="0">
                <a:latin typeface="Myriad Pro"/>
              </a:rPr>
              <a:t>CPMSM Certificants: 1,700+</a:t>
            </a:r>
          </a:p>
        </p:txBody>
      </p:sp>
      <p:sp>
        <p:nvSpPr>
          <p:cNvPr id="3" name="Title 2"/>
          <p:cNvSpPr>
            <a:spLocks noGrp="1"/>
          </p:cNvSpPr>
          <p:nvPr>
            <p:ph type="title"/>
          </p:nvPr>
        </p:nvSpPr>
        <p:spPr/>
        <p:txBody>
          <a:bodyPr/>
          <a:lstStyle/>
          <a:p>
            <a:r>
              <a:rPr lang="en-US" dirty="0" smtClean="0">
                <a:latin typeface="Myriad Pro"/>
                <a:cs typeface="Miriam" pitchFamily="34" charset="-79"/>
              </a:rPr>
              <a:t>NAMSS Today</a:t>
            </a:r>
            <a:endParaRPr lang="en-US" dirty="0"/>
          </a:p>
        </p:txBody>
      </p:sp>
    </p:spTree>
    <p:extLst>
      <p:ext uri="{BB962C8B-B14F-4D97-AF65-F5344CB8AC3E}">
        <p14:creationId xmlns:p14="http://schemas.microsoft.com/office/powerpoint/2010/main" val="1154639134"/>
      </p:ext>
    </p:extLst>
  </p:cSld>
  <p:clrMapOvr>
    <a:masterClrMapping/>
  </p:clrMapOvr>
  <p:timing>
    <p:tnLst>
      <p:par>
        <p:cTn id="1" dur="indefinite" restart="never" nodeType="tmRoot"/>
      </p:par>
    </p:tnLst>
  </p:timing>
</p:sld>
</file>

<file path=ppt/theme/theme1.xml><?xml version="1.0" encoding="utf-8"?>
<a:theme xmlns:a="http://schemas.openxmlformats.org/drawingml/2006/main" name="NAMSS_222143-18_CorpPPT">
  <a:themeElements>
    <a:clrScheme name="d22f91">
      <a:dk1>
        <a:srgbClr val="58595B"/>
      </a:dk1>
      <a:lt1>
        <a:srgbClr val="FFFFFF"/>
      </a:lt1>
      <a:dk2>
        <a:srgbClr val="005596"/>
      </a:dk2>
      <a:lt2>
        <a:srgbClr val="FFFFFF"/>
      </a:lt2>
      <a:accent1>
        <a:srgbClr val="FFCB05"/>
      </a:accent1>
      <a:accent2>
        <a:srgbClr val="9FA1A1"/>
      </a:accent2>
      <a:accent3>
        <a:srgbClr val="F58220"/>
      </a:accent3>
      <a:accent4>
        <a:srgbClr val="FFCB05"/>
      </a:accent4>
      <a:accent5>
        <a:srgbClr val="F58220"/>
      </a:accent5>
      <a:accent6>
        <a:srgbClr val="9FA1A1"/>
      </a:accent6>
      <a:hlink>
        <a:srgbClr val="118EDA"/>
      </a:hlink>
      <a:folHlink>
        <a:srgbClr val="F5822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MSS_222143-18_CorpPPT" id="{696AEEB6-2DC1-1D4D-A5D9-F6B8BF5B760C}" vid="{D38F90C2-BAF4-C349-A39C-52D9EEFDA8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NAMSS_222143-18_CorpPPT</Template>
  <TotalTime>23352</TotalTime>
  <Words>6077</Words>
  <Application>Microsoft Office PowerPoint</Application>
  <PresentationFormat>On-screen Show (16:9)</PresentationFormat>
  <Paragraphs>619</Paragraphs>
  <Slides>51</Slides>
  <Notes>51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51</vt:i4>
      </vt:variant>
    </vt:vector>
  </HeadingPairs>
  <TitlesOfParts>
    <vt:vector size="62" baseType="lpstr">
      <vt:lpstr>ＭＳ Ｐゴシック</vt:lpstr>
      <vt:lpstr>Arial</vt:lpstr>
      <vt:lpstr>Calibri</vt:lpstr>
      <vt:lpstr>Calibri Light</vt:lpstr>
      <vt:lpstr>Century Gothic</vt:lpstr>
      <vt:lpstr>Gill Sans MT</vt:lpstr>
      <vt:lpstr>Miriam</vt:lpstr>
      <vt:lpstr>Myriad Pro</vt:lpstr>
      <vt:lpstr>Times New Roman</vt:lpstr>
      <vt:lpstr>Verdana</vt:lpstr>
      <vt:lpstr>NAMSS_222143-18_CorpPPT</vt:lpstr>
      <vt:lpstr>PowerPoint Presentation</vt:lpstr>
      <vt:lpstr>PowerPoint Presentation</vt:lpstr>
      <vt:lpstr>PowerPoint Presentation</vt:lpstr>
      <vt:lpstr>Learning Objectives</vt:lpstr>
      <vt:lpstr>History of NAMSS</vt:lpstr>
      <vt:lpstr>History of NAMSS (cont.)</vt:lpstr>
      <vt:lpstr>History of NAMSS (cont.)</vt:lpstr>
      <vt:lpstr>History of NAMSS (cont.)</vt:lpstr>
      <vt:lpstr>NAMSS Today</vt:lpstr>
      <vt:lpstr>What Does NAMSS Do for MSPs? </vt:lpstr>
      <vt:lpstr>Tomorrow’s MSP </vt:lpstr>
      <vt:lpstr>Tomorrow’s MSP </vt:lpstr>
      <vt:lpstr>Defining Tomorrow’s MSP: The Future of the Medical Services Profession Report</vt:lpstr>
      <vt:lpstr>NAMSS Volunteer Path</vt:lpstr>
      <vt:lpstr>NAMSS Volunteer Path (cont.)</vt:lpstr>
      <vt:lpstr>NAMSS Volunteer Path (cont.)</vt:lpstr>
      <vt:lpstr>PowerPoint Presentation</vt:lpstr>
      <vt:lpstr>PowerPoint Presentation</vt:lpstr>
      <vt:lpstr>Ideal Credentialing Standards</vt:lpstr>
      <vt:lpstr>Credentialing Data Dictionary</vt:lpstr>
      <vt:lpstr>NAMSS-ATA Credentialing by Proxy Guide </vt:lpstr>
      <vt:lpstr>NAMSS Annual Roundtable</vt:lpstr>
      <vt:lpstr>FSMB Interstate Medical Licensure Compact (IMLC)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Certification</vt:lpstr>
      <vt:lpstr>Certification</vt:lpstr>
      <vt:lpstr>Certification</vt:lpstr>
      <vt:lpstr>Certification</vt:lpstr>
      <vt:lpstr>Certification</vt:lpstr>
      <vt:lpstr>Certification</vt:lpstr>
      <vt:lpstr>NAMSS Fellow Designation</vt:lpstr>
      <vt:lpstr>NAMSS Healthcare Hall of Fame</vt:lpstr>
      <vt:lpstr>Benefits of NAMSS Membership:  Educational Resources </vt:lpstr>
      <vt:lpstr>Benefits of NAMSS Membership: Scholarships &amp; Awards</vt:lpstr>
      <vt:lpstr>Benefits of NAMSS Membership:  Networking Opportunities</vt:lpstr>
      <vt:lpstr>Volunteering with NAMSS</vt:lpstr>
      <vt:lpstr>Leadership Development Work Group</vt:lpstr>
      <vt:lpstr>Leadership Selection Committee</vt:lpstr>
      <vt:lpstr>Diversity, Equity &amp; Inclusion Task Force</vt:lpstr>
      <vt:lpstr>Leadership Certificate Program</vt:lpstr>
      <vt:lpstr>Upcoming NAMSS Events </vt:lpstr>
      <vt:lpstr>Upcoming NAMSS Events </vt:lpstr>
      <vt:lpstr>More Networking Opportunities</vt:lpstr>
      <vt:lpstr>NAMSS Will Continue to…</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jguerra</dc:creator>
  <cp:lastModifiedBy>Poole, Kelly</cp:lastModifiedBy>
  <cp:revision>204</cp:revision>
  <cp:lastPrinted>2020-06-22T15:06:40Z</cp:lastPrinted>
  <dcterms:created xsi:type="dcterms:W3CDTF">2018-01-30T16:38:53Z</dcterms:created>
  <dcterms:modified xsi:type="dcterms:W3CDTF">2021-05-06T15:45:57Z</dcterms:modified>
</cp:coreProperties>
</file>