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5"/>
  </p:notesMasterIdLst>
  <p:handoutMasterIdLst>
    <p:handoutMasterId r:id="rId46"/>
  </p:handoutMasterIdLst>
  <p:sldIdLst>
    <p:sldId id="360" r:id="rId2"/>
    <p:sldId id="334" r:id="rId3"/>
    <p:sldId id="325" r:id="rId4"/>
    <p:sldId id="326" r:id="rId5"/>
    <p:sldId id="327" r:id="rId6"/>
    <p:sldId id="328" r:id="rId7"/>
    <p:sldId id="329" r:id="rId8"/>
    <p:sldId id="293" r:id="rId9"/>
    <p:sldId id="332" r:id="rId10"/>
    <p:sldId id="333" r:id="rId11"/>
    <p:sldId id="335" r:id="rId12"/>
    <p:sldId id="336" r:id="rId13"/>
    <p:sldId id="345" r:id="rId14"/>
    <p:sldId id="298" r:id="rId15"/>
    <p:sldId id="337" r:id="rId16"/>
    <p:sldId id="338" r:id="rId17"/>
    <p:sldId id="339" r:id="rId18"/>
    <p:sldId id="305" r:id="rId19"/>
    <p:sldId id="358" r:id="rId20"/>
    <p:sldId id="340" r:id="rId21"/>
    <p:sldId id="344" r:id="rId22"/>
    <p:sldId id="341" r:id="rId23"/>
    <p:sldId id="343" r:id="rId24"/>
    <p:sldId id="356" r:id="rId25"/>
    <p:sldId id="346" r:id="rId26"/>
    <p:sldId id="309" r:id="rId27"/>
    <p:sldId id="342" r:id="rId28"/>
    <p:sldId id="357" r:id="rId29"/>
    <p:sldId id="310" r:id="rId30"/>
    <p:sldId id="311" r:id="rId31"/>
    <p:sldId id="347" r:id="rId32"/>
    <p:sldId id="348" r:id="rId33"/>
    <p:sldId id="349" r:id="rId34"/>
    <p:sldId id="351" r:id="rId35"/>
    <p:sldId id="352" r:id="rId36"/>
    <p:sldId id="313" r:id="rId37"/>
    <p:sldId id="353" r:id="rId38"/>
    <p:sldId id="359" r:id="rId39"/>
    <p:sldId id="321" r:id="rId40"/>
    <p:sldId id="354" r:id="rId41"/>
    <p:sldId id="355" r:id="rId42"/>
    <p:sldId id="322" r:id="rId43"/>
    <p:sldId id="323" r:id="rId44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B92720E-690A-4F38-8A1A-B1E630DE31B5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3FB7D232-0195-4EB4-AE23-2A6694D35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27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0B564831-CA83-4373-80AB-ECA2E3B31A8D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CD6180BA-A53C-4DEC-AE0D-24A8607CF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27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180BA-A53C-4DEC-AE0D-24A8607CF34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458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5B586-9D96-4D54-AFDE-88A8419F6D96}" type="datetime1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63FF94D-F9B4-489D-BCCF-47C51ADAD47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81745-CBDF-4E5A-829E-B99F3805D7C0}" type="datetime1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F94D-F9B4-489D-BCCF-47C51ADAD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EAD2-A8AF-4ADE-842E-1579660D5D57}" type="datetime1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F94D-F9B4-489D-BCCF-47C51ADAD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5199" y="1474379"/>
            <a:ext cx="8451773" cy="4399772"/>
          </a:xfrm>
        </p:spPr>
        <p:txBody>
          <a:bodyPr/>
          <a:lstStyle>
            <a:lvl1pPr>
              <a:buClr>
                <a:srgbClr val="62A70F"/>
              </a:buClr>
              <a:defRPr>
                <a:solidFill>
                  <a:schemeClr val="tx1"/>
                </a:solidFill>
                <a:latin typeface=""/>
              </a:defRPr>
            </a:lvl1pPr>
            <a:lvl2pPr>
              <a:buClr>
                <a:srgbClr val="62A70F"/>
              </a:buClr>
              <a:defRPr>
                <a:solidFill>
                  <a:schemeClr val="tx1"/>
                </a:solidFill>
                <a:latin typeface=""/>
              </a:defRPr>
            </a:lvl2pPr>
            <a:lvl3pPr marL="1143000" indent="-228600">
              <a:buClr>
                <a:srgbClr val="62A70F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"/>
              </a:defRPr>
            </a:lvl3pPr>
            <a:lvl4pPr>
              <a:buClr>
                <a:srgbClr val="62A70F"/>
              </a:buClr>
              <a:defRPr>
                <a:solidFill>
                  <a:schemeClr val="tx1"/>
                </a:solidFill>
                <a:latin typeface=""/>
              </a:defRPr>
            </a:lvl4pPr>
            <a:lvl5pPr>
              <a:buClr>
                <a:srgbClr val="62A70F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5199" y="528698"/>
            <a:ext cx="8451773" cy="741756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defRPr sz="3200" b="1">
                <a:solidFill>
                  <a:srgbClr val="54565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10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349D-8948-443D-B908-ACF31AA44CBD}" type="datetime1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F94D-F9B4-489D-BCCF-47C51ADAD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B30E-6171-446E-AEBA-C1F3D43BCCA1}" type="datetime1">
              <a:rPr lang="en-US" smtClean="0"/>
              <a:t>5/6/2021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F94D-F9B4-489D-BCCF-47C51ADAD47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E36C0-49C0-47F8-994A-81005BE958A4}" type="datetime1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F94D-F9B4-489D-BCCF-47C51ADAD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6D62E-751B-4A66-8357-515E73F15BFB}" type="datetime1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F94D-F9B4-489D-BCCF-47C51ADAD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0E2C-B97E-4145-8F55-46D94E05AD07}" type="datetime1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F94D-F9B4-489D-BCCF-47C51ADAD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2950E-C813-4ABD-AB6B-C112BA40C1B0}" type="datetime1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F94D-F9B4-489D-BCCF-47C51ADAD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DFF31-CF95-45CB-9828-92C4D20A95DD}" type="datetime1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F94D-F9B4-489D-BCCF-47C51ADAD4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A421B-116A-4C88-989D-2BFBA929F00D}" type="datetime1">
              <a:rPr lang="en-US" smtClean="0"/>
              <a:t>5/6/2021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F94D-F9B4-489D-BCCF-47C51ADAD47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9179C95-74E6-408C-A092-50432DBB6E34}" type="datetime1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63FF94D-F9B4-489D-BCCF-47C51ADAD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cap="none" dirty="0"/>
              <a:t>Rachelle L. Silva</a:t>
            </a:r>
            <a:r>
              <a:rPr lang="en-US" dirty="0"/>
              <a:t>, BBM, CPMSM, CPCS</a:t>
            </a:r>
          </a:p>
          <a:p>
            <a:r>
              <a:rPr lang="en-US" dirty="0" smtClean="0"/>
              <a:t>NCAMSS </a:t>
            </a:r>
            <a:r>
              <a:rPr lang="en-US" cap="none" dirty="0"/>
              <a:t>Spring Conference </a:t>
            </a:r>
            <a:r>
              <a:rPr lang="en-US" dirty="0"/>
              <a:t>May </a:t>
            </a:r>
            <a:r>
              <a:rPr lang="en-US" dirty="0" smtClean="0"/>
              <a:t>12, </a:t>
            </a:r>
            <a:r>
              <a:rPr lang="en-US" dirty="0"/>
              <a:t>2021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cap="none" dirty="0"/>
              <a:t>Managed Care Standards Update &amp; </a:t>
            </a:r>
            <a:r>
              <a:rPr lang="en-US" sz="3200" cap="none" dirty="0" smtClean="0"/>
              <a:t>Efficiency </a:t>
            </a:r>
            <a:r>
              <a:rPr lang="en-US" sz="3200" cap="none" dirty="0"/>
              <a:t>Tools</a:t>
            </a:r>
            <a:endParaRPr lang="en-US" sz="3200" dirty="0"/>
          </a:p>
        </p:txBody>
      </p:sp>
      <p:pic>
        <p:nvPicPr>
          <p:cNvPr id="6" name="Picture 5" descr="C:\Rsilva\SBB\Logo\SouthernBelles&amp;Beau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726" y="4495800"/>
            <a:ext cx="54864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896726" y="3200400"/>
            <a:ext cx="539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</a:t>
            </a:r>
          </a:p>
          <a:p>
            <a:pPr algn="ctr"/>
            <a:r>
              <a:rPr lang="en-US" dirty="0" smtClean="0"/>
              <a:t>B</a:t>
            </a:r>
          </a:p>
          <a:p>
            <a:pPr algn="ctr"/>
            <a:r>
              <a:rPr lang="en-US" dirty="0" smtClean="0"/>
              <a:t>&amp;</a:t>
            </a:r>
          </a:p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786305" y="6096000"/>
            <a:ext cx="2895600" cy="304801"/>
          </a:xfrm>
        </p:spPr>
        <p:txBody>
          <a:bodyPr/>
          <a:lstStyle/>
          <a:p>
            <a:r>
              <a:rPr lang="en-US" dirty="0" smtClean="0"/>
              <a:t>Material is proprietary to Southern Belles and Beau, LLC speaker’s bureau and cannot be reproduced without permission.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9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Who does not need to be credentialed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Hospital based practitioners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>
                <a:latin typeface="+mn-lt"/>
              </a:rPr>
              <a:t>Emergency Medicine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>
                <a:latin typeface="+mn-lt"/>
              </a:rPr>
              <a:t>Pathology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>
                <a:latin typeface="+mn-lt"/>
              </a:rPr>
              <a:t>Radiology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>
                <a:latin typeface="+mn-lt"/>
              </a:rPr>
              <a:t>Neonatology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>
                <a:latin typeface="+mn-lt"/>
              </a:rPr>
              <a:t>Anesthesiology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0" cap="none" dirty="0" smtClean="0"/>
              <a:t>Scope Of Practice (Cont.)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305770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Medical Director or other designated physician</a:t>
            </a:r>
          </a:p>
          <a:p>
            <a:r>
              <a:rPr lang="en-US" dirty="0" smtClean="0">
                <a:latin typeface="+mn-lt"/>
              </a:rPr>
              <a:t>Credentialing Committee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Peer review body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Range of practitioners participating in the network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May have separate review bodies for each practitioner type</a:t>
            </a:r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0" cap="none" dirty="0" smtClean="0"/>
              <a:t>Committee Structure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307029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>
                <a:latin typeface="+mn-lt"/>
              </a:rPr>
              <a:t>All</a:t>
            </a:r>
            <a:r>
              <a:rPr lang="en-US" dirty="0" smtClean="0">
                <a:latin typeface="+mn-lt"/>
              </a:rPr>
              <a:t> files are reviewed against minimum credentialing criteria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+mn-lt"/>
              </a:rPr>
              <a:t>Thoughtful review and discussion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Review </a:t>
            </a:r>
            <a:r>
              <a:rPr lang="en-US" dirty="0">
                <a:latin typeface="+mn-lt"/>
              </a:rPr>
              <a:t>practitioners who do not meet criteria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Acceptable </a:t>
            </a:r>
            <a:r>
              <a:rPr lang="en-US" dirty="0">
                <a:latin typeface="+mn-lt"/>
              </a:rPr>
              <a:t>meeting format</a:t>
            </a:r>
          </a:p>
          <a:p>
            <a:r>
              <a:rPr lang="en-US" dirty="0" smtClean="0">
                <a:latin typeface="+mn-lt"/>
              </a:rPr>
              <a:t>Meeting minutes</a:t>
            </a:r>
          </a:p>
          <a:p>
            <a:r>
              <a:rPr lang="en-US" dirty="0" smtClean="0">
                <a:latin typeface="+mn-lt"/>
              </a:rPr>
              <a:t>Mechanisms for approval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All files reviewed by the Credentials Committee; OR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Medical Director approves Clean files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cap="none" dirty="0" smtClean="0"/>
              <a:t>Committee Review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12917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600" i="1" dirty="0" smtClean="0"/>
          </a:p>
          <a:p>
            <a:pPr marL="0" indent="0">
              <a:buNone/>
            </a:pPr>
            <a:r>
              <a:rPr lang="en-US" sz="1600" i="1" dirty="0" smtClean="0">
                <a:latin typeface="+mn-lt"/>
              </a:rPr>
              <a:t>Credentialing decisions will not be made based on a practitioner’s race, ethnic/national identify, gender, age, sexual orientation or patient type (i.e. Medicaid) in which the practitioner specializes.</a:t>
            </a:r>
          </a:p>
          <a:p>
            <a:pPr marL="0" indent="0">
              <a:buNone/>
            </a:pPr>
            <a:endParaRPr lang="en-US" sz="1600" i="1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+mn-lt"/>
              </a:rPr>
              <a:t>Required mechanisms implemented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Prevention – proactive steps to avoid discrimination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>
                <a:latin typeface="+mn-lt"/>
              </a:rPr>
              <a:t>Heterogeneous Credentials Committee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>
                <a:latin typeface="+mn-lt"/>
              </a:rPr>
              <a:t>Redacted identifiers</a:t>
            </a:r>
          </a:p>
          <a:p>
            <a:pPr marL="857250" lvl="1" indent="-342900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Monitoring</a:t>
            </a:r>
          </a:p>
          <a:p>
            <a:pPr marL="1257300" lvl="2" indent="-342900">
              <a:buFont typeface="Wingdings" pitchFamily="2" charset="2"/>
              <a:buChar char="v"/>
            </a:pPr>
            <a:r>
              <a:rPr lang="en-US" dirty="0" smtClean="0">
                <a:latin typeface="+mn-lt"/>
              </a:rPr>
              <a:t>At least annually audit the credentialing process for discrimination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0" cap="none" dirty="0" smtClean="0"/>
              <a:t>Non-discrimination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179479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Timeliness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Assessment of timeliness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Credentials Committee or Medical Director decision date utilized to assess timeliness of required timeframes </a:t>
            </a:r>
          </a:p>
        </p:txBody>
      </p:sp>
    </p:spTree>
    <p:extLst>
      <p:ext uri="{BB962C8B-B14F-4D97-AF65-F5344CB8AC3E}">
        <p14:creationId xmlns:p14="http://schemas.microsoft.com/office/powerpoint/2010/main" val="53208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>
              <a:buFont typeface="Arial" pitchFamily="34" charset="0"/>
              <a:buChar char="•"/>
            </a:pPr>
            <a:endParaRPr lang="en-US" dirty="0" smtClean="0"/>
          </a:p>
          <a:p>
            <a:pPr marL="400050">
              <a:buFont typeface="Arial" pitchFamily="34" charset="0"/>
              <a:buChar char="•"/>
            </a:pPr>
            <a:r>
              <a:rPr lang="en-US" dirty="0" smtClean="0">
                <a:latin typeface="+mn-lt"/>
              </a:rPr>
              <a:t>Practitioner </a:t>
            </a:r>
            <a:r>
              <a:rPr lang="en-US" dirty="0">
                <a:latin typeface="+mn-lt"/>
              </a:rPr>
              <a:t>notification of </a:t>
            </a:r>
            <a:r>
              <a:rPr lang="en-US" dirty="0" smtClean="0">
                <a:latin typeface="+mn-lt"/>
              </a:rPr>
              <a:t>Credential Committee </a:t>
            </a:r>
            <a:r>
              <a:rPr lang="en-US" dirty="0">
                <a:latin typeface="+mn-lt"/>
              </a:rPr>
              <a:t>decisions</a:t>
            </a:r>
          </a:p>
          <a:p>
            <a:pPr marL="800100" lvl="1">
              <a:buFont typeface="Wingdings" pitchFamily="2" charset="2"/>
              <a:buChar char="Ø"/>
            </a:pPr>
            <a:r>
              <a:rPr lang="en-US" dirty="0">
                <a:latin typeface="+mn-lt"/>
              </a:rPr>
              <a:t>Initial Approval and </a:t>
            </a:r>
            <a:r>
              <a:rPr lang="en-US" dirty="0" smtClean="0">
                <a:latin typeface="+mn-lt"/>
              </a:rPr>
              <a:t>Denials</a:t>
            </a:r>
          </a:p>
          <a:p>
            <a:pPr marL="1257300" lvl="2" indent="-342900">
              <a:buFont typeface="Wingdings" pitchFamily="2" charset="2"/>
              <a:buChar char="v"/>
            </a:pPr>
            <a:r>
              <a:rPr lang="en-US" dirty="0" smtClean="0">
                <a:latin typeface="+mn-lt"/>
              </a:rPr>
              <a:t>CMS/NCQA – 60 calendar days</a:t>
            </a:r>
          </a:p>
          <a:p>
            <a:pPr marL="1257300" lvl="2" indent="-342900">
              <a:buFont typeface="Wingdings" pitchFamily="2" charset="2"/>
              <a:buChar char="v"/>
            </a:pPr>
            <a:r>
              <a:rPr lang="en-US" dirty="0" smtClean="0">
                <a:latin typeface="+mn-lt"/>
              </a:rPr>
              <a:t>URAC – 10 calendar days</a:t>
            </a:r>
          </a:p>
          <a:p>
            <a:pPr marL="857250" lvl="1" indent="-342900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Recredential Denials</a:t>
            </a:r>
          </a:p>
          <a:p>
            <a:pPr marL="1257300" lvl="2" indent="-342900">
              <a:buFont typeface="Wingdings" pitchFamily="2" charset="2"/>
              <a:buChar char="v"/>
            </a:pPr>
            <a:r>
              <a:rPr lang="en-US" dirty="0">
                <a:latin typeface="+mn-lt"/>
              </a:rPr>
              <a:t>CMS/NCQA – 60 calendar days</a:t>
            </a:r>
          </a:p>
          <a:p>
            <a:pPr marL="1257300" lvl="2" indent="-342900">
              <a:buFont typeface="Wingdings" pitchFamily="2" charset="2"/>
              <a:buChar char="v"/>
            </a:pPr>
            <a:r>
              <a:rPr lang="en-US" dirty="0">
                <a:latin typeface="+mn-lt"/>
              </a:rPr>
              <a:t>URAC – 10 calendar days</a:t>
            </a:r>
          </a:p>
          <a:p>
            <a:pPr marL="51435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cap="none" dirty="0" smtClean="0"/>
              <a:t>Notifications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23337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Types of Applications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Organization specific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State standardized; voluntary or mandated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CAQH</a:t>
            </a:r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cap="none" dirty="0" smtClean="0"/>
              <a:t>Application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247799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r>
              <a:rPr lang="en-US" dirty="0" smtClean="0">
                <a:latin typeface="+mn-lt"/>
              </a:rPr>
              <a:t>Disclosures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Reasons for the inability to perform the essential functions of the position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Lack of present illegal drug use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History of loss of license and felony convictions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History of loss or limitation of privileges or disciplinary actions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Current and signed attestation confirming the correctness and completeness of the application 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>
                <a:latin typeface="+mn-lt"/>
              </a:rPr>
              <a:t>(URAC – complete and accurate)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cap="none" dirty="0" smtClean="0"/>
              <a:t>Application Attestations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350652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Application Attestations (Cont.)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Current Malpractice insurance coverage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/>
              <a:t>Source: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2400" dirty="0" smtClean="0"/>
              <a:t>CMS – application attestation, malpractice carrier, or face sheet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2400" dirty="0" smtClean="0"/>
              <a:t>NCQA – application attestation to include amount of coverage even if $0 and the expiration date, may obtain face sheet in lieu of attestation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2400" dirty="0" smtClean="0"/>
              <a:t>URAC – face sheet</a:t>
            </a:r>
          </a:p>
          <a:p>
            <a:r>
              <a:rPr lang="en-US" dirty="0"/>
              <a:t>Work history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/>
              <a:t>Gaps</a:t>
            </a:r>
          </a:p>
          <a:p>
            <a:r>
              <a:rPr lang="en-US" dirty="0" smtClean="0"/>
              <a:t>Admitting Privileges</a:t>
            </a:r>
            <a:endParaRPr lang="en-US" dirty="0"/>
          </a:p>
          <a:p>
            <a:pPr marL="114300" indent="0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73523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smtClean="0"/>
              <a:t>Verification Sources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Primary </a:t>
            </a:r>
            <a:r>
              <a:rPr lang="en-US" dirty="0"/>
              <a:t>source </a:t>
            </a:r>
            <a:endParaRPr lang="en-US" dirty="0" smtClean="0"/>
          </a:p>
          <a:p>
            <a:pPr lvl="0"/>
            <a:r>
              <a:rPr lang="en-US" dirty="0" smtClean="0"/>
              <a:t>A </a:t>
            </a:r>
            <a:r>
              <a:rPr lang="en-US" dirty="0"/>
              <a:t>contracted agent of the primary source 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Requires additional documentation of the contract between the primary source and the agent</a:t>
            </a:r>
          </a:p>
          <a:p>
            <a:r>
              <a:rPr lang="en-US" dirty="0" smtClean="0"/>
              <a:t>An accepted </a:t>
            </a:r>
            <a:r>
              <a:rPr lang="en-US" dirty="0"/>
              <a:t>source listed for the credential </a:t>
            </a:r>
            <a:r>
              <a:rPr lang="en-US" dirty="0" smtClean="0"/>
              <a:t>by the regulatory/accrediting body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48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Identify the regulatory and accrediting bodies in the managed care environment</a:t>
            </a:r>
          </a:p>
          <a:p>
            <a:r>
              <a:rPr lang="en-US" dirty="0" smtClean="0">
                <a:latin typeface="+mn-lt"/>
              </a:rPr>
              <a:t>Define and discuss the development of required managed care credentialing documents</a:t>
            </a:r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Define </a:t>
            </a:r>
            <a:r>
              <a:rPr lang="en-US" dirty="0">
                <a:latin typeface="+mn-lt"/>
              </a:rPr>
              <a:t>the required </a:t>
            </a:r>
            <a:r>
              <a:rPr lang="en-US" dirty="0" smtClean="0">
                <a:latin typeface="+mn-lt"/>
              </a:rPr>
              <a:t>structure, verification </a:t>
            </a:r>
            <a:r>
              <a:rPr lang="en-US" dirty="0">
                <a:latin typeface="+mn-lt"/>
              </a:rPr>
              <a:t>elements, time-frames, and approved sources to ensure </a:t>
            </a:r>
            <a:r>
              <a:rPr lang="en-US" dirty="0" smtClean="0">
                <a:latin typeface="+mn-lt"/>
              </a:rPr>
              <a:t>compliance.</a:t>
            </a:r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Utilize </a:t>
            </a:r>
            <a:r>
              <a:rPr lang="en-US" dirty="0">
                <a:latin typeface="+mn-lt"/>
              </a:rPr>
              <a:t>effective managed care tools that will assist in making the credentialing process more efficient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cap="none" dirty="0" smtClean="0"/>
              <a:t>Objectives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171841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Licensure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+mn-lt"/>
              </a:rPr>
              <a:t>Covid</a:t>
            </a:r>
            <a:r>
              <a:rPr lang="en-US" dirty="0" smtClean="0">
                <a:latin typeface="+mn-lt"/>
              </a:rPr>
              <a:t> – CMS 1135 waiver for state licensure (3/1/20 – 6/30/21)</a:t>
            </a:r>
          </a:p>
          <a:p>
            <a:r>
              <a:rPr lang="en-US" dirty="0" smtClean="0">
                <a:latin typeface="+mn-lt"/>
              </a:rPr>
              <a:t>DEA or CDS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latin typeface="+mn-lt"/>
              </a:rPr>
              <a:t>Pending attestation</a:t>
            </a:r>
          </a:p>
          <a:p>
            <a:r>
              <a:rPr lang="en-US" dirty="0" smtClean="0">
                <a:latin typeface="+mn-lt"/>
              </a:rPr>
              <a:t>Education and training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latin typeface="+mn-lt"/>
              </a:rPr>
              <a:t>Highest Level of training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200" dirty="0" smtClean="0">
                <a:latin typeface="+mn-lt"/>
              </a:rPr>
              <a:t>Board Certification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200" dirty="0" smtClean="0">
                <a:latin typeface="+mn-lt"/>
              </a:rPr>
              <a:t>Residency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200" dirty="0" smtClean="0">
                <a:latin typeface="+mn-lt"/>
              </a:rPr>
              <a:t>Medical School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latin typeface="+mn-lt"/>
              </a:rPr>
              <a:t>Advanced Practice Professionals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200" dirty="0" smtClean="0">
                <a:latin typeface="+mn-lt"/>
              </a:rPr>
              <a:t>Professional/Graduate School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200" dirty="0" smtClean="0">
                <a:latin typeface="+mn-lt"/>
              </a:rPr>
              <a:t>Board certification, if applicable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0" cap="none" dirty="0" smtClean="0"/>
              <a:t>Required Verifications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170107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Required Verifications (Cont.)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History </a:t>
            </a:r>
            <a:r>
              <a:rPr lang="en-US" dirty="0"/>
              <a:t>of professional liability settlement or </a:t>
            </a:r>
            <a:r>
              <a:rPr lang="en-US" dirty="0" smtClean="0"/>
              <a:t>judgments</a:t>
            </a:r>
            <a:endParaRPr lang="en-US" dirty="0"/>
          </a:p>
          <a:p>
            <a:pPr lvl="1">
              <a:buFont typeface="Wingdings" pitchFamily="2" charset="2"/>
              <a:buChar char="Ø"/>
            </a:pPr>
            <a:r>
              <a:rPr lang="en-US" sz="2400" dirty="0"/>
              <a:t>Past 5 years</a:t>
            </a:r>
          </a:p>
          <a:p>
            <a:r>
              <a:rPr lang="en-US" dirty="0" smtClean="0"/>
              <a:t>Sanctions –License and Medicare/Medicaid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Most recent 5 years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5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0" cap="none" dirty="0" smtClean="0"/>
              <a:t>Verification Timeframes (Calendar Days)</a:t>
            </a:r>
            <a:endParaRPr lang="en-US" b="0" cap="none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97503"/>
              </p:ext>
            </p:extLst>
          </p:nvPr>
        </p:nvGraphicFramePr>
        <p:xfrm>
          <a:off x="381001" y="1849712"/>
          <a:ext cx="8534399" cy="4683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8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8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26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99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8688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CMS</a:t>
                      </a:r>
                      <a:endParaRPr lang="en-US" sz="16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NCQA</a:t>
                      </a:r>
                      <a:endParaRPr lang="en-US" sz="16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NCQA CVO</a:t>
                      </a:r>
                    </a:p>
                    <a:p>
                      <a:endParaRPr lang="en-US" sz="16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URAC</a:t>
                      </a:r>
                      <a:endParaRPr lang="en-US" sz="16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AAAHC</a:t>
                      </a:r>
                      <a:endParaRPr lang="en-US" sz="1600" b="1" dirty="0"/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607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Attestation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365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305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607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Licensure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120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666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DEA or CDS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Prior to decision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Prior to decision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Prior to decision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4311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Education/</a:t>
                      </a:r>
                    </a:p>
                    <a:p>
                      <a:r>
                        <a:rPr lang="en-US" sz="1600" b="1" i="1" dirty="0" smtClean="0">
                          <a:latin typeface="+mn-lt"/>
                        </a:rPr>
                        <a:t>Training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dirty="0" smtClean="0">
                          <a:latin typeface="+mn-lt"/>
                        </a:rPr>
                        <a:t>Prior to decision</a:t>
                      </a:r>
                    </a:p>
                    <a:p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dirty="0" smtClean="0">
                          <a:latin typeface="+mn-lt"/>
                        </a:rPr>
                        <a:t>Prior to decision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Prior to decision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8219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Board Certification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120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9607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Work History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365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305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607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Claims History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120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9607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Sanctions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120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n-lt"/>
                        </a:rPr>
                        <a:t>180</a:t>
                      </a:r>
                      <a:endParaRPr lang="en-US" sz="1600" b="1" i="1" dirty="0">
                        <a:latin typeface="+mn-lt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49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Audience Poll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Why the stricter timeframes for processing an application with a CVO?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CVO has no review or approval authority.  File needs to be released for the client to review/approve within the 365/180 calendar timeframes.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5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Appropriate Documentation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Credentialing verifications signed and dated</a:t>
            </a:r>
          </a:p>
          <a:p>
            <a:r>
              <a:rPr lang="en-US" dirty="0" smtClean="0"/>
              <a:t>Signed and dated checklist</a:t>
            </a:r>
          </a:p>
          <a:p>
            <a:r>
              <a:rPr lang="en-US" dirty="0" smtClean="0"/>
              <a:t>Automated credentialing system</a:t>
            </a:r>
          </a:p>
          <a:p>
            <a:r>
              <a:rPr lang="en-US" dirty="0" smtClean="0"/>
              <a:t>Acceptable signatures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84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Provisional Credentialing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One time granting only at initial credentialing</a:t>
            </a:r>
          </a:p>
          <a:p>
            <a:r>
              <a:rPr lang="en-US" dirty="0" smtClean="0"/>
              <a:t>Required verifications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Licensure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Malpractice claims history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Current and signed application and attestation</a:t>
            </a:r>
          </a:p>
          <a:p>
            <a:r>
              <a:rPr lang="en-US" dirty="0" smtClean="0"/>
              <a:t>Same review and approval process</a:t>
            </a:r>
          </a:p>
          <a:p>
            <a:r>
              <a:rPr lang="en-US" dirty="0" smtClean="0"/>
              <a:t>Granted no longer than 60 calendar days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/>
              <a:t>Covid</a:t>
            </a:r>
            <a:r>
              <a:rPr lang="en-US" dirty="0"/>
              <a:t> </a:t>
            </a:r>
            <a:r>
              <a:rPr lang="en-US" dirty="0" smtClean="0"/>
              <a:t>extension – 180 calendar days (3/1/20 – 6/30/21)</a:t>
            </a:r>
          </a:p>
          <a:p>
            <a:pPr marL="411480" lvl="1" indent="0">
              <a:buNone/>
            </a:pP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Ineligible – practitioners credentialed under a delegated credentialing agreement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9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err="1" smtClean="0"/>
              <a:t>Recredentialing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Same criteria and policy requirements</a:t>
            </a:r>
          </a:p>
          <a:p>
            <a:r>
              <a:rPr lang="en-US" dirty="0" smtClean="0"/>
              <a:t>Same verification requirements with the exception of static information </a:t>
            </a:r>
          </a:p>
          <a:p>
            <a:r>
              <a:rPr lang="en-US" dirty="0" smtClean="0"/>
              <a:t>Recredentialing cycle length – at least every three years to the month not to the date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Counted Credentials Committee decision date to Credentials Committee decision date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AAAHC – as defined by state law and organization policy to exceed three years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32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>
              <a:buFont typeface="Arial" pitchFamily="34" charset="0"/>
              <a:buChar char="•"/>
            </a:pPr>
            <a:endParaRPr lang="en-US" dirty="0" smtClean="0"/>
          </a:p>
          <a:p>
            <a:pPr marL="400050">
              <a:buFont typeface="Arial" pitchFamily="34" charset="0"/>
              <a:buChar char="•"/>
            </a:pPr>
            <a:r>
              <a:rPr lang="en-US" dirty="0" smtClean="0">
                <a:latin typeface="+mn-lt"/>
              </a:rPr>
              <a:t>Extending recredentialing cycle length</a:t>
            </a:r>
          </a:p>
          <a:p>
            <a:pPr marL="800100"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Documentation practitioner is on leave for: active military service, maternity leave, sabbatical</a:t>
            </a:r>
          </a:p>
          <a:p>
            <a:pPr marL="800100"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Must recredential within 60 calendar days of return to practice</a:t>
            </a:r>
          </a:p>
          <a:p>
            <a:pPr marL="800100" lvl="1">
              <a:buFont typeface="Wingdings" pitchFamily="2" charset="2"/>
              <a:buChar char="Ø"/>
            </a:pPr>
            <a:endParaRPr lang="en-US" dirty="0">
              <a:latin typeface="+mn-lt"/>
            </a:endParaRPr>
          </a:p>
          <a:p>
            <a:pPr marL="617220" indent="-342900"/>
            <a:r>
              <a:rPr lang="en-US" dirty="0" err="1" smtClean="0">
                <a:latin typeface="+mn-lt"/>
              </a:rPr>
              <a:t>Covid</a:t>
            </a:r>
            <a:r>
              <a:rPr lang="en-US" dirty="0" smtClean="0">
                <a:latin typeface="+mn-lt"/>
              </a:rPr>
              <a:t> Extension (3/1/20 - 6/30/21)</a:t>
            </a:r>
          </a:p>
          <a:p>
            <a:pPr marL="914400" lvl="1" indent="-342900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+mn-lt"/>
              </a:rPr>
              <a:t>Recredentialing</a:t>
            </a:r>
            <a:r>
              <a:rPr lang="en-US" dirty="0" smtClean="0">
                <a:latin typeface="+mn-lt"/>
              </a:rPr>
              <a:t> cycle extended 2 months to 38 months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0" cap="none" dirty="0" err="1" smtClean="0"/>
              <a:t>Recredentialing</a:t>
            </a:r>
            <a:r>
              <a:rPr lang="en-US" b="0" cap="none" dirty="0" smtClean="0"/>
              <a:t> (Cont.)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189629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Reinstatement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Administrative termination/reinstatement (e.g. practitioner did not return application)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If reinstated within 30 calendar days - </a:t>
            </a:r>
            <a:r>
              <a:rPr lang="en-US" dirty="0" err="1"/>
              <a:t>recredential</a:t>
            </a:r>
            <a:r>
              <a:rPr lang="en-US" dirty="0"/>
              <a:t> process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If reinstatement is more than 30 calendar days - initial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73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Ongoing Monitoring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Monitoring conducted between credentialing cycles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License Sanctions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Medicare/Medicaid Sanctions</a:t>
            </a:r>
          </a:p>
          <a:p>
            <a:pPr marL="114300" indent="0">
              <a:buNone/>
            </a:pPr>
            <a:endParaRPr lang="en-US" dirty="0"/>
          </a:p>
          <a:p>
            <a:r>
              <a:rPr lang="en-US" dirty="0" smtClean="0"/>
              <a:t>Timeframes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Within 30 days of publishing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Every 6 months If information not published – document no set publish date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Individual query every 12-18 months </a:t>
            </a:r>
            <a:r>
              <a:rPr lang="en-US" dirty="0"/>
              <a:t>i</a:t>
            </a:r>
            <a:r>
              <a:rPr lang="en-US" dirty="0" smtClean="0"/>
              <a:t>f entity does not release sanction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41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Department of Health and Human Services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Centers for Medicare and Medicaid Services (CMS)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 smtClean="0">
                <a:latin typeface="+mn-lt"/>
              </a:rPr>
              <a:t>Medicare </a:t>
            </a:r>
            <a:r>
              <a:rPr lang="en-US" dirty="0" err="1" smtClean="0">
                <a:latin typeface="+mn-lt"/>
              </a:rPr>
              <a:t>CoPs</a:t>
            </a:r>
            <a:r>
              <a:rPr lang="en-US" dirty="0" smtClean="0">
                <a:latin typeface="+mn-lt"/>
              </a:rPr>
              <a:t> - Managed Care Manual (Chapter 6)</a:t>
            </a:r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Health Insurance Portability and Accountability Act (HIPAA)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0" cap="none" dirty="0" smtClean="0"/>
              <a:t>Regulatory Agency/Legislation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327579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Ongoing Monitoring (Cont.)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Complaints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Investigate practitioner specific member complaints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Evaluate the history of complaints for all practitioners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Implement interventions if evidence of poor quality that could affect the health and safety of its members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r>
              <a:rPr lang="en-US" dirty="0" smtClean="0"/>
              <a:t>Timeframe – at least every six (6) months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68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Policies regarding confidentiality</a:t>
            </a:r>
          </a:p>
          <a:p>
            <a:r>
              <a:rPr lang="en-US" dirty="0" smtClean="0">
                <a:latin typeface="+mn-lt"/>
              </a:rPr>
              <a:t>Practitioner authorization to release information</a:t>
            </a:r>
          </a:p>
          <a:p>
            <a:r>
              <a:rPr lang="en-US" dirty="0" smtClean="0">
                <a:latin typeface="+mn-lt"/>
              </a:rPr>
              <a:t>Mechanisms implemented to protect confidential information (e.g. access to paper and electronic)</a:t>
            </a:r>
          </a:p>
          <a:p>
            <a:r>
              <a:rPr lang="en-US" dirty="0" smtClean="0">
                <a:latin typeface="+mn-lt"/>
              </a:rPr>
              <a:t>Employee education/Confidentiality statements</a:t>
            </a:r>
          </a:p>
          <a:p>
            <a:r>
              <a:rPr lang="en-US" dirty="0" smtClean="0">
                <a:latin typeface="+mn-lt"/>
              </a:rPr>
              <a:t>Disposal of confidential documents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cap="none" dirty="0" smtClean="0"/>
              <a:t>Confidentiality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130603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00050">
              <a:buFont typeface="Arial" pitchFamily="34" charset="0"/>
              <a:buChar char="•"/>
            </a:pPr>
            <a:endParaRPr lang="en-US" dirty="0" smtClean="0"/>
          </a:p>
          <a:p>
            <a:pPr marL="400050">
              <a:buFont typeface="Arial" pitchFamily="34" charset="0"/>
              <a:buChar char="•"/>
            </a:pPr>
            <a:r>
              <a:rPr lang="en-US" dirty="0" smtClean="0">
                <a:latin typeface="+mn-lt"/>
              </a:rPr>
              <a:t>How PSV is received, dated, and stored</a:t>
            </a:r>
          </a:p>
          <a:p>
            <a:pPr marL="400050">
              <a:buFont typeface="Arial" pitchFamily="34" charset="0"/>
              <a:buChar char="•"/>
            </a:pPr>
            <a:r>
              <a:rPr lang="en-US" dirty="0" smtClean="0">
                <a:latin typeface="+mn-lt"/>
              </a:rPr>
              <a:t>Tracking modifications (when, how, who, and why)</a:t>
            </a:r>
          </a:p>
          <a:p>
            <a:pPr marL="400050">
              <a:buFont typeface="Arial" pitchFamily="34" charset="0"/>
              <a:buChar char="•"/>
            </a:pPr>
            <a:r>
              <a:rPr lang="en-US" dirty="0" smtClean="0">
                <a:latin typeface="+mn-lt"/>
              </a:rPr>
              <a:t>Authorization to modify credentials information</a:t>
            </a:r>
          </a:p>
          <a:p>
            <a:pPr marL="81153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Staff level authorized to access, modify and delete</a:t>
            </a:r>
          </a:p>
          <a:p>
            <a:pPr marL="81153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Circumstances for allowable modifications or deletion</a:t>
            </a:r>
          </a:p>
          <a:p>
            <a:pPr marL="514350" indent="-342900"/>
            <a:r>
              <a:rPr lang="en-US" dirty="0" smtClean="0">
                <a:latin typeface="+mn-lt"/>
              </a:rPr>
              <a:t>Risk assessment audits</a:t>
            </a:r>
          </a:p>
          <a:p>
            <a:pPr marL="81153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Audit methodology (credential files and security protocols)</a:t>
            </a:r>
          </a:p>
          <a:p>
            <a:pPr marL="81153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Staff involved in the audit process</a:t>
            </a:r>
          </a:p>
          <a:p>
            <a:pPr marL="81153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Audit frequency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b="0" cap="none" dirty="0" smtClean="0"/>
              <a:t>Credentialing System Controls </a:t>
            </a:r>
            <a:r>
              <a:rPr lang="en-US" b="0" cap="none" dirty="0" smtClean="0"/>
              <a:t/>
            </a:r>
            <a:br>
              <a:rPr lang="en-US" b="0" cap="none" dirty="0" smtClean="0"/>
            </a:br>
            <a:r>
              <a:rPr lang="en-US" sz="2700" cap="none" dirty="0" smtClean="0"/>
              <a:t>New Standard Effective 7/1/2020</a:t>
            </a:r>
            <a:endParaRPr lang="en-US" sz="2700" cap="none" dirty="0"/>
          </a:p>
        </p:txBody>
      </p:sp>
    </p:spTree>
    <p:extLst>
      <p:ext uri="{BB962C8B-B14F-4D97-AF65-F5344CB8AC3E}">
        <p14:creationId xmlns:p14="http://schemas.microsoft.com/office/powerpoint/2010/main" val="379217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00050"/>
            <a:endParaRPr lang="en-US" dirty="0" smtClean="0"/>
          </a:p>
          <a:p>
            <a:pPr marL="400050"/>
            <a:r>
              <a:rPr lang="en-US" dirty="0" smtClean="0"/>
              <a:t>Security </a:t>
            </a:r>
            <a:r>
              <a:rPr lang="en-US" dirty="0"/>
              <a:t>controls</a:t>
            </a:r>
          </a:p>
          <a:p>
            <a:pPr marL="800100" lvl="1">
              <a:buFont typeface="Wingdings" pitchFamily="2" charset="2"/>
              <a:buChar char="Ø"/>
            </a:pPr>
            <a:r>
              <a:rPr lang="en-US" dirty="0"/>
              <a:t>Need to know database access</a:t>
            </a:r>
          </a:p>
          <a:p>
            <a:pPr marL="800100" lvl="1">
              <a:buFont typeface="Wingdings" pitchFamily="2" charset="2"/>
              <a:buChar char="Ø"/>
            </a:pPr>
            <a:r>
              <a:rPr lang="en-US" dirty="0"/>
              <a:t>Password protections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smtClean="0"/>
              <a:t>Strong </a:t>
            </a:r>
            <a:r>
              <a:rPr lang="en-US" dirty="0"/>
              <a:t>passwords. 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smtClean="0"/>
              <a:t>Do not write down passwords</a:t>
            </a:r>
            <a:endParaRPr lang="en-US" dirty="0"/>
          </a:p>
          <a:p>
            <a:pPr marL="1257300" lvl="2" indent="-342900">
              <a:buFont typeface="+mj-lt"/>
              <a:buAutoNum type="arabicPeriod"/>
            </a:pPr>
            <a:r>
              <a:rPr lang="en-US" dirty="0"/>
              <a:t>Use different passwords for different accounts.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smtClean="0"/>
              <a:t>Scheduled intermittent password changes</a:t>
            </a:r>
            <a:endParaRPr lang="en-US" dirty="0"/>
          </a:p>
          <a:p>
            <a:pPr marL="800100" lvl="1">
              <a:buFont typeface="Wingdings" pitchFamily="2" charset="2"/>
              <a:buChar char="Ø"/>
            </a:pPr>
            <a:r>
              <a:rPr lang="en-US" dirty="0" smtClean="0"/>
              <a:t>Changing or withdrawal of passwords</a:t>
            </a:r>
          </a:p>
          <a:p>
            <a:pPr marL="1417320" lvl="2" indent="-342900">
              <a:buFont typeface="+mj-lt"/>
              <a:buAutoNum type="arabicPeriod"/>
            </a:pPr>
            <a:r>
              <a:rPr lang="en-US" dirty="0" smtClean="0"/>
              <a:t>Alerting appropriate staff in charge of computer security</a:t>
            </a:r>
          </a:p>
          <a:p>
            <a:pPr marL="1417320" lvl="2" indent="-342900">
              <a:buFont typeface="+mj-lt"/>
              <a:buAutoNum type="arabicPeriod"/>
            </a:pPr>
            <a:r>
              <a:rPr lang="en-US" dirty="0" smtClean="0"/>
              <a:t>Disable or remove access </a:t>
            </a:r>
            <a:r>
              <a:rPr lang="en-US" dirty="0"/>
              <a:t>to employees who </a:t>
            </a:r>
            <a:r>
              <a:rPr lang="en-US" dirty="0" smtClean="0"/>
              <a:t>change departments or leave </a:t>
            </a:r>
            <a:r>
              <a:rPr lang="en-US" dirty="0"/>
              <a:t>the </a:t>
            </a:r>
            <a:r>
              <a:rPr lang="en-US" dirty="0" smtClean="0"/>
              <a:t>organization</a:t>
            </a:r>
          </a:p>
          <a:p>
            <a:pPr marL="1417320" lvl="2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0" cap="none" dirty="0" smtClean="0"/>
              <a:t>Credentialing System Controls (Cont.)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19399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Review of non-peer review protected information submitted in support of the credentialing application</a:t>
            </a:r>
          </a:p>
          <a:p>
            <a:r>
              <a:rPr lang="en-US" dirty="0" smtClean="0">
                <a:latin typeface="+mn-lt"/>
              </a:rPr>
              <a:t>Notification of information obtained that varies substantially from the application and the process for the practitioner to correct the information</a:t>
            </a:r>
          </a:p>
          <a:p>
            <a:r>
              <a:rPr lang="en-US" dirty="0" smtClean="0">
                <a:latin typeface="+mn-lt"/>
              </a:rPr>
              <a:t>Obtain the status of the application upon request</a:t>
            </a:r>
          </a:p>
          <a:p>
            <a:r>
              <a:rPr lang="en-US" dirty="0" smtClean="0">
                <a:latin typeface="+mn-lt"/>
              </a:rPr>
              <a:t>Notification of these rights</a:t>
            </a:r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0" cap="none" dirty="0" smtClean="0"/>
              <a:t>Practitioner’s Rights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59442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Range of issues that would require intervention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Patient complaints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Quality concerns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Inappropriate advertising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Mismanagement of billing/claims management</a:t>
            </a:r>
          </a:p>
          <a:p>
            <a:r>
              <a:rPr lang="en-US" dirty="0" smtClean="0">
                <a:latin typeface="+mn-lt"/>
              </a:rPr>
              <a:t>Process for investigation of the issue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Collegial intervention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Suspension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Termination</a:t>
            </a:r>
          </a:p>
          <a:p>
            <a:r>
              <a:rPr lang="en-US" dirty="0" smtClean="0">
                <a:latin typeface="+mn-lt"/>
              </a:rPr>
              <a:t>Required reporting – State Medical Board and/or NPDB</a:t>
            </a:r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cap="none" dirty="0" smtClean="0"/>
              <a:t>Appropriate Interventions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328923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Appeals Process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Written notification to the practitioner to include:</a:t>
            </a:r>
          </a:p>
          <a:p>
            <a:pPr marL="868680" lvl="1" indent="-45720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R</a:t>
            </a:r>
            <a:r>
              <a:rPr lang="en-US" dirty="0" smtClean="0"/>
              <a:t>easons for the action; and </a:t>
            </a:r>
          </a:p>
          <a:p>
            <a:pPr marL="868680" lvl="1" indent="-457200">
              <a:buFont typeface="+mj-lt"/>
              <a:buAutoNum type="arabicPeriod"/>
            </a:pPr>
            <a:r>
              <a:rPr lang="en-US" dirty="0" smtClean="0"/>
              <a:t> Summary of the appeal rights and process</a:t>
            </a:r>
          </a:p>
          <a:p>
            <a:r>
              <a:rPr lang="en-US" dirty="0" smtClean="0"/>
              <a:t>Request a hearing within 30 calendar days after notification</a:t>
            </a:r>
          </a:p>
          <a:p>
            <a:r>
              <a:rPr lang="en-US" dirty="0" smtClean="0"/>
              <a:t>Practitioner rights to be represented by an attorney or another person of their choice</a:t>
            </a:r>
          </a:p>
          <a:p>
            <a:r>
              <a:rPr lang="en-US" dirty="0" smtClean="0"/>
              <a:t>Appointment of a hearing officer or a panel of individuals to review the appeal</a:t>
            </a:r>
          </a:p>
          <a:p>
            <a:r>
              <a:rPr lang="en-US" dirty="0" smtClean="0"/>
              <a:t>Written notification of the appeal decision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68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Written mutually agreed upon contract</a:t>
            </a:r>
          </a:p>
          <a:p>
            <a:r>
              <a:rPr lang="en-US" dirty="0" smtClean="0">
                <a:latin typeface="+mn-lt"/>
              </a:rPr>
              <a:t>Details responsibility of credentialing activities</a:t>
            </a:r>
          </a:p>
          <a:p>
            <a:r>
              <a:rPr lang="en-US" dirty="0" smtClean="0">
                <a:latin typeface="+mn-lt"/>
              </a:rPr>
              <a:t>Semiannual reporting</a:t>
            </a:r>
          </a:p>
          <a:p>
            <a:r>
              <a:rPr lang="en-US" dirty="0" smtClean="0">
                <a:latin typeface="+mn-lt"/>
              </a:rPr>
              <a:t>Annual review of the delegates policies and credential files</a:t>
            </a:r>
          </a:p>
          <a:p>
            <a:r>
              <a:rPr lang="en-US" dirty="0" smtClean="0">
                <a:latin typeface="+mn-lt"/>
              </a:rPr>
              <a:t>Organization retains the right to approve, suspend, and terminate</a:t>
            </a:r>
          </a:p>
          <a:p>
            <a:r>
              <a:rPr lang="en-US" dirty="0" smtClean="0">
                <a:latin typeface="+mn-lt"/>
              </a:rPr>
              <a:t>Corrective action plan processes for deficiencies</a:t>
            </a:r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cap="none" dirty="0" smtClean="0"/>
              <a:t>Delegation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283525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Organizational Providers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Verified compliance with state licensing requirements and federal regulations</a:t>
            </a:r>
          </a:p>
          <a:p>
            <a:r>
              <a:rPr lang="en-US" dirty="0" smtClean="0"/>
              <a:t>Evidence of review an approval by an accrediting body</a:t>
            </a:r>
          </a:p>
          <a:p>
            <a:r>
              <a:rPr lang="en-US" dirty="0" smtClean="0"/>
              <a:t>Conducts on-site quality assessment if provider is not accredited</a:t>
            </a:r>
          </a:p>
          <a:p>
            <a:endParaRPr lang="en-US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Assessment performed prior to initial approval and every 36 months thereafter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14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Departmental Best Practices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Internal monitoring and auditing practices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Data accuracy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File auditing – completeness, accuracy, timeliness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Performance improvement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99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National Committee for Quality Assurance (NCQA)</a:t>
            </a:r>
          </a:p>
          <a:p>
            <a:r>
              <a:rPr lang="en-US" dirty="0" smtClean="0">
                <a:latin typeface="+mn-lt"/>
              </a:rPr>
              <a:t>NCQA Credentials Verification Organization (CVO)</a:t>
            </a:r>
          </a:p>
          <a:p>
            <a:r>
              <a:rPr lang="en-US" dirty="0" smtClean="0">
                <a:latin typeface="+mn-lt"/>
              </a:rPr>
              <a:t>URAC (was originally Utilization Review Accreditation Commission)</a:t>
            </a:r>
          </a:p>
          <a:p>
            <a:r>
              <a:rPr lang="en-US" dirty="0" smtClean="0">
                <a:latin typeface="+mn-lt"/>
              </a:rPr>
              <a:t>Accreditation Association of Ambulatory Health Care (AAAHC)</a:t>
            </a:r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0" cap="none" dirty="0" smtClean="0"/>
              <a:t>Accrediting Bodies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11859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Checklist</a:t>
            </a:r>
          </a:p>
          <a:p>
            <a:r>
              <a:rPr lang="en-US" dirty="0" smtClean="0">
                <a:latin typeface="+mn-lt"/>
              </a:rPr>
              <a:t>DEA/CDS explanation/waiver form</a:t>
            </a:r>
          </a:p>
          <a:p>
            <a:r>
              <a:rPr lang="en-US" dirty="0" smtClean="0">
                <a:latin typeface="+mn-lt"/>
              </a:rPr>
              <a:t>Admit/Coverage arrangement form</a:t>
            </a:r>
          </a:p>
          <a:p>
            <a:pPr lvl="1">
              <a:buFont typeface="Wingdings" pitchFamily="2" charset="2"/>
              <a:buChar char="Ø"/>
            </a:pPr>
            <a:endParaRPr lang="en-US" dirty="0" smtClean="0"/>
          </a:p>
          <a:p>
            <a:pPr lvl="1"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cap="none" dirty="0" smtClean="0"/>
              <a:t>Efficiency Tools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318659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Verbal </a:t>
            </a:r>
            <a:r>
              <a:rPr lang="en-US" dirty="0">
                <a:latin typeface="+mn-lt"/>
              </a:rPr>
              <a:t>verification forms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latin typeface="+mn-lt"/>
              </a:rPr>
              <a:t>Degree Program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latin typeface="+mn-lt"/>
              </a:rPr>
              <a:t>Post Graduate Training Program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latin typeface="+mn-lt"/>
              </a:rPr>
              <a:t>Board Certification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latin typeface="+mn-lt"/>
              </a:rPr>
              <a:t>Licensure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latin typeface="+mn-lt"/>
              </a:rPr>
              <a:t>Hospital </a:t>
            </a:r>
            <a:r>
              <a:rPr lang="en-US" dirty="0" smtClean="0">
                <a:latin typeface="+mn-lt"/>
              </a:rPr>
              <a:t>Privileges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Professional Liability Insurance</a:t>
            </a:r>
            <a:endParaRPr lang="en-US" dirty="0">
              <a:latin typeface="+mn-lt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cap="none" dirty="0" smtClean="0"/>
              <a:t>Efficiency Tools (Cont.)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257398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075" y="266700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28800" y="1295400"/>
            <a:ext cx="52006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Questions and Answers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0155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1066800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THANK YOU!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752600" y="2510953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Contact Information:</a:t>
            </a:r>
          </a:p>
          <a:p>
            <a:pPr algn="ctr"/>
            <a:r>
              <a:rPr lang="en-US" dirty="0" smtClean="0"/>
              <a:t>Rachelle Silva, BBM, CPMSM, CPCS</a:t>
            </a:r>
          </a:p>
          <a:p>
            <a:pPr algn="ctr"/>
            <a:r>
              <a:rPr lang="en-US" dirty="0" smtClean="0"/>
              <a:t>Southern Belles and Beau, LLC</a:t>
            </a:r>
          </a:p>
          <a:p>
            <a:pPr algn="ctr"/>
            <a:r>
              <a:rPr lang="en-US" dirty="0" smtClean="0"/>
              <a:t>Email: southernbellesandbeau@gmail.com</a:t>
            </a:r>
            <a:endParaRPr lang="en-US" dirty="0"/>
          </a:p>
        </p:txBody>
      </p:sp>
      <p:pic>
        <p:nvPicPr>
          <p:cNvPr id="4098" name="Picture 2" descr="C:\Rsilva\SBB\Logo\SouthernBelles&amp;Beau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637" y="3962400"/>
            <a:ext cx="2362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50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00050">
              <a:buFont typeface="Arial" pitchFamily="34" charset="0"/>
              <a:buChar char="•"/>
            </a:pPr>
            <a:endParaRPr lang="en-US" dirty="0" smtClean="0"/>
          </a:p>
          <a:p>
            <a:pPr marL="400050">
              <a:buFont typeface="Arial" pitchFamily="34" charset="0"/>
              <a:buChar char="•"/>
            </a:pPr>
            <a:r>
              <a:rPr lang="en-US" dirty="0" smtClean="0">
                <a:latin typeface="+mn-lt"/>
              </a:rPr>
              <a:t>Health </a:t>
            </a:r>
            <a:r>
              <a:rPr lang="en-US" dirty="0">
                <a:latin typeface="+mn-lt"/>
              </a:rPr>
              <a:t>Plans administered by CMS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latin typeface="+mn-lt"/>
              </a:rPr>
              <a:t>Medicare/Medicaid </a:t>
            </a:r>
            <a:endParaRPr lang="en-US" dirty="0" smtClean="0">
              <a:latin typeface="+mn-lt"/>
            </a:endParaRP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State </a:t>
            </a:r>
            <a:r>
              <a:rPr lang="en-US" dirty="0">
                <a:latin typeface="+mn-lt"/>
              </a:rPr>
              <a:t>Children’s Insurance Programs (SCHIP)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latin typeface="+mn-lt"/>
              </a:rPr>
              <a:t>Federal Employee Health Benefit Plan (FEHB)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latin typeface="+mn-lt"/>
              </a:rPr>
              <a:t>Tricare (Military)</a:t>
            </a:r>
          </a:p>
          <a:p>
            <a:r>
              <a:rPr lang="en-US" dirty="0" smtClean="0">
                <a:latin typeface="+mn-lt"/>
              </a:rPr>
              <a:t>Commercial Health Plans (e.g. United, Blue Cross)</a:t>
            </a:r>
          </a:p>
          <a:p>
            <a:r>
              <a:rPr lang="en-US" dirty="0" smtClean="0">
                <a:latin typeface="+mn-lt"/>
              </a:rPr>
              <a:t>Third Party Administrator Health Plans (e.g. self insured)</a:t>
            </a:r>
          </a:p>
          <a:p>
            <a:r>
              <a:rPr lang="en-US" dirty="0" smtClean="0">
                <a:latin typeface="+mn-lt"/>
              </a:rPr>
              <a:t>Commercial Medicare Advantage Supplemental Health Plans</a:t>
            </a:r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0" cap="none" dirty="0" smtClean="0"/>
              <a:t>Types Of Health Plans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72830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Health Plan</a:t>
            </a:r>
          </a:p>
          <a:p>
            <a:r>
              <a:rPr lang="en-US" dirty="0" smtClean="0">
                <a:latin typeface="+mn-lt"/>
              </a:rPr>
              <a:t>Physician Hospital Organization (PHO)</a:t>
            </a:r>
          </a:p>
          <a:p>
            <a:r>
              <a:rPr lang="en-US" dirty="0" smtClean="0">
                <a:latin typeface="+mn-lt"/>
              </a:rPr>
              <a:t>Independent Physician Organization (IPA)</a:t>
            </a:r>
          </a:p>
          <a:p>
            <a:r>
              <a:rPr lang="en-US" dirty="0" smtClean="0">
                <a:latin typeface="+mn-lt"/>
              </a:rPr>
              <a:t>Single Specialty/Multispecialty Clinic</a:t>
            </a:r>
          </a:p>
          <a:p>
            <a:r>
              <a:rPr lang="en-US" dirty="0" smtClean="0">
                <a:latin typeface="+mn-lt"/>
              </a:rPr>
              <a:t>Provider Group</a:t>
            </a:r>
          </a:p>
          <a:p>
            <a:r>
              <a:rPr lang="en-US" dirty="0" smtClean="0">
                <a:latin typeface="+mn-lt"/>
              </a:rPr>
              <a:t>Hospital</a:t>
            </a:r>
          </a:p>
          <a:p>
            <a:r>
              <a:rPr lang="en-US" dirty="0" smtClean="0">
                <a:latin typeface="+mn-lt"/>
              </a:rPr>
              <a:t>CVO</a:t>
            </a:r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0" cap="none" dirty="0" smtClean="0"/>
              <a:t>Credentialing Environments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362431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Practitioner</a:t>
            </a:r>
          </a:p>
          <a:p>
            <a:r>
              <a:rPr lang="en-US" dirty="0" smtClean="0">
                <a:latin typeface="+mn-lt"/>
              </a:rPr>
              <a:t>Provider</a:t>
            </a:r>
          </a:p>
          <a:p>
            <a:r>
              <a:rPr lang="en-US" dirty="0" smtClean="0">
                <a:latin typeface="+mn-lt"/>
              </a:rPr>
              <a:t>Network (Par &amp; Non-Par)</a:t>
            </a:r>
          </a:p>
          <a:p>
            <a:r>
              <a:rPr lang="en-US" dirty="0" smtClean="0">
                <a:latin typeface="+mn-lt"/>
              </a:rPr>
              <a:t>Member</a:t>
            </a:r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cap="none" dirty="0" smtClean="0"/>
              <a:t>Terminology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118702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Governing Documents</a:t>
            </a:r>
            <a:endParaRPr lang="en-US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Credentialing Plan, OR</a:t>
            </a:r>
          </a:p>
          <a:p>
            <a:r>
              <a:rPr lang="en-US" dirty="0" smtClean="0"/>
              <a:t>Credentialing Policies and Procedures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19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Who needs to be credentialed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Licensed independent practitioners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Practitioners with an independent relationship with the organization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Practitioners who provide care to members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+mn-lt"/>
              </a:rPr>
              <a:t>Telemedicine – practitioner route or provider route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cap="none" dirty="0" smtClean="0"/>
              <a:t>Scope Of Practice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218717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4159</TotalTime>
  <Words>1619</Words>
  <Application>Microsoft Office PowerPoint</Application>
  <PresentationFormat>On-screen Show (4:3)</PresentationFormat>
  <Paragraphs>362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Book Antiqua</vt:lpstr>
      <vt:lpstr>Calibri</vt:lpstr>
      <vt:lpstr>Century Gothic</vt:lpstr>
      <vt:lpstr>Wingdings</vt:lpstr>
      <vt:lpstr>Apothecary</vt:lpstr>
      <vt:lpstr>Managed Care Standards Update &amp; Efficiency Tools</vt:lpstr>
      <vt:lpstr>Objectives</vt:lpstr>
      <vt:lpstr>Regulatory Agency/Legislation</vt:lpstr>
      <vt:lpstr>Accrediting Bodies</vt:lpstr>
      <vt:lpstr>Types Of Health Plans</vt:lpstr>
      <vt:lpstr>Credentialing Environments</vt:lpstr>
      <vt:lpstr>Terminology</vt:lpstr>
      <vt:lpstr>Governing Documents</vt:lpstr>
      <vt:lpstr>Scope Of Practice</vt:lpstr>
      <vt:lpstr>Scope Of Practice (Cont.)</vt:lpstr>
      <vt:lpstr>Committee Structure</vt:lpstr>
      <vt:lpstr>Committee Review</vt:lpstr>
      <vt:lpstr>Non-discrimination</vt:lpstr>
      <vt:lpstr>Timeliness</vt:lpstr>
      <vt:lpstr>Notifications</vt:lpstr>
      <vt:lpstr>Application</vt:lpstr>
      <vt:lpstr>Application Attestations</vt:lpstr>
      <vt:lpstr>Application Attestations (Cont.)</vt:lpstr>
      <vt:lpstr>Verification Sources</vt:lpstr>
      <vt:lpstr>Required Verifications</vt:lpstr>
      <vt:lpstr>Required Verifications (Cont.)</vt:lpstr>
      <vt:lpstr>Verification Timeframes (Calendar Days)</vt:lpstr>
      <vt:lpstr>Audience Poll</vt:lpstr>
      <vt:lpstr>Appropriate Documentation</vt:lpstr>
      <vt:lpstr>Provisional Credentialing</vt:lpstr>
      <vt:lpstr>Recredentialing</vt:lpstr>
      <vt:lpstr>Recredentialing (Cont.)</vt:lpstr>
      <vt:lpstr>Reinstatement</vt:lpstr>
      <vt:lpstr>Ongoing Monitoring</vt:lpstr>
      <vt:lpstr>Ongoing Monitoring (Cont.)</vt:lpstr>
      <vt:lpstr>Confidentiality</vt:lpstr>
      <vt:lpstr>Credentialing System Controls  New Standard Effective 7/1/2020</vt:lpstr>
      <vt:lpstr>Credentialing System Controls (Cont.)</vt:lpstr>
      <vt:lpstr>Practitioner’s Rights</vt:lpstr>
      <vt:lpstr>Appropriate Interventions</vt:lpstr>
      <vt:lpstr>Appeals Process</vt:lpstr>
      <vt:lpstr>Delegation</vt:lpstr>
      <vt:lpstr>Organizational Providers</vt:lpstr>
      <vt:lpstr>Departmental Best Practices</vt:lpstr>
      <vt:lpstr>Efficiency Tools</vt:lpstr>
      <vt:lpstr>Efficiency Tools (Cont.)</vt:lpstr>
      <vt:lpstr>PowerPoint Presentation</vt:lpstr>
      <vt:lpstr>PowerPoint Presentation</vt:lpstr>
    </vt:vector>
  </TitlesOfParts>
  <Company>MultiPlan,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Credentialing Across The Continuum:</dc:title>
  <dc:creator>Rachelle.Silva</dc:creator>
  <cp:lastModifiedBy>Poole, Kelly</cp:lastModifiedBy>
  <cp:revision>161</cp:revision>
  <cp:lastPrinted>2018-10-08T20:03:46Z</cp:lastPrinted>
  <dcterms:created xsi:type="dcterms:W3CDTF">2018-03-04T18:45:16Z</dcterms:created>
  <dcterms:modified xsi:type="dcterms:W3CDTF">2021-05-06T15:41:07Z</dcterms:modified>
</cp:coreProperties>
</file>