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74" r:id="rId4"/>
    <p:sldId id="300" r:id="rId5"/>
    <p:sldId id="258" r:id="rId6"/>
    <p:sldId id="271" r:id="rId7"/>
    <p:sldId id="272" r:id="rId8"/>
    <p:sldId id="276" r:id="rId9"/>
    <p:sldId id="262" r:id="rId10"/>
    <p:sldId id="303" r:id="rId11"/>
    <p:sldId id="279" r:id="rId12"/>
    <p:sldId id="305" r:id="rId13"/>
    <p:sldId id="264" r:id="rId14"/>
    <p:sldId id="260" r:id="rId15"/>
    <p:sldId id="280" r:id="rId16"/>
    <p:sldId id="278" r:id="rId17"/>
    <p:sldId id="281" r:id="rId18"/>
    <p:sldId id="265" r:id="rId19"/>
    <p:sldId id="273" r:id="rId20"/>
    <p:sldId id="266" r:id="rId21"/>
    <p:sldId id="295" r:id="rId22"/>
    <p:sldId id="291" r:id="rId23"/>
    <p:sldId id="289" r:id="rId24"/>
    <p:sldId id="296" r:id="rId25"/>
    <p:sldId id="282" r:id="rId26"/>
    <p:sldId id="285" r:id="rId27"/>
    <p:sldId id="257" r:id="rId28"/>
    <p:sldId id="267" r:id="rId29"/>
    <p:sldId id="283" r:id="rId30"/>
    <p:sldId id="297" r:id="rId31"/>
    <p:sldId id="290" r:id="rId32"/>
    <p:sldId id="277" r:id="rId33"/>
    <p:sldId id="286" r:id="rId34"/>
    <p:sldId id="268" r:id="rId35"/>
    <p:sldId id="298" r:id="rId36"/>
    <p:sldId id="299" r:id="rId37"/>
    <p:sldId id="287" r:id="rId38"/>
    <p:sldId id="270" r:id="rId39"/>
    <p:sldId id="292" r:id="rId40"/>
    <p:sldId id="294" r:id="rId41"/>
    <p:sldId id="269" r:id="rId42"/>
    <p:sldId id="302" r:id="rId43"/>
    <p:sldId id="288" r:id="rId4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87" autoAdjust="0"/>
    <p:restoredTop sz="94660"/>
  </p:normalViewPr>
  <p:slideViewPr>
    <p:cSldViewPr snapToGrid="0">
      <p:cViewPr varScale="1">
        <p:scale>
          <a:sx n="69" d="100"/>
          <a:sy n="69" d="100"/>
        </p:scale>
        <p:origin x="48" y="573"/>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04129-054F-487B-9637-C84578B564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2C5A32-EB69-4708-A007-08873FC080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34218F-C089-40B0-936A-469BD12AE54B}"/>
              </a:ext>
            </a:extLst>
          </p:cNvPr>
          <p:cNvSpPr>
            <a:spLocks noGrp="1"/>
          </p:cNvSpPr>
          <p:nvPr>
            <p:ph type="dt" sz="half" idx="10"/>
          </p:nvPr>
        </p:nvSpPr>
        <p:spPr/>
        <p:txBody>
          <a:bodyPr/>
          <a:lstStyle/>
          <a:p>
            <a:fld id="{70C55011-78EB-476B-8EAC-05E834E2ACAC}" type="datetimeFigureOut">
              <a:rPr lang="en-US" smtClean="0"/>
              <a:t>5/14/2021</a:t>
            </a:fld>
            <a:endParaRPr lang="en-US"/>
          </a:p>
        </p:txBody>
      </p:sp>
      <p:sp>
        <p:nvSpPr>
          <p:cNvPr id="5" name="Footer Placeholder 4">
            <a:extLst>
              <a:ext uri="{FF2B5EF4-FFF2-40B4-BE49-F238E27FC236}">
                <a16:creationId xmlns:a16="http://schemas.microsoft.com/office/drawing/2014/main" id="{995704E7-99A7-4270-B8AA-5C9917615E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6CA7DD-C978-494B-AE06-270ED92E31F5}"/>
              </a:ext>
            </a:extLst>
          </p:cNvPr>
          <p:cNvSpPr>
            <a:spLocks noGrp="1"/>
          </p:cNvSpPr>
          <p:nvPr>
            <p:ph type="sldNum" sz="quarter" idx="12"/>
          </p:nvPr>
        </p:nvSpPr>
        <p:spPr/>
        <p:txBody>
          <a:bodyPr/>
          <a:lstStyle/>
          <a:p>
            <a:fld id="{119296E6-C3B2-4895-B443-2B4A8B5BCB7C}" type="slidenum">
              <a:rPr lang="en-US" smtClean="0"/>
              <a:t>‹#›</a:t>
            </a:fld>
            <a:endParaRPr lang="en-US"/>
          </a:p>
        </p:txBody>
      </p:sp>
    </p:spTree>
    <p:extLst>
      <p:ext uri="{BB962C8B-B14F-4D97-AF65-F5344CB8AC3E}">
        <p14:creationId xmlns:p14="http://schemas.microsoft.com/office/powerpoint/2010/main" val="1179746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074A6-1688-4791-B11A-F31A2F71DA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78E276-95A3-4502-8238-3781D3C5D6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AA657F-D546-4D8B-BD30-18F590DF057B}"/>
              </a:ext>
            </a:extLst>
          </p:cNvPr>
          <p:cNvSpPr>
            <a:spLocks noGrp="1"/>
          </p:cNvSpPr>
          <p:nvPr>
            <p:ph type="dt" sz="half" idx="10"/>
          </p:nvPr>
        </p:nvSpPr>
        <p:spPr/>
        <p:txBody>
          <a:bodyPr/>
          <a:lstStyle/>
          <a:p>
            <a:fld id="{70C55011-78EB-476B-8EAC-05E834E2ACAC}" type="datetimeFigureOut">
              <a:rPr lang="en-US" smtClean="0"/>
              <a:t>5/14/2021</a:t>
            </a:fld>
            <a:endParaRPr lang="en-US"/>
          </a:p>
        </p:txBody>
      </p:sp>
      <p:sp>
        <p:nvSpPr>
          <p:cNvPr id="5" name="Footer Placeholder 4">
            <a:extLst>
              <a:ext uri="{FF2B5EF4-FFF2-40B4-BE49-F238E27FC236}">
                <a16:creationId xmlns:a16="http://schemas.microsoft.com/office/drawing/2014/main" id="{E6C03E73-C70B-44A9-A086-C66E816E40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4E1BC6-66A6-4C16-8D21-3F15202B5669}"/>
              </a:ext>
            </a:extLst>
          </p:cNvPr>
          <p:cNvSpPr>
            <a:spLocks noGrp="1"/>
          </p:cNvSpPr>
          <p:nvPr>
            <p:ph type="sldNum" sz="quarter" idx="12"/>
          </p:nvPr>
        </p:nvSpPr>
        <p:spPr/>
        <p:txBody>
          <a:bodyPr/>
          <a:lstStyle/>
          <a:p>
            <a:fld id="{119296E6-C3B2-4895-B443-2B4A8B5BCB7C}" type="slidenum">
              <a:rPr lang="en-US" smtClean="0"/>
              <a:t>‹#›</a:t>
            </a:fld>
            <a:endParaRPr lang="en-US"/>
          </a:p>
        </p:txBody>
      </p:sp>
    </p:spTree>
    <p:extLst>
      <p:ext uri="{BB962C8B-B14F-4D97-AF65-F5344CB8AC3E}">
        <p14:creationId xmlns:p14="http://schemas.microsoft.com/office/powerpoint/2010/main" val="757249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275D48-BD85-433A-851F-52A3FB146AE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822FB5-5BAC-4FF1-BE05-E57253FAB6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5D49D-A715-44A7-A009-984A8065544D}"/>
              </a:ext>
            </a:extLst>
          </p:cNvPr>
          <p:cNvSpPr>
            <a:spLocks noGrp="1"/>
          </p:cNvSpPr>
          <p:nvPr>
            <p:ph type="dt" sz="half" idx="10"/>
          </p:nvPr>
        </p:nvSpPr>
        <p:spPr/>
        <p:txBody>
          <a:bodyPr/>
          <a:lstStyle/>
          <a:p>
            <a:fld id="{70C55011-78EB-476B-8EAC-05E834E2ACAC}" type="datetimeFigureOut">
              <a:rPr lang="en-US" smtClean="0"/>
              <a:t>5/14/2021</a:t>
            </a:fld>
            <a:endParaRPr lang="en-US"/>
          </a:p>
        </p:txBody>
      </p:sp>
      <p:sp>
        <p:nvSpPr>
          <p:cNvPr id="5" name="Footer Placeholder 4">
            <a:extLst>
              <a:ext uri="{FF2B5EF4-FFF2-40B4-BE49-F238E27FC236}">
                <a16:creationId xmlns:a16="http://schemas.microsoft.com/office/drawing/2014/main" id="{08C0A7AD-3030-4973-AEFF-7E119302DB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882AEA-E402-44CA-9127-5A7224845CA5}"/>
              </a:ext>
            </a:extLst>
          </p:cNvPr>
          <p:cNvSpPr>
            <a:spLocks noGrp="1"/>
          </p:cNvSpPr>
          <p:nvPr>
            <p:ph type="sldNum" sz="quarter" idx="12"/>
          </p:nvPr>
        </p:nvSpPr>
        <p:spPr/>
        <p:txBody>
          <a:bodyPr/>
          <a:lstStyle/>
          <a:p>
            <a:fld id="{119296E6-C3B2-4895-B443-2B4A8B5BCB7C}" type="slidenum">
              <a:rPr lang="en-US" smtClean="0"/>
              <a:t>‹#›</a:t>
            </a:fld>
            <a:endParaRPr lang="en-US"/>
          </a:p>
        </p:txBody>
      </p:sp>
    </p:spTree>
    <p:extLst>
      <p:ext uri="{BB962C8B-B14F-4D97-AF65-F5344CB8AC3E}">
        <p14:creationId xmlns:p14="http://schemas.microsoft.com/office/powerpoint/2010/main" val="2012154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B0690-D483-4008-BF99-42AB743E2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3F6C59-358E-40BF-BA58-C3FECBEBCF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A91E4B-16C8-4657-9257-7CA56A8C1599}"/>
              </a:ext>
            </a:extLst>
          </p:cNvPr>
          <p:cNvSpPr>
            <a:spLocks noGrp="1"/>
          </p:cNvSpPr>
          <p:nvPr>
            <p:ph type="dt" sz="half" idx="10"/>
          </p:nvPr>
        </p:nvSpPr>
        <p:spPr/>
        <p:txBody>
          <a:bodyPr/>
          <a:lstStyle/>
          <a:p>
            <a:fld id="{70C55011-78EB-476B-8EAC-05E834E2ACAC}" type="datetimeFigureOut">
              <a:rPr lang="en-US" smtClean="0"/>
              <a:t>5/14/2021</a:t>
            </a:fld>
            <a:endParaRPr lang="en-US"/>
          </a:p>
        </p:txBody>
      </p:sp>
      <p:sp>
        <p:nvSpPr>
          <p:cNvPr id="5" name="Footer Placeholder 4">
            <a:extLst>
              <a:ext uri="{FF2B5EF4-FFF2-40B4-BE49-F238E27FC236}">
                <a16:creationId xmlns:a16="http://schemas.microsoft.com/office/drawing/2014/main" id="{442F26AA-4C06-4E42-83C1-6A1D10767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9799E0-5D55-40B0-9543-30D488254359}"/>
              </a:ext>
            </a:extLst>
          </p:cNvPr>
          <p:cNvSpPr>
            <a:spLocks noGrp="1"/>
          </p:cNvSpPr>
          <p:nvPr>
            <p:ph type="sldNum" sz="quarter" idx="12"/>
          </p:nvPr>
        </p:nvSpPr>
        <p:spPr/>
        <p:txBody>
          <a:bodyPr/>
          <a:lstStyle/>
          <a:p>
            <a:fld id="{119296E6-C3B2-4895-B443-2B4A8B5BCB7C}" type="slidenum">
              <a:rPr lang="en-US" smtClean="0"/>
              <a:t>‹#›</a:t>
            </a:fld>
            <a:endParaRPr lang="en-US"/>
          </a:p>
        </p:txBody>
      </p:sp>
    </p:spTree>
    <p:extLst>
      <p:ext uri="{BB962C8B-B14F-4D97-AF65-F5344CB8AC3E}">
        <p14:creationId xmlns:p14="http://schemas.microsoft.com/office/powerpoint/2010/main" val="2006184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1E0D7-DD27-4025-B41C-F899FBA05B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FD62DB-90CB-464F-BA35-583C7D3D3F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A01DCD-F843-4B37-8322-EAE4D813E469}"/>
              </a:ext>
            </a:extLst>
          </p:cNvPr>
          <p:cNvSpPr>
            <a:spLocks noGrp="1"/>
          </p:cNvSpPr>
          <p:nvPr>
            <p:ph type="dt" sz="half" idx="10"/>
          </p:nvPr>
        </p:nvSpPr>
        <p:spPr/>
        <p:txBody>
          <a:bodyPr/>
          <a:lstStyle/>
          <a:p>
            <a:fld id="{70C55011-78EB-476B-8EAC-05E834E2ACAC}" type="datetimeFigureOut">
              <a:rPr lang="en-US" smtClean="0"/>
              <a:t>5/14/2021</a:t>
            </a:fld>
            <a:endParaRPr lang="en-US"/>
          </a:p>
        </p:txBody>
      </p:sp>
      <p:sp>
        <p:nvSpPr>
          <p:cNvPr id="5" name="Footer Placeholder 4">
            <a:extLst>
              <a:ext uri="{FF2B5EF4-FFF2-40B4-BE49-F238E27FC236}">
                <a16:creationId xmlns:a16="http://schemas.microsoft.com/office/drawing/2014/main" id="{570B6EA1-9EF8-4FAC-99EC-5D784A8C92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A7CAE2-5840-4C4C-A5AD-E5738F9EF028}"/>
              </a:ext>
            </a:extLst>
          </p:cNvPr>
          <p:cNvSpPr>
            <a:spLocks noGrp="1"/>
          </p:cNvSpPr>
          <p:nvPr>
            <p:ph type="sldNum" sz="quarter" idx="12"/>
          </p:nvPr>
        </p:nvSpPr>
        <p:spPr/>
        <p:txBody>
          <a:bodyPr/>
          <a:lstStyle/>
          <a:p>
            <a:fld id="{119296E6-C3B2-4895-B443-2B4A8B5BCB7C}" type="slidenum">
              <a:rPr lang="en-US" smtClean="0"/>
              <a:t>‹#›</a:t>
            </a:fld>
            <a:endParaRPr lang="en-US"/>
          </a:p>
        </p:txBody>
      </p:sp>
    </p:spTree>
    <p:extLst>
      <p:ext uri="{BB962C8B-B14F-4D97-AF65-F5344CB8AC3E}">
        <p14:creationId xmlns:p14="http://schemas.microsoft.com/office/powerpoint/2010/main" val="3116188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144B7-07D9-4D1C-8849-CBA9C57BD9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08F6F8-F416-47A2-AFA0-65F68F6CF1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7208456-B3D6-4E32-A4DF-B98C91F326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343C5A-646B-4289-A045-3B1AF02D4D04}"/>
              </a:ext>
            </a:extLst>
          </p:cNvPr>
          <p:cNvSpPr>
            <a:spLocks noGrp="1"/>
          </p:cNvSpPr>
          <p:nvPr>
            <p:ph type="dt" sz="half" idx="10"/>
          </p:nvPr>
        </p:nvSpPr>
        <p:spPr/>
        <p:txBody>
          <a:bodyPr/>
          <a:lstStyle/>
          <a:p>
            <a:fld id="{70C55011-78EB-476B-8EAC-05E834E2ACAC}" type="datetimeFigureOut">
              <a:rPr lang="en-US" smtClean="0"/>
              <a:t>5/14/2021</a:t>
            </a:fld>
            <a:endParaRPr lang="en-US"/>
          </a:p>
        </p:txBody>
      </p:sp>
      <p:sp>
        <p:nvSpPr>
          <p:cNvPr id="6" name="Footer Placeholder 5">
            <a:extLst>
              <a:ext uri="{FF2B5EF4-FFF2-40B4-BE49-F238E27FC236}">
                <a16:creationId xmlns:a16="http://schemas.microsoft.com/office/drawing/2014/main" id="{24060C7C-1297-4110-84A6-376547839E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910216-28A7-4E06-8141-F409175A3EC5}"/>
              </a:ext>
            </a:extLst>
          </p:cNvPr>
          <p:cNvSpPr>
            <a:spLocks noGrp="1"/>
          </p:cNvSpPr>
          <p:nvPr>
            <p:ph type="sldNum" sz="quarter" idx="12"/>
          </p:nvPr>
        </p:nvSpPr>
        <p:spPr/>
        <p:txBody>
          <a:bodyPr/>
          <a:lstStyle/>
          <a:p>
            <a:fld id="{119296E6-C3B2-4895-B443-2B4A8B5BCB7C}" type="slidenum">
              <a:rPr lang="en-US" smtClean="0"/>
              <a:t>‹#›</a:t>
            </a:fld>
            <a:endParaRPr lang="en-US"/>
          </a:p>
        </p:txBody>
      </p:sp>
    </p:spTree>
    <p:extLst>
      <p:ext uri="{BB962C8B-B14F-4D97-AF65-F5344CB8AC3E}">
        <p14:creationId xmlns:p14="http://schemas.microsoft.com/office/powerpoint/2010/main" val="1352195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B4E49-E3CE-44B7-B89C-51E3663A03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B01A604-C8FC-4A15-9085-C935C206A7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C8F2B7-DBD2-40D5-AF8F-3AD869472C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E3E205-A3DE-4E6C-A008-A92A9E6F76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33A8AC-C8FA-49F7-B656-197DBAB9AE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02ED25-A38F-4149-BF7A-A0F4AB7DC105}"/>
              </a:ext>
            </a:extLst>
          </p:cNvPr>
          <p:cNvSpPr>
            <a:spLocks noGrp="1"/>
          </p:cNvSpPr>
          <p:nvPr>
            <p:ph type="dt" sz="half" idx="10"/>
          </p:nvPr>
        </p:nvSpPr>
        <p:spPr/>
        <p:txBody>
          <a:bodyPr/>
          <a:lstStyle/>
          <a:p>
            <a:fld id="{70C55011-78EB-476B-8EAC-05E834E2ACAC}" type="datetimeFigureOut">
              <a:rPr lang="en-US" smtClean="0"/>
              <a:t>5/14/2021</a:t>
            </a:fld>
            <a:endParaRPr lang="en-US"/>
          </a:p>
        </p:txBody>
      </p:sp>
      <p:sp>
        <p:nvSpPr>
          <p:cNvPr id="8" name="Footer Placeholder 7">
            <a:extLst>
              <a:ext uri="{FF2B5EF4-FFF2-40B4-BE49-F238E27FC236}">
                <a16:creationId xmlns:a16="http://schemas.microsoft.com/office/drawing/2014/main" id="{1294B536-EE68-43B4-9583-FC88EC4E83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505FAC-84AA-4344-BBB1-C16C86AF0DD4}"/>
              </a:ext>
            </a:extLst>
          </p:cNvPr>
          <p:cNvSpPr>
            <a:spLocks noGrp="1"/>
          </p:cNvSpPr>
          <p:nvPr>
            <p:ph type="sldNum" sz="quarter" idx="12"/>
          </p:nvPr>
        </p:nvSpPr>
        <p:spPr/>
        <p:txBody>
          <a:bodyPr/>
          <a:lstStyle/>
          <a:p>
            <a:fld id="{119296E6-C3B2-4895-B443-2B4A8B5BCB7C}" type="slidenum">
              <a:rPr lang="en-US" smtClean="0"/>
              <a:t>‹#›</a:t>
            </a:fld>
            <a:endParaRPr lang="en-US"/>
          </a:p>
        </p:txBody>
      </p:sp>
    </p:spTree>
    <p:extLst>
      <p:ext uri="{BB962C8B-B14F-4D97-AF65-F5344CB8AC3E}">
        <p14:creationId xmlns:p14="http://schemas.microsoft.com/office/powerpoint/2010/main" val="3054475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5FE45-D906-4203-8F7D-41804EF0A6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DB94-A1FA-459B-81C2-DF8C3C936FE3}"/>
              </a:ext>
            </a:extLst>
          </p:cNvPr>
          <p:cNvSpPr>
            <a:spLocks noGrp="1"/>
          </p:cNvSpPr>
          <p:nvPr>
            <p:ph type="dt" sz="half" idx="10"/>
          </p:nvPr>
        </p:nvSpPr>
        <p:spPr/>
        <p:txBody>
          <a:bodyPr/>
          <a:lstStyle/>
          <a:p>
            <a:fld id="{70C55011-78EB-476B-8EAC-05E834E2ACAC}" type="datetimeFigureOut">
              <a:rPr lang="en-US" smtClean="0"/>
              <a:t>5/14/2021</a:t>
            </a:fld>
            <a:endParaRPr lang="en-US"/>
          </a:p>
        </p:txBody>
      </p:sp>
      <p:sp>
        <p:nvSpPr>
          <p:cNvPr id="4" name="Footer Placeholder 3">
            <a:extLst>
              <a:ext uri="{FF2B5EF4-FFF2-40B4-BE49-F238E27FC236}">
                <a16:creationId xmlns:a16="http://schemas.microsoft.com/office/drawing/2014/main" id="{8E9DDDA6-FEBF-4D64-8880-580342C72A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A1C2FF-7B26-4029-ABEF-FCF189D52E73}"/>
              </a:ext>
            </a:extLst>
          </p:cNvPr>
          <p:cNvSpPr>
            <a:spLocks noGrp="1"/>
          </p:cNvSpPr>
          <p:nvPr>
            <p:ph type="sldNum" sz="quarter" idx="12"/>
          </p:nvPr>
        </p:nvSpPr>
        <p:spPr/>
        <p:txBody>
          <a:bodyPr/>
          <a:lstStyle/>
          <a:p>
            <a:fld id="{119296E6-C3B2-4895-B443-2B4A8B5BCB7C}" type="slidenum">
              <a:rPr lang="en-US" smtClean="0"/>
              <a:t>‹#›</a:t>
            </a:fld>
            <a:endParaRPr lang="en-US"/>
          </a:p>
        </p:txBody>
      </p:sp>
    </p:spTree>
    <p:extLst>
      <p:ext uri="{BB962C8B-B14F-4D97-AF65-F5344CB8AC3E}">
        <p14:creationId xmlns:p14="http://schemas.microsoft.com/office/powerpoint/2010/main" val="1932004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1AE00E-8928-4A44-A580-B32D0A813883}"/>
              </a:ext>
            </a:extLst>
          </p:cNvPr>
          <p:cNvSpPr>
            <a:spLocks noGrp="1"/>
          </p:cNvSpPr>
          <p:nvPr>
            <p:ph type="dt" sz="half" idx="10"/>
          </p:nvPr>
        </p:nvSpPr>
        <p:spPr/>
        <p:txBody>
          <a:bodyPr/>
          <a:lstStyle/>
          <a:p>
            <a:fld id="{70C55011-78EB-476B-8EAC-05E834E2ACAC}" type="datetimeFigureOut">
              <a:rPr lang="en-US" smtClean="0"/>
              <a:t>5/14/2021</a:t>
            </a:fld>
            <a:endParaRPr lang="en-US"/>
          </a:p>
        </p:txBody>
      </p:sp>
      <p:sp>
        <p:nvSpPr>
          <p:cNvPr id="3" name="Footer Placeholder 2">
            <a:extLst>
              <a:ext uri="{FF2B5EF4-FFF2-40B4-BE49-F238E27FC236}">
                <a16:creationId xmlns:a16="http://schemas.microsoft.com/office/drawing/2014/main" id="{3499B460-0445-47BF-A137-CCDA85308C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D821C0-DFBA-41C7-A853-254159CAE9C1}"/>
              </a:ext>
            </a:extLst>
          </p:cNvPr>
          <p:cNvSpPr>
            <a:spLocks noGrp="1"/>
          </p:cNvSpPr>
          <p:nvPr>
            <p:ph type="sldNum" sz="quarter" idx="12"/>
          </p:nvPr>
        </p:nvSpPr>
        <p:spPr/>
        <p:txBody>
          <a:bodyPr/>
          <a:lstStyle/>
          <a:p>
            <a:fld id="{119296E6-C3B2-4895-B443-2B4A8B5BCB7C}" type="slidenum">
              <a:rPr lang="en-US" smtClean="0"/>
              <a:t>‹#›</a:t>
            </a:fld>
            <a:endParaRPr lang="en-US"/>
          </a:p>
        </p:txBody>
      </p:sp>
    </p:spTree>
    <p:extLst>
      <p:ext uri="{BB962C8B-B14F-4D97-AF65-F5344CB8AC3E}">
        <p14:creationId xmlns:p14="http://schemas.microsoft.com/office/powerpoint/2010/main" val="3572042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17852-5DC7-437C-AE4C-1693C03D64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07DB4A-5EEB-4227-9F25-995839108A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CD2F287-E6EC-4830-951A-315E19AE5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C3C825-77C2-40D3-8532-F2A4EC64AA45}"/>
              </a:ext>
            </a:extLst>
          </p:cNvPr>
          <p:cNvSpPr>
            <a:spLocks noGrp="1"/>
          </p:cNvSpPr>
          <p:nvPr>
            <p:ph type="dt" sz="half" idx="10"/>
          </p:nvPr>
        </p:nvSpPr>
        <p:spPr/>
        <p:txBody>
          <a:bodyPr/>
          <a:lstStyle/>
          <a:p>
            <a:fld id="{70C55011-78EB-476B-8EAC-05E834E2ACAC}" type="datetimeFigureOut">
              <a:rPr lang="en-US" smtClean="0"/>
              <a:t>5/14/2021</a:t>
            </a:fld>
            <a:endParaRPr lang="en-US"/>
          </a:p>
        </p:txBody>
      </p:sp>
      <p:sp>
        <p:nvSpPr>
          <p:cNvPr id="6" name="Footer Placeholder 5">
            <a:extLst>
              <a:ext uri="{FF2B5EF4-FFF2-40B4-BE49-F238E27FC236}">
                <a16:creationId xmlns:a16="http://schemas.microsoft.com/office/drawing/2014/main" id="{5547D561-CFCF-44A0-83EE-D702D6D34F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C86C4B-910F-4C57-A01E-B9DD3B98DB63}"/>
              </a:ext>
            </a:extLst>
          </p:cNvPr>
          <p:cNvSpPr>
            <a:spLocks noGrp="1"/>
          </p:cNvSpPr>
          <p:nvPr>
            <p:ph type="sldNum" sz="quarter" idx="12"/>
          </p:nvPr>
        </p:nvSpPr>
        <p:spPr/>
        <p:txBody>
          <a:bodyPr/>
          <a:lstStyle/>
          <a:p>
            <a:fld id="{119296E6-C3B2-4895-B443-2B4A8B5BCB7C}" type="slidenum">
              <a:rPr lang="en-US" smtClean="0"/>
              <a:t>‹#›</a:t>
            </a:fld>
            <a:endParaRPr lang="en-US"/>
          </a:p>
        </p:txBody>
      </p:sp>
    </p:spTree>
    <p:extLst>
      <p:ext uri="{BB962C8B-B14F-4D97-AF65-F5344CB8AC3E}">
        <p14:creationId xmlns:p14="http://schemas.microsoft.com/office/powerpoint/2010/main" val="1026144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54E41-FC78-4BAA-9079-5AF4869A5A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ABD3F4-D4B2-4F8F-98F8-B1F8996ED3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90100C-BF52-46A4-8F61-D983D094CF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02B53C-702D-4E69-A45A-EB8E96CF9A25}"/>
              </a:ext>
            </a:extLst>
          </p:cNvPr>
          <p:cNvSpPr>
            <a:spLocks noGrp="1"/>
          </p:cNvSpPr>
          <p:nvPr>
            <p:ph type="dt" sz="half" idx="10"/>
          </p:nvPr>
        </p:nvSpPr>
        <p:spPr/>
        <p:txBody>
          <a:bodyPr/>
          <a:lstStyle/>
          <a:p>
            <a:fld id="{70C55011-78EB-476B-8EAC-05E834E2ACAC}" type="datetimeFigureOut">
              <a:rPr lang="en-US" smtClean="0"/>
              <a:t>5/14/2021</a:t>
            </a:fld>
            <a:endParaRPr lang="en-US"/>
          </a:p>
        </p:txBody>
      </p:sp>
      <p:sp>
        <p:nvSpPr>
          <p:cNvPr id="6" name="Footer Placeholder 5">
            <a:extLst>
              <a:ext uri="{FF2B5EF4-FFF2-40B4-BE49-F238E27FC236}">
                <a16:creationId xmlns:a16="http://schemas.microsoft.com/office/drawing/2014/main" id="{C78DE8CB-927E-4FD1-BAFA-BA5488DA25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B3C24D-C3DE-4EE6-AFD3-1830316C6462}"/>
              </a:ext>
            </a:extLst>
          </p:cNvPr>
          <p:cNvSpPr>
            <a:spLocks noGrp="1"/>
          </p:cNvSpPr>
          <p:nvPr>
            <p:ph type="sldNum" sz="quarter" idx="12"/>
          </p:nvPr>
        </p:nvSpPr>
        <p:spPr/>
        <p:txBody>
          <a:bodyPr/>
          <a:lstStyle/>
          <a:p>
            <a:fld id="{119296E6-C3B2-4895-B443-2B4A8B5BCB7C}" type="slidenum">
              <a:rPr lang="en-US" smtClean="0"/>
              <a:t>‹#›</a:t>
            </a:fld>
            <a:endParaRPr lang="en-US"/>
          </a:p>
        </p:txBody>
      </p:sp>
    </p:spTree>
    <p:extLst>
      <p:ext uri="{BB962C8B-B14F-4D97-AF65-F5344CB8AC3E}">
        <p14:creationId xmlns:p14="http://schemas.microsoft.com/office/powerpoint/2010/main" val="1589700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099B33-E86A-4EC2-B3B6-B55C8F30F6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05FE93-ACE2-4D88-BE71-B0562F2B1D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AB647A-56A3-41B3-9F22-E764F2E654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C55011-78EB-476B-8EAC-05E834E2ACAC}" type="datetimeFigureOut">
              <a:rPr lang="en-US" smtClean="0"/>
              <a:t>5/14/2021</a:t>
            </a:fld>
            <a:endParaRPr lang="en-US"/>
          </a:p>
        </p:txBody>
      </p:sp>
      <p:sp>
        <p:nvSpPr>
          <p:cNvPr id="5" name="Footer Placeholder 4">
            <a:extLst>
              <a:ext uri="{FF2B5EF4-FFF2-40B4-BE49-F238E27FC236}">
                <a16:creationId xmlns:a16="http://schemas.microsoft.com/office/drawing/2014/main" id="{C17ED03D-D2C5-47D3-B1E0-54A6965648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FCBCF0-A7C8-4EC6-9917-AB41F49E20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296E6-C3B2-4895-B443-2B4A8B5BCB7C}" type="slidenum">
              <a:rPr lang="en-US" smtClean="0"/>
              <a:t>‹#›</a:t>
            </a:fld>
            <a:endParaRPr lang="en-US"/>
          </a:p>
        </p:txBody>
      </p:sp>
    </p:spTree>
    <p:extLst>
      <p:ext uri="{BB962C8B-B14F-4D97-AF65-F5344CB8AC3E}">
        <p14:creationId xmlns:p14="http://schemas.microsoft.com/office/powerpoint/2010/main" val="101043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7D7A02-907B-496F-BA7E-AA3780733C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FBA5268-0AE7-4CAD-9537-D0EB09E764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8D065B-39DA-4077-B9CF-E489CE4C01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F144D0-E1CA-4AC5-99C8-25774EED9F01}"/>
              </a:ext>
            </a:extLst>
          </p:cNvPr>
          <p:cNvSpPr>
            <a:spLocks noGrp="1"/>
          </p:cNvSpPr>
          <p:nvPr>
            <p:ph type="ctrTitle"/>
          </p:nvPr>
        </p:nvSpPr>
        <p:spPr>
          <a:xfrm>
            <a:off x="2659529" y="2085788"/>
            <a:ext cx="6884895" cy="554775"/>
          </a:xfrm>
        </p:spPr>
        <p:txBody>
          <a:bodyPr anchor="b">
            <a:normAutofit/>
          </a:bodyPr>
          <a:lstStyle/>
          <a:p>
            <a:r>
              <a:rPr lang="en-US" sz="3200" dirty="0">
                <a:solidFill>
                  <a:schemeClr val="tx1">
                    <a:lumMod val="65000"/>
                    <a:lumOff val="35000"/>
                  </a:schemeClr>
                </a:solidFill>
              </a:rPr>
              <a:t>7 HABITS OF HIGHLY EFFECTIVE MSP’S</a:t>
            </a:r>
          </a:p>
        </p:txBody>
      </p:sp>
      <p:sp>
        <p:nvSpPr>
          <p:cNvPr id="3" name="Subtitle 2">
            <a:extLst>
              <a:ext uri="{FF2B5EF4-FFF2-40B4-BE49-F238E27FC236}">
                <a16:creationId xmlns:a16="http://schemas.microsoft.com/office/drawing/2014/main" id="{45E6CCB2-B2FA-46BE-8B17-B39F728CBC12}"/>
              </a:ext>
            </a:extLst>
          </p:cNvPr>
          <p:cNvSpPr>
            <a:spLocks noGrp="1"/>
          </p:cNvSpPr>
          <p:nvPr>
            <p:ph type="subTitle" idx="1"/>
          </p:nvPr>
        </p:nvSpPr>
        <p:spPr>
          <a:xfrm>
            <a:off x="3048000" y="3545633"/>
            <a:ext cx="6096000" cy="1232557"/>
          </a:xfrm>
        </p:spPr>
        <p:txBody>
          <a:bodyPr anchor="t">
            <a:normAutofit/>
          </a:bodyPr>
          <a:lstStyle/>
          <a:p>
            <a:r>
              <a:rPr lang="en-US" sz="1400" dirty="0">
                <a:solidFill>
                  <a:schemeClr val="tx1">
                    <a:lumMod val="65000"/>
                    <a:lumOff val="35000"/>
                  </a:schemeClr>
                </a:solidFill>
              </a:rPr>
              <a:t>North Carolina Association Medical Staff Services</a:t>
            </a:r>
          </a:p>
          <a:p>
            <a:r>
              <a:rPr lang="en-US" sz="1400" dirty="0">
                <a:solidFill>
                  <a:schemeClr val="tx1">
                    <a:lumMod val="65000"/>
                    <a:lumOff val="35000"/>
                  </a:schemeClr>
                </a:solidFill>
              </a:rPr>
              <a:t>May 14, 2021</a:t>
            </a:r>
          </a:p>
          <a:p>
            <a:r>
              <a:rPr lang="en-US" sz="1400" dirty="0">
                <a:solidFill>
                  <a:schemeClr val="tx1">
                    <a:lumMod val="65000"/>
                    <a:lumOff val="35000"/>
                  </a:schemeClr>
                </a:solidFill>
              </a:rPr>
              <a:t>Renee Aird Dengler, RN, MS, CPMSM, CPCS, FMSP</a:t>
            </a:r>
          </a:p>
        </p:txBody>
      </p:sp>
    </p:spTree>
    <p:extLst>
      <p:ext uri="{BB962C8B-B14F-4D97-AF65-F5344CB8AC3E}">
        <p14:creationId xmlns:p14="http://schemas.microsoft.com/office/powerpoint/2010/main" val="194018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2F15A2D-2324-487D-A02A-BF46C5C580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17A7F34E-D418-47E2-9F86-2C45BBC312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2AEAFA59-923A-4F54-8B49-44C970BCC3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picture containing linedrawing&#10;&#10;Description automatically generated">
            <a:extLst>
              <a:ext uri="{FF2B5EF4-FFF2-40B4-BE49-F238E27FC236}">
                <a16:creationId xmlns:a16="http://schemas.microsoft.com/office/drawing/2014/main" id="{B649FD80-5BCA-4E45-93A5-2D653D7F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2663" y="918546"/>
            <a:ext cx="4045708" cy="4979334"/>
          </a:xfrm>
          <a:prstGeom prst="rect">
            <a:avLst/>
          </a:prstGeom>
        </p:spPr>
      </p:pic>
    </p:spTree>
    <p:extLst>
      <p:ext uri="{BB962C8B-B14F-4D97-AF65-F5344CB8AC3E}">
        <p14:creationId xmlns:p14="http://schemas.microsoft.com/office/powerpoint/2010/main" val="505999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F129-3D7B-4FB9-AD02-07796F37FA09}"/>
              </a:ext>
            </a:extLst>
          </p:cNvPr>
          <p:cNvSpPr>
            <a:spLocks noGrp="1"/>
          </p:cNvSpPr>
          <p:nvPr>
            <p:ph type="title"/>
          </p:nvPr>
        </p:nvSpPr>
        <p:spPr/>
        <p:txBody>
          <a:bodyPr/>
          <a:lstStyle/>
          <a:p>
            <a:pPr algn="ctr"/>
            <a:r>
              <a:rPr lang="en-US" dirty="0"/>
              <a:t>#1 - BE PROACTIVE </a:t>
            </a:r>
            <a:br>
              <a:rPr lang="en-US" dirty="0"/>
            </a:br>
            <a:r>
              <a:rPr lang="en-US" dirty="0"/>
              <a:t> Habit of Personal Responsibility</a:t>
            </a:r>
          </a:p>
        </p:txBody>
      </p:sp>
      <p:sp>
        <p:nvSpPr>
          <p:cNvPr id="3" name="Content Placeholder 2">
            <a:extLst>
              <a:ext uri="{FF2B5EF4-FFF2-40B4-BE49-F238E27FC236}">
                <a16:creationId xmlns:a16="http://schemas.microsoft.com/office/drawing/2014/main" id="{4E760E04-09AA-4154-B2AE-5538BD078764}"/>
              </a:ext>
            </a:extLst>
          </p:cNvPr>
          <p:cNvSpPr>
            <a:spLocks noGrp="1"/>
          </p:cNvSpPr>
          <p:nvPr>
            <p:ph idx="1"/>
          </p:nvPr>
        </p:nvSpPr>
        <p:spPr/>
        <p:txBody>
          <a:bodyPr/>
          <a:lstStyle/>
          <a:p>
            <a:pPr marL="0" indent="0" algn="ctr">
              <a:buNone/>
            </a:pPr>
            <a:r>
              <a:rPr lang="en-US" dirty="0"/>
              <a:t>Proactive v Reactive</a:t>
            </a:r>
          </a:p>
          <a:p>
            <a:r>
              <a:rPr lang="en-US" dirty="0"/>
              <a:t>Reactive</a:t>
            </a:r>
          </a:p>
          <a:p>
            <a:pPr lvl="1"/>
            <a:r>
              <a:rPr lang="en-US" dirty="0"/>
              <a:t>React based on mood, feelings – blame, accuse, victim language – waste time and energy on things you can’t control</a:t>
            </a:r>
          </a:p>
          <a:p>
            <a:r>
              <a:rPr lang="en-US" dirty="0"/>
              <a:t>Proactive</a:t>
            </a:r>
          </a:p>
          <a:p>
            <a:pPr lvl="1"/>
            <a:r>
              <a:rPr lang="en-US" dirty="0"/>
              <a:t>Pause, allow yourself to choose a response based on your principles and desired results</a:t>
            </a:r>
          </a:p>
          <a:p>
            <a:r>
              <a:rPr lang="en-US" dirty="0"/>
              <a:t>Reactive Language v Proactive Language</a:t>
            </a:r>
          </a:p>
          <a:p>
            <a:pPr lvl="1"/>
            <a:r>
              <a:rPr lang="en-US" dirty="0"/>
              <a:t>I can’t – I can</a:t>
            </a:r>
          </a:p>
          <a:p>
            <a:pPr lvl="1"/>
            <a:r>
              <a:rPr lang="en-US" dirty="0"/>
              <a:t>There’s nothing we can do – There must be something we can do</a:t>
            </a:r>
          </a:p>
          <a:p>
            <a:pPr lvl="1"/>
            <a:endParaRPr lang="en-US" dirty="0"/>
          </a:p>
          <a:p>
            <a:pPr marL="0" indent="0">
              <a:buNone/>
            </a:pPr>
            <a:endParaRPr lang="en-US" dirty="0"/>
          </a:p>
        </p:txBody>
      </p:sp>
    </p:spTree>
    <p:extLst>
      <p:ext uri="{BB962C8B-B14F-4D97-AF65-F5344CB8AC3E}">
        <p14:creationId xmlns:p14="http://schemas.microsoft.com/office/powerpoint/2010/main" val="4072683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101B3CC-B49F-4CE0-B198-228D1D4285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baby playing with a toy gun&#10;&#10;Description automatically generated with low confidence">
            <a:extLst>
              <a:ext uri="{FF2B5EF4-FFF2-40B4-BE49-F238E27FC236}">
                <a16:creationId xmlns:a16="http://schemas.microsoft.com/office/drawing/2014/main" id="{7EB1A395-F55C-4EEC-847C-665BB952EDF4}"/>
              </a:ext>
            </a:extLst>
          </p:cNvPr>
          <p:cNvPicPr>
            <a:picLocks noChangeAspect="1"/>
          </p:cNvPicPr>
          <p:nvPr/>
        </p:nvPicPr>
        <p:blipFill rotWithShape="1">
          <a:blip r:embed="rId2">
            <a:extLst>
              <a:ext uri="{28A0092B-C50C-407E-A947-70E740481C1C}">
                <a14:useLocalDpi xmlns:a14="http://schemas.microsoft.com/office/drawing/2010/main" val="0"/>
              </a:ext>
            </a:extLst>
          </a:blip>
          <a:srcRect r="21324" b="-1"/>
          <a:stretch/>
        </p:blipFill>
        <p:spPr>
          <a:xfrm>
            <a:off x="321734" y="557189"/>
            <a:ext cx="4276956" cy="5743616"/>
          </a:xfrm>
          <a:prstGeom prst="rect">
            <a:avLst/>
          </a:prstGeom>
        </p:spPr>
      </p:pic>
      <p:pic>
        <p:nvPicPr>
          <p:cNvPr id="3" name="Picture 2" descr="A picture containing text, nature, outdoor, beach&#10;&#10;Description automatically generated">
            <a:extLst>
              <a:ext uri="{FF2B5EF4-FFF2-40B4-BE49-F238E27FC236}">
                <a16:creationId xmlns:a16="http://schemas.microsoft.com/office/drawing/2014/main" id="{C0374358-9907-4426-8662-DC4E1A2D2692}"/>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4212" r="16276" b="-1"/>
          <a:stretch/>
        </p:blipFill>
        <p:spPr>
          <a:xfrm>
            <a:off x="4772525" y="557189"/>
            <a:ext cx="7097742" cy="5743616"/>
          </a:xfrm>
          <a:prstGeom prst="rect">
            <a:avLst/>
          </a:prstGeom>
        </p:spPr>
      </p:pic>
    </p:spTree>
    <p:extLst>
      <p:ext uri="{BB962C8B-B14F-4D97-AF65-F5344CB8AC3E}">
        <p14:creationId xmlns:p14="http://schemas.microsoft.com/office/powerpoint/2010/main" val="523172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07CEA-55CA-44A8-89CC-DE60BC0E29AC}"/>
              </a:ext>
            </a:extLst>
          </p:cNvPr>
          <p:cNvSpPr>
            <a:spLocks noGrp="1"/>
          </p:cNvSpPr>
          <p:nvPr>
            <p:ph type="title"/>
          </p:nvPr>
        </p:nvSpPr>
        <p:spPr/>
        <p:txBody>
          <a:bodyPr/>
          <a:lstStyle/>
          <a:p>
            <a:r>
              <a:rPr lang="en-US" dirty="0"/>
              <a:t>#1 - BE PROACTIVE</a:t>
            </a:r>
          </a:p>
        </p:txBody>
      </p:sp>
      <p:sp>
        <p:nvSpPr>
          <p:cNvPr id="3" name="Content Placeholder 2">
            <a:extLst>
              <a:ext uri="{FF2B5EF4-FFF2-40B4-BE49-F238E27FC236}">
                <a16:creationId xmlns:a16="http://schemas.microsoft.com/office/drawing/2014/main" id="{EDF8A444-6303-4788-8985-072525D8D026}"/>
              </a:ext>
            </a:extLst>
          </p:cNvPr>
          <p:cNvSpPr>
            <a:spLocks noGrp="1"/>
          </p:cNvSpPr>
          <p:nvPr>
            <p:ph idx="1"/>
          </p:nvPr>
        </p:nvSpPr>
        <p:spPr/>
        <p:txBody>
          <a:bodyPr/>
          <a:lstStyle/>
          <a:p>
            <a:pPr lvl="1"/>
            <a:endParaRPr lang="en-US" dirty="0"/>
          </a:p>
          <a:p>
            <a:pPr marL="0" indent="0" algn="ctr">
              <a:buNone/>
            </a:pPr>
            <a:r>
              <a:rPr lang="en-US" dirty="0"/>
              <a:t>Change your Paradigm</a:t>
            </a:r>
          </a:p>
          <a:p>
            <a:pPr marL="0" indent="0" algn="ctr">
              <a:buNone/>
            </a:pPr>
            <a:endParaRPr lang="en-US" dirty="0"/>
          </a:p>
          <a:p>
            <a:r>
              <a:rPr lang="en-US" b="0" i="0" dirty="0">
                <a:solidFill>
                  <a:srgbClr val="202124"/>
                </a:solidFill>
                <a:effectLst/>
                <a:latin typeface="Roboto" panose="02000000000000000000" pitchFamily="2" charset="0"/>
              </a:rPr>
              <a:t>A </a:t>
            </a:r>
            <a:r>
              <a:rPr lang="en-US" b="1" i="0" dirty="0">
                <a:solidFill>
                  <a:srgbClr val="202124"/>
                </a:solidFill>
                <a:effectLst/>
                <a:latin typeface="Roboto" panose="02000000000000000000" pitchFamily="2" charset="0"/>
              </a:rPr>
              <a:t>paradigm</a:t>
            </a:r>
            <a:r>
              <a:rPr lang="en-US" b="0" i="0" dirty="0">
                <a:solidFill>
                  <a:srgbClr val="202124"/>
                </a:solidFill>
                <a:effectLst/>
                <a:latin typeface="Roboto" panose="02000000000000000000" pitchFamily="2" charset="0"/>
              </a:rPr>
              <a:t> is a standard, perspective, or set of ideas.</a:t>
            </a:r>
          </a:p>
          <a:p>
            <a:pPr marL="0" indent="0">
              <a:buNone/>
            </a:pPr>
            <a:endParaRPr lang="en-US" b="0" i="0" dirty="0">
              <a:solidFill>
                <a:srgbClr val="202124"/>
              </a:solidFill>
              <a:effectLst/>
              <a:latin typeface="Roboto" panose="02000000000000000000" pitchFamily="2" charset="0"/>
            </a:endParaRPr>
          </a:p>
          <a:p>
            <a:r>
              <a:rPr lang="en-US" b="0" i="0" dirty="0">
                <a:solidFill>
                  <a:srgbClr val="202124"/>
                </a:solidFill>
                <a:effectLst/>
                <a:latin typeface="Roboto" panose="02000000000000000000" pitchFamily="2" charset="0"/>
              </a:rPr>
              <a:t>A </a:t>
            </a:r>
            <a:r>
              <a:rPr lang="en-US" b="1" i="0" dirty="0">
                <a:solidFill>
                  <a:srgbClr val="202124"/>
                </a:solidFill>
                <a:effectLst/>
                <a:latin typeface="Roboto" panose="02000000000000000000" pitchFamily="2" charset="0"/>
              </a:rPr>
              <a:t>paradigm</a:t>
            </a:r>
            <a:r>
              <a:rPr lang="en-US" b="0" i="0" dirty="0">
                <a:solidFill>
                  <a:srgbClr val="202124"/>
                </a:solidFill>
                <a:effectLst/>
                <a:latin typeface="Roboto" panose="02000000000000000000" pitchFamily="2" charset="0"/>
              </a:rPr>
              <a:t> is a way of looking at something. When you change </a:t>
            </a:r>
            <a:r>
              <a:rPr lang="en-US" b="1" i="0" dirty="0">
                <a:solidFill>
                  <a:srgbClr val="202124"/>
                </a:solidFill>
                <a:effectLst/>
                <a:latin typeface="Roboto" panose="02000000000000000000" pitchFamily="2" charset="0"/>
              </a:rPr>
              <a:t>paradigms</a:t>
            </a:r>
            <a:r>
              <a:rPr lang="en-US" b="0" i="0" dirty="0">
                <a:solidFill>
                  <a:srgbClr val="202124"/>
                </a:solidFill>
                <a:effectLst/>
                <a:latin typeface="Roboto" panose="02000000000000000000" pitchFamily="2" charset="0"/>
              </a:rPr>
              <a:t>, you're changing how you think about something.</a:t>
            </a:r>
            <a:endParaRPr lang="en-US" dirty="0"/>
          </a:p>
          <a:p>
            <a:pPr lvl="1"/>
            <a:endParaRPr lang="en-US" dirty="0"/>
          </a:p>
          <a:p>
            <a:pPr lvl="1"/>
            <a:endParaRPr lang="en-US" dirty="0"/>
          </a:p>
        </p:txBody>
      </p:sp>
    </p:spTree>
    <p:extLst>
      <p:ext uri="{BB962C8B-B14F-4D97-AF65-F5344CB8AC3E}">
        <p14:creationId xmlns:p14="http://schemas.microsoft.com/office/powerpoint/2010/main" val="770261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9379C8-B592-41C9-9DA3-C54971E1A9C1}"/>
              </a:ext>
            </a:extLst>
          </p:cNvPr>
          <p:cNvPicPr>
            <a:picLocks noChangeAspect="1"/>
          </p:cNvPicPr>
          <p:nvPr/>
        </p:nvPicPr>
        <p:blipFill>
          <a:blip r:embed="rId2"/>
          <a:stretch>
            <a:fillRect/>
          </a:stretch>
        </p:blipFill>
        <p:spPr>
          <a:xfrm>
            <a:off x="19956" y="485775"/>
            <a:ext cx="12152088" cy="5886450"/>
          </a:xfrm>
          <a:prstGeom prst="rect">
            <a:avLst/>
          </a:prstGeom>
        </p:spPr>
      </p:pic>
    </p:spTree>
    <p:extLst>
      <p:ext uri="{BB962C8B-B14F-4D97-AF65-F5344CB8AC3E}">
        <p14:creationId xmlns:p14="http://schemas.microsoft.com/office/powerpoint/2010/main" val="2980348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806C8-AC1A-4882-B96B-CA25814DE0C7}"/>
              </a:ext>
            </a:extLst>
          </p:cNvPr>
          <p:cNvSpPr>
            <a:spLocks noGrp="1"/>
          </p:cNvSpPr>
          <p:nvPr>
            <p:ph type="title"/>
          </p:nvPr>
        </p:nvSpPr>
        <p:spPr/>
        <p:txBody>
          <a:bodyPr/>
          <a:lstStyle/>
          <a:p>
            <a:r>
              <a:rPr lang="en-US" dirty="0"/>
              <a:t>BE PROACTIVE</a:t>
            </a:r>
          </a:p>
        </p:txBody>
      </p:sp>
      <p:sp>
        <p:nvSpPr>
          <p:cNvPr id="3" name="Content Placeholder 2">
            <a:extLst>
              <a:ext uri="{FF2B5EF4-FFF2-40B4-BE49-F238E27FC236}">
                <a16:creationId xmlns:a16="http://schemas.microsoft.com/office/drawing/2014/main" id="{F85495FC-9094-4CAA-B9BD-1F71EDA1C4AB}"/>
              </a:ext>
            </a:extLst>
          </p:cNvPr>
          <p:cNvSpPr>
            <a:spLocks noGrp="1"/>
          </p:cNvSpPr>
          <p:nvPr>
            <p:ph idx="1"/>
          </p:nvPr>
        </p:nvSpPr>
        <p:spPr/>
        <p:txBody>
          <a:bodyPr/>
          <a:lstStyle/>
          <a:p>
            <a:pPr marL="0" indent="0" algn="ctr">
              <a:buNone/>
            </a:pPr>
            <a:r>
              <a:rPr lang="en-US" u="sng" dirty="0"/>
              <a:t>Circle of Concern v Circle of Influence</a:t>
            </a:r>
          </a:p>
          <a:p>
            <a:pPr marL="0" indent="0" algn="ctr">
              <a:buNone/>
            </a:pPr>
            <a:endParaRPr lang="en-US" u="sng" dirty="0"/>
          </a:p>
          <a:p>
            <a:r>
              <a:rPr lang="en-US" dirty="0"/>
              <a:t>Don’t focus on what you can’t control.</a:t>
            </a:r>
          </a:p>
          <a:p>
            <a:r>
              <a:rPr lang="en-US" dirty="0"/>
              <a:t>Focus on those things where you have some influence.</a:t>
            </a:r>
          </a:p>
          <a:p>
            <a:pPr lvl="1"/>
            <a:r>
              <a:rPr lang="en-US" dirty="0"/>
              <a:t>What can you do rather than what can’t you do.</a:t>
            </a:r>
          </a:p>
          <a:p>
            <a:r>
              <a:rPr lang="en-US" dirty="0"/>
              <a:t>You can’t ruin my day!</a:t>
            </a:r>
          </a:p>
          <a:p>
            <a:endParaRPr lang="en-US" dirty="0"/>
          </a:p>
          <a:p>
            <a:r>
              <a:rPr lang="en-US" dirty="0"/>
              <a:t>You have choices.  You choose how you react.</a:t>
            </a:r>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3241869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2679492-7988-4050-9056-5424444524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091B163-7D61-4891-ABCF-5C13D9C418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5" descr="C:\Users\Dengler_Renee\Pictures\alice cat.bmp">
            <a:extLst>
              <a:ext uri="{FF2B5EF4-FFF2-40B4-BE49-F238E27FC236}">
                <a16:creationId xmlns:a16="http://schemas.microsoft.com/office/drawing/2014/main" id="{2D5DBEBE-66E7-41A4-AC50-DE128F0E36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06" r="3764"/>
          <a:stretch/>
        </p:blipFill>
        <p:spPr bwMode="auto">
          <a:xfrm>
            <a:off x="974985" y="299509"/>
            <a:ext cx="3829940" cy="625898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E3E2D973-E60D-4780-9AA1-C8F430DFDD70}"/>
              </a:ext>
            </a:extLst>
          </p:cNvPr>
          <p:cNvSpPr txBox="1"/>
          <p:nvPr/>
        </p:nvSpPr>
        <p:spPr>
          <a:xfrm>
            <a:off x="6324601" y="748146"/>
            <a:ext cx="5261558" cy="5608204"/>
          </a:xfrm>
          <a:prstGeom prst="rect">
            <a:avLst/>
          </a:prstGeom>
        </p:spPr>
        <p:txBody>
          <a:bodyPr vert="horz" lIns="91440" tIns="45720" rIns="91440" bIns="45720" rtlCol="0" anchor="t">
            <a:normAutofit/>
          </a:bodyPr>
          <a:lstStyle/>
          <a:p>
            <a:pPr>
              <a:lnSpc>
                <a:spcPct val="90000"/>
              </a:lnSpc>
              <a:spcAft>
                <a:spcPts val="600"/>
              </a:spcAft>
            </a:pPr>
            <a:endParaRPr lang="en-US" altLang="en-US" sz="2400">
              <a:solidFill>
                <a:schemeClr val="tx1">
                  <a:alpha val="80000"/>
                </a:schemeClr>
              </a:solidFill>
            </a:endParaRPr>
          </a:p>
          <a:p>
            <a:pPr>
              <a:lnSpc>
                <a:spcPct val="90000"/>
              </a:lnSpc>
              <a:spcAft>
                <a:spcPts val="600"/>
              </a:spcAft>
            </a:pPr>
            <a:r>
              <a:rPr lang="en-US" altLang="en-US" sz="2400">
                <a:solidFill>
                  <a:schemeClr val="tx1">
                    <a:alpha val="80000"/>
                  </a:schemeClr>
                </a:solidFill>
              </a:rPr>
              <a:t>“One day Alice came to a fork in the road and saw a Cheshire cat in a tree. </a:t>
            </a:r>
          </a:p>
          <a:p>
            <a:pPr marL="0" indent="-228600">
              <a:lnSpc>
                <a:spcPct val="90000"/>
              </a:lnSpc>
              <a:spcAft>
                <a:spcPts val="600"/>
              </a:spcAft>
              <a:buFont typeface="Arial" panose="020B0604020202020204" pitchFamily="34" charset="0"/>
              <a:buChar char="•"/>
            </a:pPr>
            <a:endParaRPr lang="en-US" altLang="en-US" sz="2400">
              <a:solidFill>
                <a:schemeClr val="tx1">
                  <a:alpha val="80000"/>
                </a:schemeClr>
              </a:solidFill>
            </a:endParaRPr>
          </a:p>
          <a:p>
            <a:pPr>
              <a:lnSpc>
                <a:spcPct val="90000"/>
              </a:lnSpc>
              <a:spcAft>
                <a:spcPts val="600"/>
              </a:spcAft>
            </a:pPr>
            <a:r>
              <a:rPr lang="en-US" altLang="en-US" sz="2400">
                <a:solidFill>
                  <a:schemeClr val="tx1">
                    <a:alpha val="80000"/>
                  </a:schemeClr>
                </a:solidFill>
              </a:rPr>
              <a:t>Which road do I take? she asked. </a:t>
            </a:r>
          </a:p>
          <a:p>
            <a:pPr indent="-228600">
              <a:lnSpc>
                <a:spcPct val="90000"/>
              </a:lnSpc>
              <a:spcAft>
                <a:spcPts val="600"/>
              </a:spcAft>
              <a:buFont typeface="Arial" panose="020B0604020202020204" pitchFamily="34" charset="0"/>
              <a:buChar char="•"/>
            </a:pPr>
            <a:endParaRPr lang="en-US" altLang="en-US" sz="2400">
              <a:solidFill>
                <a:schemeClr val="tx1">
                  <a:alpha val="80000"/>
                </a:schemeClr>
              </a:solidFill>
            </a:endParaRPr>
          </a:p>
          <a:p>
            <a:pPr>
              <a:lnSpc>
                <a:spcPct val="90000"/>
              </a:lnSpc>
              <a:spcAft>
                <a:spcPts val="600"/>
              </a:spcAft>
            </a:pPr>
            <a:r>
              <a:rPr lang="en-US" altLang="en-US" sz="2400">
                <a:solidFill>
                  <a:schemeClr val="tx1">
                    <a:alpha val="80000"/>
                  </a:schemeClr>
                </a:solidFill>
              </a:rPr>
              <a:t>Where do you want to go? was his response. </a:t>
            </a:r>
          </a:p>
          <a:p>
            <a:pPr>
              <a:lnSpc>
                <a:spcPct val="90000"/>
              </a:lnSpc>
              <a:spcAft>
                <a:spcPts val="600"/>
              </a:spcAft>
            </a:pPr>
            <a:endParaRPr lang="en-US" altLang="en-US" sz="2400">
              <a:solidFill>
                <a:schemeClr val="tx1">
                  <a:alpha val="80000"/>
                </a:schemeClr>
              </a:solidFill>
            </a:endParaRPr>
          </a:p>
          <a:p>
            <a:pPr>
              <a:lnSpc>
                <a:spcPct val="90000"/>
              </a:lnSpc>
              <a:spcAft>
                <a:spcPts val="600"/>
              </a:spcAft>
            </a:pPr>
            <a:r>
              <a:rPr lang="en-US" altLang="en-US" sz="2400">
                <a:solidFill>
                  <a:schemeClr val="tx1">
                    <a:alpha val="80000"/>
                  </a:schemeClr>
                </a:solidFill>
              </a:rPr>
              <a:t>I don't know, Alice answered. </a:t>
            </a:r>
          </a:p>
          <a:p>
            <a:pPr indent="-228600">
              <a:lnSpc>
                <a:spcPct val="90000"/>
              </a:lnSpc>
              <a:spcAft>
                <a:spcPts val="600"/>
              </a:spcAft>
              <a:buFont typeface="Arial" panose="020B0604020202020204" pitchFamily="34" charset="0"/>
              <a:buChar char="•"/>
            </a:pPr>
            <a:endParaRPr lang="en-US" altLang="en-US" sz="2400">
              <a:solidFill>
                <a:schemeClr val="tx1">
                  <a:alpha val="80000"/>
                </a:schemeClr>
              </a:solidFill>
            </a:endParaRPr>
          </a:p>
          <a:p>
            <a:pPr>
              <a:lnSpc>
                <a:spcPct val="90000"/>
              </a:lnSpc>
              <a:spcAft>
                <a:spcPts val="600"/>
              </a:spcAft>
            </a:pPr>
            <a:r>
              <a:rPr lang="en-US" altLang="en-US" sz="2400">
                <a:solidFill>
                  <a:schemeClr val="tx1">
                    <a:alpha val="80000"/>
                  </a:schemeClr>
                </a:solidFill>
              </a:rPr>
              <a:t>Then, said the cat, it doesn't matter.” </a:t>
            </a:r>
            <a:endParaRPr lang="en-US" altLang="en-US" sz="2400" dirty="0">
              <a:solidFill>
                <a:schemeClr val="tx1">
                  <a:alpha val="80000"/>
                </a:schemeClr>
              </a:solidFill>
            </a:endParaRPr>
          </a:p>
        </p:txBody>
      </p:sp>
      <p:cxnSp>
        <p:nvCxnSpPr>
          <p:cNvPr id="20" name="Straight Connector 19">
            <a:extLst>
              <a:ext uri="{FF2B5EF4-FFF2-40B4-BE49-F238E27FC236}">
                <a16:creationId xmlns:a16="http://schemas.microsoft.com/office/drawing/2014/main" id="{C49DA8F6-BCC1-4447-B54C-57856834B9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693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B6017-7A9F-404A-916E-92D78D7522A2}"/>
              </a:ext>
            </a:extLst>
          </p:cNvPr>
          <p:cNvSpPr>
            <a:spLocks noGrp="1"/>
          </p:cNvSpPr>
          <p:nvPr>
            <p:ph type="title"/>
          </p:nvPr>
        </p:nvSpPr>
        <p:spPr/>
        <p:txBody>
          <a:bodyPr/>
          <a:lstStyle/>
          <a:p>
            <a:pPr algn="ctr"/>
            <a:r>
              <a:rPr lang="en-US" dirty="0"/>
              <a:t>#2 - BEGIN WITH THE END IN MIND</a:t>
            </a:r>
            <a:br>
              <a:rPr lang="en-US" dirty="0"/>
            </a:br>
            <a:r>
              <a:rPr lang="en-US" dirty="0"/>
              <a:t>Habit of Personal Vision</a:t>
            </a:r>
          </a:p>
        </p:txBody>
      </p:sp>
      <p:sp>
        <p:nvSpPr>
          <p:cNvPr id="3" name="Content Placeholder 2">
            <a:extLst>
              <a:ext uri="{FF2B5EF4-FFF2-40B4-BE49-F238E27FC236}">
                <a16:creationId xmlns:a16="http://schemas.microsoft.com/office/drawing/2014/main" id="{C2CD7DEA-65B2-42BF-9FFE-DB43049007BE}"/>
              </a:ext>
            </a:extLst>
          </p:cNvPr>
          <p:cNvSpPr>
            <a:spLocks noGrp="1"/>
          </p:cNvSpPr>
          <p:nvPr>
            <p:ph idx="1"/>
          </p:nvPr>
        </p:nvSpPr>
        <p:spPr/>
        <p:txBody>
          <a:bodyPr>
            <a:normAutofit/>
          </a:bodyPr>
          <a:lstStyle/>
          <a:p>
            <a:r>
              <a:rPr lang="en-US" dirty="0"/>
              <a:t>Leadership Habit</a:t>
            </a:r>
          </a:p>
          <a:p>
            <a:endParaRPr lang="en-US" dirty="0"/>
          </a:p>
          <a:p>
            <a:r>
              <a:rPr lang="en-US" dirty="0"/>
              <a:t>What is your Vision?</a:t>
            </a:r>
          </a:p>
          <a:p>
            <a:endParaRPr lang="en-US" dirty="0"/>
          </a:p>
          <a:p>
            <a:r>
              <a:rPr lang="en-US" dirty="0"/>
              <a:t>To Begin with the End in Mind means to start something after thinking about the expected result</a:t>
            </a:r>
          </a:p>
          <a:p>
            <a:pPr marL="0" indent="0">
              <a:buNone/>
            </a:pPr>
            <a:endParaRPr lang="en-US" dirty="0"/>
          </a:p>
          <a:p>
            <a:r>
              <a:rPr lang="en-US" dirty="0"/>
              <a:t>If you don’t know what you expect – anything you get is ok…</a:t>
            </a:r>
          </a:p>
          <a:p>
            <a:pPr marL="0" indent="0">
              <a:buNone/>
            </a:pPr>
            <a:endParaRPr lang="en-US" dirty="0"/>
          </a:p>
        </p:txBody>
      </p:sp>
    </p:spTree>
    <p:extLst>
      <p:ext uri="{BB962C8B-B14F-4D97-AF65-F5344CB8AC3E}">
        <p14:creationId xmlns:p14="http://schemas.microsoft.com/office/powerpoint/2010/main" val="229484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B6017-7A9F-404A-916E-92D78D7522A2}"/>
              </a:ext>
            </a:extLst>
          </p:cNvPr>
          <p:cNvSpPr>
            <a:spLocks noGrp="1"/>
          </p:cNvSpPr>
          <p:nvPr>
            <p:ph type="title"/>
          </p:nvPr>
        </p:nvSpPr>
        <p:spPr/>
        <p:txBody>
          <a:bodyPr/>
          <a:lstStyle/>
          <a:p>
            <a:pPr algn="ctr"/>
            <a:r>
              <a:rPr lang="en-US" dirty="0"/>
              <a:t>#2 - BEGIN WITH THE END IN MIND</a:t>
            </a:r>
            <a:br>
              <a:rPr lang="en-US" dirty="0"/>
            </a:br>
            <a:r>
              <a:rPr lang="en-US" dirty="0"/>
              <a:t>Habit of Personal Vision</a:t>
            </a:r>
          </a:p>
        </p:txBody>
      </p:sp>
      <p:sp>
        <p:nvSpPr>
          <p:cNvPr id="3" name="Content Placeholder 2">
            <a:extLst>
              <a:ext uri="{FF2B5EF4-FFF2-40B4-BE49-F238E27FC236}">
                <a16:creationId xmlns:a16="http://schemas.microsoft.com/office/drawing/2014/main" id="{C2CD7DEA-65B2-42BF-9FFE-DB43049007BE}"/>
              </a:ext>
            </a:extLst>
          </p:cNvPr>
          <p:cNvSpPr>
            <a:spLocks noGrp="1"/>
          </p:cNvSpPr>
          <p:nvPr>
            <p:ph idx="1"/>
          </p:nvPr>
        </p:nvSpPr>
        <p:spPr/>
        <p:txBody>
          <a:bodyPr>
            <a:normAutofit fontScale="92500" lnSpcReduction="10000"/>
          </a:bodyPr>
          <a:lstStyle/>
          <a:p>
            <a:r>
              <a:rPr lang="en-US" dirty="0"/>
              <a:t>Start with a Vision – If you don’t know where you’re going, how will you know when you get there?</a:t>
            </a:r>
          </a:p>
          <a:p>
            <a:r>
              <a:rPr lang="en-US" dirty="0"/>
              <a:t>Define outcomes before you start/act</a:t>
            </a:r>
          </a:p>
          <a:p>
            <a:pPr lvl="1"/>
            <a:r>
              <a:rPr lang="en-US" dirty="0"/>
              <a:t>What will it look like?</a:t>
            </a:r>
          </a:p>
          <a:p>
            <a:pPr lvl="1"/>
            <a:r>
              <a:rPr lang="en-US" dirty="0"/>
              <a:t>How will I know?</a:t>
            </a:r>
          </a:p>
          <a:p>
            <a:pPr lvl="1"/>
            <a:r>
              <a:rPr lang="en-US" dirty="0"/>
              <a:t>How do I get from here to there?</a:t>
            </a:r>
          </a:p>
          <a:p>
            <a:pPr marL="457200" lvl="1" indent="0">
              <a:buNone/>
            </a:pPr>
            <a:endParaRPr lang="en-US" dirty="0"/>
          </a:p>
          <a:p>
            <a:r>
              <a:rPr lang="en-US" dirty="0"/>
              <a:t>Start with the Outcome and work backwards</a:t>
            </a:r>
          </a:p>
          <a:p>
            <a:endParaRPr lang="en-US" dirty="0"/>
          </a:p>
          <a:p>
            <a:r>
              <a:rPr lang="en-US" dirty="0"/>
              <a:t>If you’re really working hard to be a success, make sure your ladder is leaning against the right wall.</a:t>
            </a:r>
          </a:p>
          <a:p>
            <a:endParaRPr lang="en-US" dirty="0"/>
          </a:p>
          <a:p>
            <a:endParaRPr lang="en-US" dirty="0"/>
          </a:p>
        </p:txBody>
      </p:sp>
    </p:spTree>
    <p:extLst>
      <p:ext uri="{BB962C8B-B14F-4D97-AF65-F5344CB8AC3E}">
        <p14:creationId xmlns:p14="http://schemas.microsoft.com/office/powerpoint/2010/main" val="2585296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person&#10;&#10;Description automatically generated">
            <a:extLst>
              <a:ext uri="{FF2B5EF4-FFF2-40B4-BE49-F238E27FC236}">
                <a16:creationId xmlns:a16="http://schemas.microsoft.com/office/drawing/2014/main" id="{4183F4C1-61F0-440B-8447-D490061F58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0585" y="1885338"/>
            <a:ext cx="1638300" cy="2533650"/>
          </a:xfrm>
          <a:prstGeom prst="rect">
            <a:avLst/>
          </a:prstGeom>
        </p:spPr>
      </p:pic>
      <p:sp>
        <p:nvSpPr>
          <p:cNvPr id="5" name="TextBox 4">
            <a:extLst>
              <a:ext uri="{FF2B5EF4-FFF2-40B4-BE49-F238E27FC236}">
                <a16:creationId xmlns:a16="http://schemas.microsoft.com/office/drawing/2014/main" id="{A186B3D4-D8FF-489B-8BDC-FF3591EF3F64}"/>
              </a:ext>
            </a:extLst>
          </p:cNvPr>
          <p:cNvSpPr txBox="1"/>
          <p:nvPr/>
        </p:nvSpPr>
        <p:spPr>
          <a:xfrm>
            <a:off x="5228438" y="2092539"/>
            <a:ext cx="6094602" cy="1754326"/>
          </a:xfrm>
          <a:prstGeom prst="rect">
            <a:avLst/>
          </a:prstGeom>
          <a:noFill/>
        </p:spPr>
        <p:txBody>
          <a:bodyPr wrap="square">
            <a:spAutoFit/>
          </a:bodyPr>
          <a:lstStyle/>
          <a:p>
            <a:pPr algn="l"/>
            <a:r>
              <a:rPr lang="en-US" b="0" i="0" dirty="0">
                <a:solidFill>
                  <a:srgbClr val="181818"/>
                </a:solidFill>
                <a:effectLst/>
                <a:latin typeface="Merriweather"/>
              </a:rPr>
              <a:t>“For the want of a nail the shoe was lost,</a:t>
            </a:r>
            <a:br>
              <a:rPr lang="en-US" b="0" i="0" dirty="0">
                <a:solidFill>
                  <a:srgbClr val="181818"/>
                </a:solidFill>
                <a:effectLst/>
                <a:latin typeface="Merriweather"/>
              </a:rPr>
            </a:br>
            <a:r>
              <a:rPr lang="en-US" b="0" i="0" dirty="0">
                <a:solidFill>
                  <a:srgbClr val="181818"/>
                </a:solidFill>
                <a:effectLst/>
                <a:latin typeface="Merriweather"/>
              </a:rPr>
              <a:t>For the want of a shoe the horse was lost,</a:t>
            </a:r>
            <a:br>
              <a:rPr lang="en-US" b="0" i="0" dirty="0">
                <a:solidFill>
                  <a:srgbClr val="181818"/>
                </a:solidFill>
                <a:effectLst/>
                <a:latin typeface="Merriweather"/>
              </a:rPr>
            </a:br>
            <a:r>
              <a:rPr lang="en-US" b="0" i="0" dirty="0">
                <a:solidFill>
                  <a:srgbClr val="181818"/>
                </a:solidFill>
                <a:effectLst/>
                <a:latin typeface="Merriweather"/>
              </a:rPr>
              <a:t>For the want of a horse the rider was lost,</a:t>
            </a:r>
            <a:br>
              <a:rPr lang="en-US" b="0" i="0" dirty="0">
                <a:solidFill>
                  <a:srgbClr val="181818"/>
                </a:solidFill>
                <a:effectLst/>
                <a:latin typeface="Merriweather"/>
              </a:rPr>
            </a:br>
            <a:r>
              <a:rPr lang="en-US" b="0" i="0" dirty="0">
                <a:solidFill>
                  <a:srgbClr val="181818"/>
                </a:solidFill>
                <a:effectLst/>
                <a:latin typeface="Merriweather"/>
              </a:rPr>
              <a:t>For the want of a rider the battle was lost,</a:t>
            </a:r>
            <a:br>
              <a:rPr lang="en-US" b="0" i="0" dirty="0">
                <a:solidFill>
                  <a:srgbClr val="181818"/>
                </a:solidFill>
                <a:effectLst/>
                <a:latin typeface="Merriweather"/>
              </a:rPr>
            </a:br>
            <a:r>
              <a:rPr lang="en-US" b="0" i="0" dirty="0">
                <a:solidFill>
                  <a:srgbClr val="181818"/>
                </a:solidFill>
                <a:effectLst/>
                <a:latin typeface="Merriweather"/>
              </a:rPr>
              <a:t>For the want of a battle the kingdom was lost,</a:t>
            </a:r>
            <a:br>
              <a:rPr lang="en-US" b="0" i="0" dirty="0">
                <a:solidFill>
                  <a:srgbClr val="181818"/>
                </a:solidFill>
                <a:effectLst/>
                <a:latin typeface="Merriweather"/>
              </a:rPr>
            </a:br>
            <a:r>
              <a:rPr lang="en-US" b="0" i="0" dirty="0">
                <a:solidFill>
                  <a:srgbClr val="181818"/>
                </a:solidFill>
                <a:effectLst/>
                <a:latin typeface="Merriweather"/>
              </a:rPr>
              <a:t>And all for the want of a horseshoe-nail.”</a:t>
            </a:r>
          </a:p>
        </p:txBody>
      </p:sp>
      <p:sp>
        <p:nvSpPr>
          <p:cNvPr id="7" name="TextBox 6">
            <a:extLst>
              <a:ext uri="{FF2B5EF4-FFF2-40B4-BE49-F238E27FC236}">
                <a16:creationId xmlns:a16="http://schemas.microsoft.com/office/drawing/2014/main" id="{33004BAE-33C2-49A0-BCFC-3265FC55D982}"/>
              </a:ext>
            </a:extLst>
          </p:cNvPr>
          <p:cNvSpPr txBox="1"/>
          <p:nvPr/>
        </p:nvSpPr>
        <p:spPr>
          <a:xfrm>
            <a:off x="5228438" y="3934329"/>
            <a:ext cx="6094602" cy="369332"/>
          </a:xfrm>
          <a:prstGeom prst="rect">
            <a:avLst/>
          </a:prstGeom>
          <a:noFill/>
        </p:spPr>
        <p:txBody>
          <a:bodyPr wrap="square">
            <a:spAutoFit/>
          </a:bodyPr>
          <a:lstStyle/>
          <a:p>
            <a:r>
              <a:rPr lang="en-US" b="0" i="1" dirty="0">
                <a:solidFill>
                  <a:srgbClr val="202122"/>
                </a:solidFill>
                <a:effectLst/>
                <a:latin typeface="Arial" panose="020B0604020202020204" pitchFamily="34" charset="0"/>
              </a:rPr>
              <a:t>Poor Richards Almanack</a:t>
            </a:r>
            <a:r>
              <a:rPr lang="en-US" b="0" i="0" dirty="0">
                <a:solidFill>
                  <a:srgbClr val="202122"/>
                </a:solidFill>
                <a:effectLst/>
                <a:latin typeface="Arial" panose="020B0604020202020204" pitchFamily="34" charset="0"/>
              </a:rPr>
              <a:t>, June 1758</a:t>
            </a:r>
            <a:endParaRPr lang="en-US" dirty="0"/>
          </a:p>
        </p:txBody>
      </p:sp>
    </p:spTree>
    <p:extLst>
      <p:ext uri="{BB962C8B-B14F-4D97-AF65-F5344CB8AC3E}">
        <p14:creationId xmlns:p14="http://schemas.microsoft.com/office/powerpoint/2010/main" val="874376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4609AF6-CB88-4833-B27D-FAACF2CE425D}"/>
              </a:ext>
            </a:extLst>
          </p:cNvPr>
          <p:cNvSpPr txBox="1"/>
          <p:nvPr/>
        </p:nvSpPr>
        <p:spPr>
          <a:xfrm>
            <a:off x="5889072" y="2269068"/>
            <a:ext cx="5966955" cy="4801314"/>
          </a:xfrm>
          <a:prstGeom prst="rect">
            <a:avLst/>
          </a:prstGeom>
          <a:noFill/>
        </p:spPr>
        <p:txBody>
          <a:bodyPr wrap="square">
            <a:spAutoFit/>
          </a:bodyPr>
          <a:lstStyle/>
          <a:p>
            <a:r>
              <a:rPr lang="en-US" b="1" i="0" dirty="0">
                <a:solidFill>
                  <a:srgbClr val="333333"/>
                </a:solidFill>
                <a:effectLst/>
                <a:latin typeface="Roboto"/>
              </a:rPr>
              <a:t>*</a:t>
            </a:r>
            <a:r>
              <a:rPr lang="en-US" b="1" i="1" dirty="0">
                <a:solidFill>
                  <a:srgbClr val="333333"/>
                </a:solidFill>
                <a:effectLst/>
                <a:latin typeface="Roboto"/>
              </a:rPr>
              <a:t>New York Times</a:t>
            </a:r>
            <a:r>
              <a:rPr lang="en-US" b="1" i="0" dirty="0">
                <a:solidFill>
                  <a:srgbClr val="333333"/>
                </a:solidFill>
                <a:effectLst/>
                <a:latin typeface="Roboto"/>
              </a:rPr>
              <a:t> bestseller—over 40 million copies sold</a:t>
            </a:r>
            <a:r>
              <a:rPr lang="en-US" b="0" i="0" dirty="0">
                <a:solidFill>
                  <a:srgbClr val="333333"/>
                </a:solidFill>
                <a:effectLst/>
                <a:latin typeface="Roboto"/>
              </a:rPr>
              <a:t>*</a:t>
            </a:r>
          </a:p>
          <a:p>
            <a:r>
              <a:rPr lang="en-US" dirty="0"/>
              <a:t/>
            </a:r>
            <a:br>
              <a:rPr lang="en-US" dirty="0"/>
            </a:br>
            <a:r>
              <a:rPr lang="en-US" b="1" i="0" dirty="0">
                <a:solidFill>
                  <a:srgbClr val="333333"/>
                </a:solidFill>
                <a:effectLst/>
                <a:latin typeface="Roboto"/>
              </a:rPr>
              <a:t>*The #1 Most Influential Business Book of the Twentieth Century*</a:t>
            </a:r>
          </a:p>
          <a:p>
            <a:endParaRPr lang="en-US" b="1" dirty="0">
              <a:solidFill>
                <a:srgbClr val="333333"/>
              </a:solidFill>
              <a:latin typeface="Roboto"/>
            </a:endParaRPr>
          </a:p>
          <a:p>
            <a:r>
              <a:rPr lang="en-US" b="1" dirty="0">
                <a:solidFill>
                  <a:srgbClr val="333333"/>
                </a:solidFill>
                <a:latin typeface="Roboto"/>
              </a:rPr>
              <a:t>First Published - 1989</a:t>
            </a:r>
            <a:r>
              <a:rPr lang="en-US" dirty="0"/>
              <a:t/>
            </a:r>
            <a:br>
              <a:rPr lang="en-US" dirty="0"/>
            </a:br>
            <a:r>
              <a:rPr lang="en-US" dirty="0"/>
              <a:t/>
            </a:r>
            <a:br>
              <a:rPr lang="en-US" dirty="0"/>
            </a:br>
            <a:r>
              <a:rPr lang="en-US" b="1" i="0" dirty="0">
                <a:solidFill>
                  <a:srgbClr val="333333"/>
                </a:solidFill>
                <a:effectLst/>
                <a:latin typeface="Roboto"/>
              </a:rPr>
              <a:t>One of the most inspiring and impactful books ever written, </a:t>
            </a:r>
            <a:r>
              <a:rPr lang="en-US" b="1" i="1" dirty="0">
                <a:solidFill>
                  <a:srgbClr val="333333"/>
                </a:solidFill>
                <a:effectLst/>
                <a:latin typeface="Roboto"/>
              </a:rPr>
              <a:t>The 7 Habits of Highly Effective People </a:t>
            </a:r>
            <a:r>
              <a:rPr lang="en-US" b="1" i="0" dirty="0">
                <a:solidFill>
                  <a:srgbClr val="333333"/>
                </a:solidFill>
                <a:effectLst/>
                <a:latin typeface="Roboto"/>
              </a:rPr>
              <a:t>has captivated readers for nearly three decades. </a:t>
            </a:r>
            <a:r>
              <a:rPr lang="en-US" sz="1800" dirty="0">
                <a:solidFill>
                  <a:srgbClr val="000000"/>
                </a:solidFill>
                <a:effectLst/>
                <a:latin typeface="Roboto Black" panose="020B0604020202020204" pitchFamily="2" charset="0"/>
                <a:ea typeface="Roboto Black" panose="020B0604020202020204" pitchFamily="2" charset="0"/>
              </a:rPr>
              <a:t>Stephen R. Covey’s timeless wisdom has inspired people of all ages and walks of life to not only improve their businesses and careers but to live with integrity, service, dignity, and success in all areas of life.</a:t>
            </a:r>
            <a:r>
              <a:rPr lang="en-US" dirty="0"/>
              <a:t/>
            </a:r>
            <a:br>
              <a:rPr lang="en-US" dirty="0"/>
            </a:br>
            <a:r>
              <a:rPr lang="en-US" dirty="0"/>
              <a:t/>
            </a:r>
            <a:br>
              <a:rPr lang="en-US" dirty="0"/>
            </a:br>
            <a:endParaRPr lang="en-US" dirty="0"/>
          </a:p>
        </p:txBody>
      </p:sp>
      <p:pic>
        <p:nvPicPr>
          <p:cNvPr id="1030" name="Picture 6">
            <a:extLst>
              <a:ext uri="{FF2B5EF4-FFF2-40B4-BE49-F238E27FC236}">
                <a16:creationId xmlns:a16="http://schemas.microsoft.com/office/drawing/2014/main" id="{C1DB0BD2-A8AB-423E-ACF8-FBFD1E13A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3369" y="1896727"/>
            <a:ext cx="2095500" cy="27908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icture containing text, sign, outdoor, blue&#10;&#10;Description automatically generated">
            <a:extLst>
              <a:ext uri="{FF2B5EF4-FFF2-40B4-BE49-F238E27FC236}">
                <a16:creationId xmlns:a16="http://schemas.microsoft.com/office/drawing/2014/main" id="{BC708ED8-A465-4BCD-9D1F-0C5028C599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667" y="377840"/>
            <a:ext cx="2211598" cy="2946955"/>
          </a:xfrm>
          <a:prstGeom prst="rect">
            <a:avLst/>
          </a:prstGeom>
        </p:spPr>
      </p:pic>
    </p:spTree>
    <p:extLst>
      <p:ext uri="{BB962C8B-B14F-4D97-AF65-F5344CB8AC3E}">
        <p14:creationId xmlns:p14="http://schemas.microsoft.com/office/powerpoint/2010/main" val="2236730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A8C6D-AEE3-4036-A6FF-1AF6E75C6751}"/>
              </a:ext>
            </a:extLst>
          </p:cNvPr>
          <p:cNvSpPr>
            <a:spLocks noGrp="1"/>
          </p:cNvSpPr>
          <p:nvPr>
            <p:ph type="title"/>
          </p:nvPr>
        </p:nvSpPr>
        <p:spPr/>
        <p:txBody>
          <a:bodyPr/>
          <a:lstStyle/>
          <a:p>
            <a:pPr algn="ctr"/>
            <a:r>
              <a:rPr lang="en-US" dirty="0"/>
              <a:t>#3 - PUT FIRST THINGS FIRST</a:t>
            </a:r>
            <a:br>
              <a:rPr lang="en-US" dirty="0"/>
            </a:br>
            <a:r>
              <a:rPr lang="en-US" dirty="0"/>
              <a:t>Habit of Personal Management</a:t>
            </a:r>
          </a:p>
        </p:txBody>
      </p:sp>
      <p:sp>
        <p:nvSpPr>
          <p:cNvPr id="3" name="Content Placeholder 2">
            <a:extLst>
              <a:ext uri="{FF2B5EF4-FFF2-40B4-BE49-F238E27FC236}">
                <a16:creationId xmlns:a16="http://schemas.microsoft.com/office/drawing/2014/main" id="{1FB69C29-4C0E-435A-B3FA-7D477A382377}"/>
              </a:ext>
            </a:extLst>
          </p:cNvPr>
          <p:cNvSpPr>
            <a:spLocks noGrp="1"/>
          </p:cNvSpPr>
          <p:nvPr>
            <p:ph idx="1"/>
          </p:nvPr>
        </p:nvSpPr>
        <p:spPr/>
        <p:txBody>
          <a:bodyPr/>
          <a:lstStyle/>
          <a:p>
            <a:r>
              <a:rPr lang="en-US" dirty="0"/>
              <a:t>Management Habit</a:t>
            </a:r>
          </a:p>
          <a:p>
            <a:r>
              <a:rPr lang="en-US" dirty="0"/>
              <a:t>“The main thing is to keep the main thing the main thing.”</a:t>
            </a:r>
          </a:p>
          <a:p>
            <a:endParaRPr lang="en-US" dirty="0"/>
          </a:p>
          <a:p>
            <a:r>
              <a:rPr lang="en-US" dirty="0"/>
              <a:t>Common Practices</a:t>
            </a:r>
          </a:p>
          <a:p>
            <a:pPr lvl="1"/>
            <a:r>
              <a:rPr lang="en-US" dirty="0"/>
              <a:t>Spend your time on managing crises and other people’s agendas</a:t>
            </a:r>
          </a:p>
          <a:p>
            <a:pPr lvl="1"/>
            <a:r>
              <a:rPr lang="en-US" dirty="0"/>
              <a:t>Try to do it all</a:t>
            </a:r>
          </a:p>
          <a:p>
            <a:pPr lvl="1"/>
            <a:r>
              <a:rPr lang="en-US" dirty="0"/>
              <a:t>Plan sporadically, or not at all</a:t>
            </a:r>
          </a:p>
          <a:p>
            <a:pPr lvl="1"/>
            <a:r>
              <a:rPr lang="en-US" dirty="0"/>
              <a:t>Give in to the pressures of the moment</a:t>
            </a:r>
          </a:p>
        </p:txBody>
      </p:sp>
    </p:spTree>
    <p:extLst>
      <p:ext uri="{BB962C8B-B14F-4D97-AF65-F5344CB8AC3E}">
        <p14:creationId xmlns:p14="http://schemas.microsoft.com/office/powerpoint/2010/main" val="3843646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A8C6D-AEE3-4036-A6FF-1AF6E75C6751}"/>
              </a:ext>
            </a:extLst>
          </p:cNvPr>
          <p:cNvSpPr>
            <a:spLocks noGrp="1"/>
          </p:cNvSpPr>
          <p:nvPr>
            <p:ph type="title"/>
          </p:nvPr>
        </p:nvSpPr>
        <p:spPr/>
        <p:txBody>
          <a:bodyPr/>
          <a:lstStyle/>
          <a:p>
            <a:pPr algn="ctr"/>
            <a:r>
              <a:rPr lang="en-US" dirty="0"/>
              <a:t>#3 - PUT FIRST THINGS FIRST</a:t>
            </a:r>
            <a:br>
              <a:rPr lang="en-US" dirty="0"/>
            </a:br>
            <a:r>
              <a:rPr lang="en-US" dirty="0"/>
              <a:t>Habit of Personal Management</a:t>
            </a:r>
          </a:p>
        </p:txBody>
      </p:sp>
      <p:sp>
        <p:nvSpPr>
          <p:cNvPr id="3" name="Content Placeholder 2">
            <a:extLst>
              <a:ext uri="{FF2B5EF4-FFF2-40B4-BE49-F238E27FC236}">
                <a16:creationId xmlns:a16="http://schemas.microsoft.com/office/drawing/2014/main" id="{1FB69C29-4C0E-435A-B3FA-7D477A382377}"/>
              </a:ext>
            </a:extLst>
          </p:cNvPr>
          <p:cNvSpPr>
            <a:spLocks noGrp="1"/>
          </p:cNvSpPr>
          <p:nvPr>
            <p:ph idx="1"/>
          </p:nvPr>
        </p:nvSpPr>
        <p:spPr/>
        <p:txBody>
          <a:bodyPr>
            <a:normAutofit/>
          </a:bodyPr>
          <a:lstStyle/>
          <a:p>
            <a:pPr marL="0" indent="0">
              <a:buNone/>
            </a:pPr>
            <a:endParaRPr lang="en-US" dirty="0"/>
          </a:p>
          <a:p>
            <a:r>
              <a:rPr lang="en-US" dirty="0"/>
              <a:t>Effective Practices</a:t>
            </a:r>
          </a:p>
          <a:p>
            <a:pPr lvl="1"/>
            <a:r>
              <a:rPr lang="en-US" dirty="0"/>
              <a:t>Focus on your highest priorities</a:t>
            </a:r>
          </a:p>
          <a:p>
            <a:pPr lvl="1"/>
            <a:endParaRPr lang="en-US" dirty="0"/>
          </a:p>
          <a:p>
            <a:pPr lvl="1"/>
            <a:r>
              <a:rPr lang="en-US" dirty="0"/>
              <a:t>Eliminate the unimportant</a:t>
            </a:r>
          </a:p>
          <a:p>
            <a:pPr lvl="1"/>
            <a:endParaRPr lang="en-US" dirty="0"/>
          </a:p>
          <a:p>
            <a:pPr lvl="1"/>
            <a:r>
              <a:rPr lang="en-US" dirty="0"/>
              <a:t>Plan every week</a:t>
            </a:r>
          </a:p>
          <a:p>
            <a:pPr lvl="1"/>
            <a:endParaRPr lang="en-US" dirty="0"/>
          </a:p>
          <a:p>
            <a:pPr lvl="1"/>
            <a:r>
              <a:rPr lang="en-US" b="0" i="0" dirty="0">
                <a:solidFill>
                  <a:srgbClr val="3D3D3D"/>
                </a:solidFill>
                <a:effectLst/>
                <a:latin typeface="haas grot text web"/>
              </a:rPr>
              <a:t>"The key is not to prioritize what's on your schedule, but to schedule your priorities."</a:t>
            </a:r>
            <a:endParaRPr lang="en-US" dirty="0"/>
          </a:p>
        </p:txBody>
      </p:sp>
    </p:spTree>
    <p:extLst>
      <p:ext uri="{BB962C8B-B14F-4D97-AF65-F5344CB8AC3E}">
        <p14:creationId xmlns:p14="http://schemas.microsoft.com/office/powerpoint/2010/main" val="3371450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7DE4AC-04E8-428D-A216-B3A7CD0E407A}"/>
              </a:ext>
            </a:extLst>
          </p:cNvPr>
          <p:cNvPicPr>
            <a:picLocks noChangeAspect="1"/>
          </p:cNvPicPr>
          <p:nvPr/>
        </p:nvPicPr>
        <p:blipFill>
          <a:blip r:embed="rId2"/>
          <a:stretch>
            <a:fillRect/>
          </a:stretch>
        </p:blipFill>
        <p:spPr>
          <a:xfrm>
            <a:off x="2628900" y="0"/>
            <a:ext cx="6606539" cy="6814016"/>
          </a:xfrm>
          <a:prstGeom prst="rect">
            <a:avLst/>
          </a:prstGeom>
        </p:spPr>
      </p:pic>
      <p:sp>
        <p:nvSpPr>
          <p:cNvPr id="4" name="Rectangle 3">
            <a:extLst>
              <a:ext uri="{FF2B5EF4-FFF2-40B4-BE49-F238E27FC236}">
                <a16:creationId xmlns:a16="http://schemas.microsoft.com/office/drawing/2014/main" id="{9702AF0C-9F8E-4303-B3BE-EEEC75D0503B}"/>
              </a:ext>
            </a:extLst>
          </p:cNvPr>
          <p:cNvSpPr/>
          <p:nvPr/>
        </p:nvSpPr>
        <p:spPr>
          <a:xfrm>
            <a:off x="2628900" y="6381946"/>
            <a:ext cx="571500" cy="4760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7823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6B504AC-2F56-41BE-AD73-3EB47F268AE5}"/>
              </a:ext>
            </a:extLst>
          </p:cNvPr>
          <p:cNvSpPr txBox="1"/>
          <p:nvPr/>
        </p:nvSpPr>
        <p:spPr>
          <a:xfrm>
            <a:off x="3645673" y="632494"/>
            <a:ext cx="1502797" cy="2646878"/>
          </a:xfrm>
          <a:prstGeom prst="rect">
            <a:avLst/>
          </a:prstGeom>
          <a:noFill/>
        </p:spPr>
        <p:txBody>
          <a:bodyPr wrap="square" rtlCol="0">
            <a:spAutoFit/>
          </a:bodyPr>
          <a:lstStyle/>
          <a:p>
            <a:r>
              <a:rPr lang="en-US" sz="16600" i="1" dirty="0">
                <a:solidFill>
                  <a:srgbClr val="E8E8E8"/>
                </a:solidFill>
                <a:latin typeface="Bodoni MT Black" panose="02070A03080606020203" pitchFamily="18" charset="0"/>
              </a:rPr>
              <a:t>I</a:t>
            </a:r>
          </a:p>
        </p:txBody>
      </p:sp>
      <p:graphicFrame>
        <p:nvGraphicFramePr>
          <p:cNvPr id="2" name="Table 2">
            <a:extLst>
              <a:ext uri="{FF2B5EF4-FFF2-40B4-BE49-F238E27FC236}">
                <a16:creationId xmlns:a16="http://schemas.microsoft.com/office/drawing/2014/main" id="{7FD41590-1274-4A79-B723-B8A85872F7FC}"/>
              </a:ext>
            </a:extLst>
          </p:cNvPr>
          <p:cNvGraphicFramePr>
            <a:graphicFrameLocks noGrp="1"/>
          </p:cNvGraphicFramePr>
          <p:nvPr/>
        </p:nvGraphicFramePr>
        <p:xfrm>
          <a:off x="2091193" y="182880"/>
          <a:ext cx="7490128" cy="6011186"/>
        </p:xfrm>
        <a:graphic>
          <a:graphicData uri="http://schemas.openxmlformats.org/drawingml/2006/table">
            <a:tbl>
              <a:tblPr firstRow="1" bandRow="1">
                <a:tableStyleId>{5940675A-B579-460E-94D1-54222C63F5DA}</a:tableStyleId>
              </a:tblPr>
              <a:tblGrid>
                <a:gridCol w="429370">
                  <a:extLst>
                    <a:ext uri="{9D8B030D-6E8A-4147-A177-3AD203B41FA5}">
                      <a16:colId xmlns:a16="http://schemas.microsoft.com/office/drawing/2014/main" val="1825974452"/>
                    </a:ext>
                  </a:extLst>
                </a:gridCol>
                <a:gridCol w="3537956">
                  <a:extLst>
                    <a:ext uri="{9D8B030D-6E8A-4147-A177-3AD203B41FA5}">
                      <a16:colId xmlns:a16="http://schemas.microsoft.com/office/drawing/2014/main" val="569265417"/>
                    </a:ext>
                  </a:extLst>
                </a:gridCol>
                <a:gridCol w="3522802">
                  <a:extLst>
                    <a:ext uri="{9D8B030D-6E8A-4147-A177-3AD203B41FA5}">
                      <a16:colId xmlns:a16="http://schemas.microsoft.com/office/drawing/2014/main" val="3749882123"/>
                    </a:ext>
                  </a:extLst>
                </a:gridCol>
              </a:tblGrid>
              <a:tr h="421516">
                <a:tc>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b="1" dirty="0">
                          <a:solidFill>
                            <a:schemeClr val="bg1">
                              <a:lumMod val="95000"/>
                            </a:schemeClr>
                          </a:solidFill>
                        </a:rPr>
                        <a:t>Urgent</a:t>
                      </a:r>
                    </a:p>
                  </a:txBody>
                  <a:tcPr>
                    <a:lnT w="12700" cap="flat" cmpd="sng" algn="ctr">
                      <a:solidFill>
                        <a:schemeClr val="tx1"/>
                      </a:solidFill>
                      <a:prstDash val="solid"/>
                      <a:round/>
                      <a:headEnd type="none" w="med" len="med"/>
                      <a:tailEnd type="none" w="med" len="med"/>
                    </a:lnT>
                    <a:solidFill>
                      <a:srgbClr val="FF0000"/>
                    </a:solidFill>
                  </a:tcPr>
                </a:tc>
                <a:tc>
                  <a:txBody>
                    <a:bodyPr/>
                    <a:lstStyle/>
                    <a:p>
                      <a:pPr algn="ctr"/>
                      <a:r>
                        <a:rPr lang="en-US" dirty="0"/>
                        <a:t>Not Urgent</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FF00"/>
                    </a:solidFill>
                  </a:tcPr>
                </a:tc>
                <a:extLst>
                  <a:ext uri="{0D108BD9-81ED-4DB2-BD59-A6C34878D82A}">
                    <a16:rowId xmlns:a16="http://schemas.microsoft.com/office/drawing/2014/main" val="313905563"/>
                  </a:ext>
                </a:extLst>
              </a:tr>
              <a:tr h="2730691">
                <a:tc>
                  <a:txBody>
                    <a:bodyPr/>
                    <a:lstStyle/>
                    <a:p>
                      <a:pPr algn="ctr"/>
                      <a:r>
                        <a:rPr lang="en-US" dirty="0">
                          <a:solidFill>
                            <a:schemeClr val="bg1">
                              <a:lumMod val="95000"/>
                            </a:schemeClr>
                          </a:solidFill>
                        </a:rPr>
                        <a:t>Important</a:t>
                      </a:r>
                    </a:p>
                  </a:txBody>
                  <a:tcPr vert="vert270">
                    <a:lnL w="12700" cap="flat" cmpd="sng" algn="ctr">
                      <a:solidFill>
                        <a:schemeClr val="tx1"/>
                      </a:solidFill>
                      <a:prstDash val="solid"/>
                      <a:round/>
                      <a:headEnd type="none" w="med" len="med"/>
                      <a:tailEnd type="none" w="med" len="med"/>
                    </a:lnL>
                    <a:solidFill>
                      <a:srgbClr val="FF5050"/>
                    </a:solidFill>
                  </a:tcPr>
                </a:tc>
                <a:tc>
                  <a:txBody>
                    <a:bodyPr/>
                    <a:lstStyle/>
                    <a:p>
                      <a:endParaRPr lang="en-US" dirty="0"/>
                    </a:p>
                  </a:txBody>
                  <a:tcPr/>
                </a:tc>
                <a:tc>
                  <a:txBody>
                    <a:bodyPr/>
                    <a:lstStyle/>
                    <a:p>
                      <a:endParaRPr lang="en-US"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31596416"/>
                  </a:ext>
                </a:extLst>
              </a:tr>
              <a:tr h="2858979">
                <a:tc>
                  <a:txBody>
                    <a:bodyPr/>
                    <a:lstStyle/>
                    <a:p>
                      <a:pPr marL="0" algn="ctr" defTabSz="914400" rtl="0" eaLnBrk="1" latinLnBrk="0" hangingPunct="1"/>
                      <a:r>
                        <a:rPr lang="en-US" sz="1800" kern="1200" dirty="0">
                          <a:solidFill>
                            <a:schemeClr val="tx1"/>
                          </a:solidFill>
                          <a:latin typeface="+mn-lt"/>
                          <a:ea typeface="+mn-ea"/>
                          <a:cs typeface="+mn-cs"/>
                        </a:rPr>
                        <a:t>Not Important</a:t>
                      </a:r>
                    </a:p>
                  </a:txBody>
                  <a:tcPr vert="vert270">
                    <a:lnL w="12700" cap="flat" cmpd="sng" algn="ctr">
                      <a:solidFill>
                        <a:schemeClr val="tx1"/>
                      </a:solidFill>
                      <a:prstDash val="solid"/>
                      <a:round/>
                      <a:headEnd type="none" w="med" len="med"/>
                      <a:tailEnd type="none" w="med" len="med"/>
                    </a:lnL>
                    <a:solidFill>
                      <a:srgbClr val="FFFF00"/>
                    </a:solidFill>
                  </a:tcPr>
                </a:tc>
                <a:tc>
                  <a:txBody>
                    <a:bodyPr/>
                    <a:lstStyle/>
                    <a:p>
                      <a:pPr algn="ctr"/>
                      <a:endParaRPr lang="en-US" dirty="0"/>
                    </a:p>
                  </a:txBody>
                  <a:tcPr anchor="b"/>
                </a:tc>
                <a:tc>
                  <a:txBody>
                    <a:bodyPr/>
                    <a:lstStyle/>
                    <a:p>
                      <a:endParaRPr lang="en-US"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39495478"/>
                  </a:ext>
                </a:extLst>
              </a:tr>
            </a:tbl>
          </a:graphicData>
        </a:graphic>
      </p:graphicFrame>
      <p:sp>
        <p:nvSpPr>
          <p:cNvPr id="4" name="TextBox 3">
            <a:extLst>
              <a:ext uri="{FF2B5EF4-FFF2-40B4-BE49-F238E27FC236}">
                <a16:creationId xmlns:a16="http://schemas.microsoft.com/office/drawing/2014/main" id="{EC68FAD5-35A8-49B2-BBE1-DB2ED61EFF7C}"/>
              </a:ext>
            </a:extLst>
          </p:cNvPr>
          <p:cNvSpPr txBox="1"/>
          <p:nvPr/>
        </p:nvSpPr>
        <p:spPr>
          <a:xfrm>
            <a:off x="3690402" y="5807152"/>
            <a:ext cx="16141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i="1" dirty="0"/>
              <a:t>Deception</a:t>
            </a:r>
          </a:p>
        </p:txBody>
      </p:sp>
      <p:sp>
        <p:nvSpPr>
          <p:cNvPr id="5" name="TextBox 4">
            <a:extLst>
              <a:ext uri="{FF2B5EF4-FFF2-40B4-BE49-F238E27FC236}">
                <a16:creationId xmlns:a16="http://schemas.microsoft.com/office/drawing/2014/main" id="{C8109D1F-29A9-478B-906C-6512A285FA9F}"/>
              </a:ext>
            </a:extLst>
          </p:cNvPr>
          <p:cNvSpPr txBox="1"/>
          <p:nvPr/>
        </p:nvSpPr>
        <p:spPr>
          <a:xfrm>
            <a:off x="7460474" y="5807152"/>
            <a:ext cx="1051560" cy="461665"/>
          </a:xfrm>
          <a:prstGeom prst="rect">
            <a:avLst/>
          </a:prstGeom>
          <a:noFill/>
        </p:spPr>
        <p:txBody>
          <a:bodyPr wrap="square" rtlCol="0">
            <a:spAutoFit/>
          </a:bodyPr>
          <a:lstStyle/>
          <a:p>
            <a:pPr>
              <a:defRPr/>
            </a:pPr>
            <a:r>
              <a:rPr lang="en-US" sz="2400" i="1" dirty="0"/>
              <a:t>Waste</a:t>
            </a:r>
          </a:p>
        </p:txBody>
      </p:sp>
      <p:sp>
        <p:nvSpPr>
          <p:cNvPr id="6" name="TextBox 5">
            <a:extLst>
              <a:ext uri="{FF2B5EF4-FFF2-40B4-BE49-F238E27FC236}">
                <a16:creationId xmlns:a16="http://schemas.microsoft.com/office/drawing/2014/main" id="{CC20BFE9-D61B-4479-BE1A-1190E8FC7ED6}"/>
              </a:ext>
            </a:extLst>
          </p:cNvPr>
          <p:cNvSpPr txBox="1"/>
          <p:nvPr/>
        </p:nvSpPr>
        <p:spPr>
          <a:xfrm>
            <a:off x="3746061" y="2941493"/>
            <a:ext cx="150279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i="1" kern="1200" dirty="0">
                <a:solidFill>
                  <a:schemeClr val="tx1"/>
                </a:solidFill>
                <a:latin typeface="+mn-lt"/>
                <a:ea typeface="+mn-ea"/>
                <a:cs typeface="+mn-cs"/>
              </a:rPr>
              <a:t>Necessity</a:t>
            </a:r>
          </a:p>
        </p:txBody>
      </p:sp>
      <p:sp>
        <p:nvSpPr>
          <p:cNvPr id="7" name="TextBox 6">
            <a:extLst>
              <a:ext uri="{FF2B5EF4-FFF2-40B4-BE49-F238E27FC236}">
                <a16:creationId xmlns:a16="http://schemas.microsoft.com/office/drawing/2014/main" id="{0B5C8814-D8F5-495C-A769-237C7B7E28EC}"/>
              </a:ext>
            </a:extLst>
          </p:cNvPr>
          <p:cNvSpPr txBox="1"/>
          <p:nvPr/>
        </p:nvSpPr>
        <p:spPr>
          <a:xfrm>
            <a:off x="6313171" y="2598003"/>
            <a:ext cx="313761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1" dirty="0"/>
              <a:t>Quality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1" dirty="0"/>
              <a:t>Personal Leadership</a:t>
            </a:r>
          </a:p>
        </p:txBody>
      </p:sp>
      <p:sp>
        <p:nvSpPr>
          <p:cNvPr id="9" name="TextBox 8">
            <a:extLst>
              <a:ext uri="{FF2B5EF4-FFF2-40B4-BE49-F238E27FC236}">
                <a16:creationId xmlns:a16="http://schemas.microsoft.com/office/drawing/2014/main" id="{E8A46E45-43BD-4090-B8AA-F468C824B888}"/>
              </a:ext>
            </a:extLst>
          </p:cNvPr>
          <p:cNvSpPr txBox="1"/>
          <p:nvPr/>
        </p:nvSpPr>
        <p:spPr>
          <a:xfrm>
            <a:off x="6653917" y="582158"/>
            <a:ext cx="2796871" cy="2646878"/>
          </a:xfrm>
          <a:prstGeom prst="rect">
            <a:avLst/>
          </a:prstGeom>
          <a:noFill/>
        </p:spPr>
        <p:txBody>
          <a:bodyPr wrap="square" rtlCol="0">
            <a:spAutoFit/>
          </a:bodyPr>
          <a:lstStyle/>
          <a:p>
            <a:r>
              <a:rPr lang="en-US" sz="16600" i="1" dirty="0">
                <a:solidFill>
                  <a:srgbClr val="E8E8E8"/>
                </a:solidFill>
                <a:latin typeface="Bodoni MT Black" panose="02070A03080606020203" pitchFamily="18" charset="0"/>
              </a:rPr>
              <a:t>II</a:t>
            </a:r>
          </a:p>
        </p:txBody>
      </p:sp>
      <p:sp>
        <p:nvSpPr>
          <p:cNvPr id="10" name="TextBox 9">
            <a:extLst>
              <a:ext uri="{FF2B5EF4-FFF2-40B4-BE49-F238E27FC236}">
                <a16:creationId xmlns:a16="http://schemas.microsoft.com/office/drawing/2014/main" id="{9534F664-EE2B-450F-A172-EC374F28F7E9}"/>
              </a:ext>
            </a:extLst>
          </p:cNvPr>
          <p:cNvSpPr txBox="1"/>
          <p:nvPr/>
        </p:nvSpPr>
        <p:spPr>
          <a:xfrm>
            <a:off x="2512284" y="3318925"/>
            <a:ext cx="3386925" cy="2646878"/>
          </a:xfrm>
          <a:prstGeom prst="rect">
            <a:avLst/>
          </a:prstGeom>
          <a:noFill/>
        </p:spPr>
        <p:txBody>
          <a:bodyPr wrap="square" rtlCol="0">
            <a:spAutoFit/>
          </a:bodyPr>
          <a:lstStyle/>
          <a:p>
            <a:r>
              <a:rPr lang="en-US" sz="16600" i="1" dirty="0">
                <a:solidFill>
                  <a:srgbClr val="E8E8E8"/>
                </a:solidFill>
                <a:latin typeface="Bodoni MT Black" panose="02070A03080606020203" pitchFamily="18" charset="0"/>
              </a:rPr>
              <a:t>III</a:t>
            </a:r>
          </a:p>
        </p:txBody>
      </p:sp>
      <p:sp>
        <p:nvSpPr>
          <p:cNvPr id="12" name="TextBox 11">
            <a:extLst>
              <a:ext uri="{FF2B5EF4-FFF2-40B4-BE49-F238E27FC236}">
                <a16:creationId xmlns:a16="http://schemas.microsoft.com/office/drawing/2014/main" id="{A01CAC0A-9CAD-48AE-91C6-010E964F5698}"/>
              </a:ext>
            </a:extLst>
          </p:cNvPr>
          <p:cNvSpPr txBox="1"/>
          <p:nvPr/>
        </p:nvSpPr>
        <p:spPr>
          <a:xfrm>
            <a:off x="6292792" y="3318925"/>
            <a:ext cx="3386925" cy="2646878"/>
          </a:xfrm>
          <a:prstGeom prst="rect">
            <a:avLst/>
          </a:prstGeom>
          <a:noFill/>
        </p:spPr>
        <p:txBody>
          <a:bodyPr wrap="square" rtlCol="0">
            <a:spAutoFit/>
          </a:bodyPr>
          <a:lstStyle/>
          <a:p>
            <a:r>
              <a:rPr lang="en-US" sz="16600" i="1" dirty="0">
                <a:solidFill>
                  <a:srgbClr val="E8E8E8"/>
                </a:solidFill>
                <a:latin typeface="Bodoni MT Black" panose="02070A03080606020203" pitchFamily="18" charset="0"/>
              </a:rPr>
              <a:t>IV</a:t>
            </a:r>
          </a:p>
        </p:txBody>
      </p:sp>
    </p:spTree>
    <p:extLst>
      <p:ext uri="{BB962C8B-B14F-4D97-AF65-F5344CB8AC3E}">
        <p14:creationId xmlns:p14="http://schemas.microsoft.com/office/powerpoint/2010/main" val="2204939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10;&#10;Description automatically generated">
            <a:extLst>
              <a:ext uri="{FF2B5EF4-FFF2-40B4-BE49-F238E27FC236}">
                <a16:creationId xmlns:a16="http://schemas.microsoft.com/office/drawing/2014/main" id="{FA837C25-9BA0-44E8-B744-E8B36A6B81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1065" y="457200"/>
            <a:ext cx="5809869" cy="5943600"/>
          </a:xfrm>
          <a:prstGeom prst="rect">
            <a:avLst/>
          </a:prstGeom>
        </p:spPr>
      </p:pic>
    </p:spTree>
    <p:extLst>
      <p:ext uri="{BB962C8B-B14F-4D97-AF65-F5344CB8AC3E}">
        <p14:creationId xmlns:p14="http://schemas.microsoft.com/office/powerpoint/2010/main" val="1820370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09032-DBFE-48EE-8A96-261A2BE5D02C}"/>
              </a:ext>
            </a:extLst>
          </p:cNvPr>
          <p:cNvSpPr>
            <a:spLocks noGrp="1"/>
          </p:cNvSpPr>
          <p:nvPr>
            <p:ph type="title"/>
          </p:nvPr>
        </p:nvSpPr>
        <p:spPr/>
        <p:txBody>
          <a:bodyPr/>
          <a:lstStyle/>
          <a:p>
            <a:pPr algn="ctr"/>
            <a:r>
              <a:rPr lang="en-US" dirty="0"/>
              <a:t>Private Victories to Public Victories</a:t>
            </a:r>
          </a:p>
        </p:txBody>
      </p:sp>
      <p:sp>
        <p:nvSpPr>
          <p:cNvPr id="3" name="Content Placeholder 2">
            <a:extLst>
              <a:ext uri="{FF2B5EF4-FFF2-40B4-BE49-F238E27FC236}">
                <a16:creationId xmlns:a16="http://schemas.microsoft.com/office/drawing/2014/main" id="{DD805606-45DF-4ACD-B2A7-212EEF18D7E0}"/>
              </a:ext>
            </a:extLst>
          </p:cNvPr>
          <p:cNvSpPr>
            <a:spLocks noGrp="1"/>
          </p:cNvSpPr>
          <p:nvPr>
            <p:ph idx="1"/>
          </p:nvPr>
        </p:nvSpPr>
        <p:spPr>
          <a:xfrm>
            <a:off x="635152" y="1825625"/>
            <a:ext cx="10718648" cy="4351338"/>
          </a:xfrm>
        </p:spPr>
        <p:txBody>
          <a:bodyPr>
            <a:normAutofit lnSpcReduction="10000"/>
          </a:bodyPr>
          <a:lstStyle/>
          <a:p>
            <a:r>
              <a:rPr lang="en-US" dirty="0"/>
              <a:t>Private Victories (Be Proactive, Begin with the End in Mind, First Things First</a:t>
            </a:r>
          </a:p>
          <a:p>
            <a:pPr lvl="1"/>
            <a:r>
              <a:rPr lang="en-US" dirty="0"/>
              <a:t>Taking full responsibility for yourself</a:t>
            </a:r>
          </a:p>
          <a:p>
            <a:pPr lvl="1"/>
            <a:r>
              <a:rPr lang="en-US" dirty="0"/>
              <a:t>Deciding what you want</a:t>
            </a:r>
          </a:p>
          <a:p>
            <a:pPr lvl="1"/>
            <a:r>
              <a:rPr lang="en-US" dirty="0"/>
              <a:t>Live by it and do it</a:t>
            </a:r>
          </a:p>
          <a:p>
            <a:endParaRPr lang="en-US" dirty="0"/>
          </a:p>
          <a:p>
            <a:r>
              <a:rPr lang="en-US" dirty="0"/>
              <a:t>Public Victories (Think Win-Win, Seek first to Understand, then to be Understood, Synergize)</a:t>
            </a:r>
          </a:p>
          <a:p>
            <a:pPr lvl="1"/>
            <a:r>
              <a:rPr lang="en-US" dirty="0"/>
              <a:t>Success with others </a:t>
            </a:r>
          </a:p>
          <a:p>
            <a:pPr lvl="1"/>
            <a:r>
              <a:rPr lang="en-US" dirty="0"/>
              <a:t>Shared victories</a:t>
            </a:r>
          </a:p>
          <a:p>
            <a:pPr lvl="1"/>
            <a:r>
              <a:rPr lang="en-US" dirty="0"/>
              <a:t>Built on the private victories of the first three habits</a:t>
            </a:r>
          </a:p>
        </p:txBody>
      </p:sp>
    </p:spTree>
    <p:extLst>
      <p:ext uri="{BB962C8B-B14F-4D97-AF65-F5344CB8AC3E}">
        <p14:creationId xmlns:p14="http://schemas.microsoft.com/office/powerpoint/2010/main" val="534788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Diagram&#10;&#10;Description automatically generated">
            <a:extLst>
              <a:ext uri="{FF2B5EF4-FFF2-40B4-BE49-F238E27FC236}">
                <a16:creationId xmlns:a16="http://schemas.microsoft.com/office/drawing/2014/main" id="{6703D870-D72E-42B3-8E59-762BA741B68E}"/>
              </a:ext>
            </a:extLst>
          </p:cNvPr>
          <p:cNvPicPr>
            <a:picLocks noChangeAspect="1"/>
          </p:cNvPicPr>
          <p:nvPr/>
        </p:nvPicPr>
        <p:blipFill rotWithShape="1">
          <a:blip r:embed="rId2">
            <a:extLst>
              <a:ext uri="{28A0092B-C50C-407E-A947-70E740481C1C}">
                <a14:useLocalDpi xmlns:a14="http://schemas.microsoft.com/office/drawing/2010/main" val="0"/>
              </a:ext>
            </a:extLst>
          </a:blip>
          <a:srcRect t="23370" b="6550"/>
          <a:stretch/>
        </p:blipFill>
        <p:spPr>
          <a:xfrm>
            <a:off x="20" y="1282"/>
            <a:ext cx="12191980" cy="6856718"/>
          </a:xfrm>
          <a:prstGeom prst="rect">
            <a:avLst/>
          </a:prstGeom>
        </p:spPr>
      </p:pic>
    </p:spTree>
    <p:extLst>
      <p:ext uri="{BB962C8B-B14F-4D97-AF65-F5344CB8AC3E}">
        <p14:creationId xmlns:p14="http://schemas.microsoft.com/office/powerpoint/2010/main" val="2307476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B67143-CD3C-4167-A6DD-C78041D90823}"/>
              </a:ext>
            </a:extLst>
          </p:cNvPr>
          <p:cNvSpPr/>
          <p:nvPr/>
        </p:nvSpPr>
        <p:spPr>
          <a:xfrm rot="18966838">
            <a:off x="7634566" y="3876911"/>
            <a:ext cx="1863277" cy="1832281"/>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D3B88BA-A4D2-4F0D-9BA1-33CAC01C0BA9}"/>
              </a:ext>
            </a:extLst>
          </p:cNvPr>
          <p:cNvSpPr txBox="1"/>
          <p:nvPr/>
        </p:nvSpPr>
        <p:spPr>
          <a:xfrm>
            <a:off x="7913534" y="4411030"/>
            <a:ext cx="1305340" cy="830997"/>
          </a:xfrm>
          <a:prstGeom prst="rect">
            <a:avLst/>
          </a:prstGeom>
          <a:noFill/>
        </p:spPr>
        <p:txBody>
          <a:bodyPr wrap="square" rtlCol="0">
            <a:spAutoFit/>
          </a:bodyPr>
          <a:lstStyle/>
          <a:p>
            <a:pPr algn="ctr"/>
            <a:r>
              <a:rPr lang="en-US" sz="2400" dirty="0">
                <a:solidFill>
                  <a:schemeClr val="bg1"/>
                </a:solidFill>
              </a:rPr>
              <a:t>We Both Lose</a:t>
            </a:r>
          </a:p>
        </p:txBody>
      </p:sp>
      <p:sp>
        <p:nvSpPr>
          <p:cNvPr id="31" name="Rectangle 30">
            <a:extLst>
              <a:ext uri="{FF2B5EF4-FFF2-40B4-BE49-F238E27FC236}">
                <a16:creationId xmlns:a16="http://schemas.microsoft.com/office/drawing/2014/main" id="{6431F4AC-F1FC-499E-9058-9C2AF041E5B7}"/>
              </a:ext>
            </a:extLst>
          </p:cNvPr>
          <p:cNvSpPr/>
          <p:nvPr/>
        </p:nvSpPr>
        <p:spPr>
          <a:xfrm rot="18966838">
            <a:off x="7434125" y="596047"/>
            <a:ext cx="2500015" cy="240515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1D81CAB-1DCE-4B23-BD5F-7B8BC1EA66B9}"/>
              </a:ext>
            </a:extLst>
          </p:cNvPr>
          <p:cNvSpPr/>
          <p:nvPr/>
        </p:nvSpPr>
        <p:spPr>
          <a:xfrm rot="18966838">
            <a:off x="6349066" y="2558019"/>
            <a:ext cx="1863277" cy="1832281"/>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C6D6804D-8EDC-4FE3-A080-CF044D924304}"/>
              </a:ext>
            </a:extLst>
          </p:cNvPr>
          <p:cNvSpPr txBox="1"/>
          <p:nvPr/>
        </p:nvSpPr>
        <p:spPr>
          <a:xfrm>
            <a:off x="6221882" y="2432962"/>
            <a:ext cx="2171597" cy="1938992"/>
          </a:xfrm>
          <a:prstGeom prst="rect">
            <a:avLst/>
          </a:prstGeom>
          <a:noFill/>
        </p:spPr>
        <p:txBody>
          <a:bodyPr wrap="square" rtlCol="0">
            <a:spAutoFit/>
          </a:bodyPr>
          <a:lstStyle/>
          <a:p>
            <a:pPr algn="ctr"/>
            <a:r>
              <a:rPr lang="en-US" sz="2400" dirty="0">
                <a:solidFill>
                  <a:schemeClr val="bg1"/>
                </a:solidFill>
              </a:rPr>
              <a:t>I Lose</a:t>
            </a:r>
          </a:p>
          <a:p>
            <a:pPr algn="ctr"/>
            <a:r>
              <a:rPr lang="en-US" sz="2400" dirty="0">
                <a:solidFill>
                  <a:schemeClr val="bg1"/>
                </a:solidFill>
              </a:rPr>
              <a:t>They win</a:t>
            </a:r>
          </a:p>
          <a:p>
            <a:pPr algn="ctr"/>
            <a:r>
              <a:rPr lang="en-US" sz="2400" dirty="0">
                <a:solidFill>
                  <a:schemeClr val="bg1"/>
                </a:solidFill>
              </a:rPr>
              <a:t>I am angry and will seek justice later</a:t>
            </a:r>
          </a:p>
        </p:txBody>
      </p:sp>
      <p:sp>
        <p:nvSpPr>
          <p:cNvPr id="35" name="Rectangle 34">
            <a:extLst>
              <a:ext uri="{FF2B5EF4-FFF2-40B4-BE49-F238E27FC236}">
                <a16:creationId xmlns:a16="http://schemas.microsoft.com/office/drawing/2014/main" id="{8E9B3BB1-3191-450B-9AD2-D0B9457D7730}"/>
              </a:ext>
            </a:extLst>
          </p:cNvPr>
          <p:cNvSpPr/>
          <p:nvPr/>
        </p:nvSpPr>
        <p:spPr>
          <a:xfrm rot="18966838">
            <a:off x="9010058" y="2585873"/>
            <a:ext cx="1863277" cy="1832281"/>
          </a:xfrm>
          <a:prstGeom prst="rect">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2109E794-1D7A-4B00-9DC5-3CC5894F62F9}"/>
              </a:ext>
            </a:extLst>
          </p:cNvPr>
          <p:cNvSpPr txBox="1"/>
          <p:nvPr/>
        </p:nvSpPr>
        <p:spPr>
          <a:xfrm>
            <a:off x="8925295" y="2347851"/>
            <a:ext cx="1990716" cy="2308324"/>
          </a:xfrm>
          <a:prstGeom prst="rect">
            <a:avLst/>
          </a:prstGeom>
          <a:noFill/>
        </p:spPr>
        <p:txBody>
          <a:bodyPr wrap="square" rtlCol="0">
            <a:spAutoFit/>
          </a:bodyPr>
          <a:lstStyle/>
          <a:p>
            <a:pPr algn="ctr"/>
            <a:r>
              <a:rPr lang="en-US" sz="2400" dirty="0">
                <a:solidFill>
                  <a:schemeClr val="bg1"/>
                </a:solidFill>
              </a:rPr>
              <a:t>I win</a:t>
            </a:r>
          </a:p>
          <a:p>
            <a:pPr algn="ctr"/>
            <a:r>
              <a:rPr lang="en-US" sz="2400" dirty="0">
                <a:solidFill>
                  <a:schemeClr val="bg1"/>
                </a:solidFill>
              </a:rPr>
              <a:t>They lose</a:t>
            </a:r>
          </a:p>
          <a:p>
            <a:pPr algn="ctr"/>
            <a:r>
              <a:rPr lang="en-US" sz="2400" dirty="0">
                <a:solidFill>
                  <a:schemeClr val="bg1"/>
                </a:solidFill>
              </a:rPr>
              <a:t>They are angry and will seek justice later</a:t>
            </a:r>
          </a:p>
        </p:txBody>
      </p:sp>
      <p:sp>
        <p:nvSpPr>
          <p:cNvPr id="27" name="TextBox 26">
            <a:extLst>
              <a:ext uri="{FF2B5EF4-FFF2-40B4-BE49-F238E27FC236}">
                <a16:creationId xmlns:a16="http://schemas.microsoft.com/office/drawing/2014/main" id="{44A1F612-D1DE-4F28-85DE-D5541C5618F8}"/>
              </a:ext>
            </a:extLst>
          </p:cNvPr>
          <p:cNvSpPr txBox="1"/>
          <p:nvPr/>
        </p:nvSpPr>
        <p:spPr>
          <a:xfrm>
            <a:off x="7585422" y="901254"/>
            <a:ext cx="2197422" cy="2246769"/>
          </a:xfrm>
          <a:prstGeom prst="rect">
            <a:avLst/>
          </a:prstGeom>
          <a:noFill/>
        </p:spPr>
        <p:txBody>
          <a:bodyPr wrap="square" rtlCol="0">
            <a:spAutoFit/>
          </a:bodyPr>
          <a:lstStyle/>
          <a:p>
            <a:pPr algn="ctr"/>
            <a:r>
              <a:rPr lang="en-US" sz="2800" dirty="0"/>
              <a:t>We both win. Both are pleased and harbor no ill will</a:t>
            </a:r>
          </a:p>
        </p:txBody>
      </p:sp>
      <p:pic>
        <p:nvPicPr>
          <p:cNvPr id="1030" name="Picture 6" descr="Great Donut Run - Sharing is caring! Donut forget to share... | Facebook">
            <a:extLst>
              <a:ext uri="{FF2B5EF4-FFF2-40B4-BE49-F238E27FC236}">
                <a16:creationId xmlns:a16="http://schemas.microsoft.com/office/drawing/2014/main" id="{63B793E5-9B7A-43DA-A02E-5A713D7CF2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9973" y="2432962"/>
            <a:ext cx="3510501" cy="3510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607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09032-DBFE-48EE-8A96-261A2BE5D02C}"/>
              </a:ext>
            </a:extLst>
          </p:cNvPr>
          <p:cNvSpPr>
            <a:spLocks noGrp="1"/>
          </p:cNvSpPr>
          <p:nvPr>
            <p:ph type="title"/>
          </p:nvPr>
        </p:nvSpPr>
        <p:spPr/>
        <p:txBody>
          <a:bodyPr/>
          <a:lstStyle/>
          <a:p>
            <a:pPr algn="ctr"/>
            <a:r>
              <a:rPr lang="en-US" dirty="0"/>
              <a:t>#4 - THINK WIN-WIN</a:t>
            </a:r>
            <a:br>
              <a:rPr lang="en-US" dirty="0"/>
            </a:br>
            <a:r>
              <a:rPr lang="en-US" dirty="0"/>
              <a:t>Habit of Mutual Benefit</a:t>
            </a:r>
          </a:p>
        </p:txBody>
      </p:sp>
      <p:sp>
        <p:nvSpPr>
          <p:cNvPr id="3" name="Content Placeholder 2">
            <a:extLst>
              <a:ext uri="{FF2B5EF4-FFF2-40B4-BE49-F238E27FC236}">
                <a16:creationId xmlns:a16="http://schemas.microsoft.com/office/drawing/2014/main" id="{DD805606-45DF-4ACD-B2A7-212EEF18D7E0}"/>
              </a:ext>
            </a:extLst>
          </p:cNvPr>
          <p:cNvSpPr>
            <a:spLocks noGrp="1"/>
          </p:cNvSpPr>
          <p:nvPr>
            <p:ph idx="1"/>
          </p:nvPr>
        </p:nvSpPr>
        <p:spPr/>
        <p:txBody>
          <a:bodyPr>
            <a:normAutofit/>
          </a:bodyPr>
          <a:lstStyle/>
          <a:p>
            <a:pPr marL="0" indent="0" algn="ctr">
              <a:buNone/>
            </a:pPr>
            <a:r>
              <a:rPr lang="en-US" u="sng" dirty="0"/>
              <a:t>Change The Paradigm</a:t>
            </a:r>
          </a:p>
          <a:p>
            <a:pPr marL="0" indent="0" algn="ctr">
              <a:buNone/>
            </a:pPr>
            <a:endParaRPr lang="en-US" dirty="0"/>
          </a:p>
          <a:p>
            <a:pPr algn="ctr"/>
            <a:r>
              <a:rPr lang="en-US" dirty="0"/>
              <a:t>The more you get, the less there is for me</a:t>
            </a:r>
          </a:p>
          <a:p>
            <a:pPr marL="0" indent="0" algn="ctr">
              <a:buNone/>
            </a:pPr>
            <a:endParaRPr lang="en-US" dirty="0"/>
          </a:p>
          <a:p>
            <a:pPr marL="0" indent="0" algn="ctr">
              <a:buNone/>
            </a:pPr>
            <a:endParaRPr lang="en-US" dirty="0"/>
          </a:p>
          <a:p>
            <a:pPr marL="0" indent="0" algn="ctr">
              <a:buNone/>
            </a:pPr>
            <a:endParaRPr lang="en-US" dirty="0"/>
          </a:p>
          <a:p>
            <a:pPr algn="ctr"/>
            <a:r>
              <a:rPr lang="en-US" dirty="0"/>
              <a:t>There is plenty for everyone</a:t>
            </a:r>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201729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09032-DBFE-48EE-8A96-261A2BE5D02C}"/>
              </a:ext>
            </a:extLst>
          </p:cNvPr>
          <p:cNvSpPr>
            <a:spLocks noGrp="1"/>
          </p:cNvSpPr>
          <p:nvPr>
            <p:ph type="title"/>
          </p:nvPr>
        </p:nvSpPr>
        <p:spPr/>
        <p:txBody>
          <a:bodyPr/>
          <a:lstStyle/>
          <a:p>
            <a:pPr algn="ctr"/>
            <a:r>
              <a:rPr lang="en-US" dirty="0"/>
              <a:t>#4 - THINK WIN-WIN</a:t>
            </a:r>
            <a:br>
              <a:rPr lang="en-US" dirty="0"/>
            </a:br>
            <a:r>
              <a:rPr lang="en-US" dirty="0"/>
              <a:t>Habit of Mutual Benefit</a:t>
            </a:r>
          </a:p>
        </p:txBody>
      </p:sp>
      <p:sp>
        <p:nvSpPr>
          <p:cNvPr id="3" name="Content Placeholder 2">
            <a:extLst>
              <a:ext uri="{FF2B5EF4-FFF2-40B4-BE49-F238E27FC236}">
                <a16:creationId xmlns:a16="http://schemas.microsoft.com/office/drawing/2014/main" id="{DD805606-45DF-4ACD-B2A7-212EEF18D7E0}"/>
              </a:ext>
            </a:extLst>
          </p:cNvPr>
          <p:cNvSpPr>
            <a:spLocks noGrp="1"/>
          </p:cNvSpPr>
          <p:nvPr>
            <p:ph idx="1"/>
          </p:nvPr>
        </p:nvSpPr>
        <p:spPr>
          <a:xfrm>
            <a:off x="838200" y="1825625"/>
            <a:ext cx="10515600" cy="4667250"/>
          </a:xfrm>
        </p:spPr>
        <p:txBody>
          <a:bodyPr>
            <a:normAutofit/>
          </a:bodyPr>
          <a:lstStyle/>
          <a:p>
            <a:pPr marL="0" indent="0">
              <a:buNone/>
            </a:pPr>
            <a:r>
              <a:rPr lang="en-US" u="sng" dirty="0"/>
              <a:t>Courage</a:t>
            </a:r>
          </a:p>
          <a:p>
            <a:pPr marL="0" indent="0">
              <a:buNone/>
            </a:pPr>
            <a:endParaRPr lang="en-US" u="sng" dirty="0"/>
          </a:p>
          <a:p>
            <a:pPr marL="0" indent="0">
              <a:buNone/>
            </a:pPr>
            <a:r>
              <a:rPr lang="en-US" i="1" dirty="0"/>
              <a:t>Rarely voice ideas out loud</a:t>
            </a:r>
          </a:p>
          <a:p>
            <a:pPr marL="0" indent="0">
              <a:buNone/>
            </a:pPr>
            <a:r>
              <a:rPr lang="en-US" i="1" dirty="0"/>
              <a:t>Concede quickly when others disagree</a:t>
            </a:r>
          </a:p>
          <a:p>
            <a:pPr marL="0" indent="0">
              <a:buNone/>
            </a:pPr>
            <a:endParaRPr lang="en-US" dirty="0"/>
          </a:p>
          <a:p>
            <a:pPr marL="0" indent="0">
              <a:buNone/>
            </a:pPr>
            <a:r>
              <a:rPr lang="en-US" dirty="0"/>
              <a:t>Share ideas and opinions with confidence</a:t>
            </a:r>
          </a:p>
          <a:p>
            <a:pPr marL="0" indent="0">
              <a:buNone/>
            </a:pPr>
            <a:r>
              <a:rPr lang="en-US" dirty="0"/>
              <a:t>Not threatened by honest feedback</a:t>
            </a:r>
          </a:p>
          <a:p>
            <a:pPr marL="0" indent="0">
              <a:buNone/>
            </a:pPr>
            <a:endParaRPr lang="en-US" dirty="0"/>
          </a:p>
        </p:txBody>
      </p:sp>
    </p:spTree>
    <p:extLst>
      <p:ext uri="{BB962C8B-B14F-4D97-AF65-F5344CB8AC3E}">
        <p14:creationId xmlns:p14="http://schemas.microsoft.com/office/powerpoint/2010/main" val="3035598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3DD42-6445-4A66-B8A6-39E7A38890A6}"/>
              </a:ext>
            </a:extLst>
          </p:cNvPr>
          <p:cNvSpPr>
            <a:spLocks noGrp="1"/>
          </p:cNvSpPr>
          <p:nvPr>
            <p:ph type="title"/>
          </p:nvPr>
        </p:nvSpPr>
        <p:spPr/>
        <p:txBody>
          <a:bodyPr/>
          <a:lstStyle/>
          <a:p>
            <a:pPr algn="ctr"/>
            <a:r>
              <a:rPr lang="en-US" dirty="0"/>
              <a:t>AGENDA</a:t>
            </a:r>
          </a:p>
        </p:txBody>
      </p:sp>
      <p:sp>
        <p:nvSpPr>
          <p:cNvPr id="3" name="Content Placeholder 2">
            <a:extLst>
              <a:ext uri="{FF2B5EF4-FFF2-40B4-BE49-F238E27FC236}">
                <a16:creationId xmlns:a16="http://schemas.microsoft.com/office/drawing/2014/main" id="{61EA2D97-5406-48F3-B8C3-8B733B2B18B1}"/>
              </a:ext>
            </a:extLst>
          </p:cNvPr>
          <p:cNvSpPr>
            <a:spLocks noGrp="1"/>
          </p:cNvSpPr>
          <p:nvPr>
            <p:ph idx="1"/>
          </p:nvPr>
        </p:nvSpPr>
        <p:spPr/>
        <p:txBody>
          <a:bodyPr/>
          <a:lstStyle/>
          <a:p>
            <a:r>
              <a:rPr lang="en-US" dirty="0"/>
              <a:t>What are the 7 Habits</a:t>
            </a:r>
          </a:p>
          <a:p>
            <a:endParaRPr lang="en-US" dirty="0"/>
          </a:p>
          <a:p>
            <a:r>
              <a:rPr lang="en-US" dirty="0"/>
              <a:t>How do we apply them to our life</a:t>
            </a:r>
          </a:p>
          <a:p>
            <a:endParaRPr lang="en-US" dirty="0"/>
          </a:p>
          <a:p>
            <a:r>
              <a:rPr lang="en-US" dirty="0"/>
              <a:t>How can we apply them to our work life/career</a:t>
            </a:r>
          </a:p>
        </p:txBody>
      </p:sp>
    </p:spTree>
    <p:extLst>
      <p:ext uri="{BB962C8B-B14F-4D97-AF65-F5344CB8AC3E}">
        <p14:creationId xmlns:p14="http://schemas.microsoft.com/office/powerpoint/2010/main" val="41931787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09032-DBFE-48EE-8A96-261A2BE5D02C}"/>
              </a:ext>
            </a:extLst>
          </p:cNvPr>
          <p:cNvSpPr>
            <a:spLocks noGrp="1"/>
          </p:cNvSpPr>
          <p:nvPr>
            <p:ph type="title"/>
          </p:nvPr>
        </p:nvSpPr>
        <p:spPr/>
        <p:txBody>
          <a:bodyPr/>
          <a:lstStyle/>
          <a:p>
            <a:pPr algn="ctr"/>
            <a:r>
              <a:rPr lang="en-US" dirty="0"/>
              <a:t>#4 - THINK WIN-WIN</a:t>
            </a:r>
            <a:br>
              <a:rPr lang="en-US" dirty="0"/>
            </a:br>
            <a:r>
              <a:rPr lang="en-US" dirty="0"/>
              <a:t>Habit of Mutual Benefit</a:t>
            </a:r>
          </a:p>
        </p:txBody>
      </p:sp>
      <p:sp>
        <p:nvSpPr>
          <p:cNvPr id="3" name="Content Placeholder 2">
            <a:extLst>
              <a:ext uri="{FF2B5EF4-FFF2-40B4-BE49-F238E27FC236}">
                <a16:creationId xmlns:a16="http://schemas.microsoft.com/office/drawing/2014/main" id="{DD805606-45DF-4ACD-B2A7-212EEF18D7E0}"/>
              </a:ext>
            </a:extLst>
          </p:cNvPr>
          <p:cNvSpPr>
            <a:spLocks noGrp="1"/>
          </p:cNvSpPr>
          <p:nvPr>
            <p:ph idx="1"/>
          </p:nvPr>
        </p:nvSpPr>
        <p:spPr>
          <a:xfrm>
            <a:off x="838200" y="1825625"/>
            <a:ext cx="10515600" cy="4667250"/>
          </a:xfrm>
        </p:spPr>
        <p:txBody>
          <a:bodyPr>
            <a:normAutofit/>
          </a:bodyPr>
          <a:lstStyle/>
          <a:p>
            <a:pPr marL="0" indent="0">
              <a:buNone/>
            </a:pPr>
            <a:r>
              <a:rPr lang="en-US" u="sng" dirty="0"/>
              <a:t>Consideration</a:t>
            </a:r>
          </a:p>
          <a:p>
            <a:pPr marL="0" indent="0">
              <a:buNone/>
            </a:pPr>
            <a:endParaRPr lang="en-US" u="sng" dirty="0"/>
          </a:p>
          <a:p>
            <a:pPr marL="0" indent="0">
              <a:buNone/>
            </a:pPr>
            <a:r>
              <a:rPr lang="en-US" i="1" dirty="0"/>
              <a:t>Interrupt, finish sentences or talk over</a:t>
            </a:r>
          </a:p>
          <a:p>
            <a:pPr marL="0" indent="0">
              <a:buNone/>
            </a:pPr>
            <a:r>
              <a:rPr lang="en-US" i="1" dirty="0"/>
              <a:t>Check email, text or take phone calls</a:t>
            </a:r>
          </a:p>
          <a:p>
            <a:pPr marL="0" indent="0">
              <a:buNone/>
            </a:pPr>
            <a:endParaRPr lang="en-US" dirty="0"/>
          </a:p>
          <a:p>
            <a:pPr marL="0" indent="0">
              <a:buNone/>
            </a:pPr>
            <a:r>
              <a:rPr lang="en-US" dirty="0"/>
              <a:t>Everyone has an opportunity to speak</a:t>
            </a:r>
          </a:p>
          <a:p>
            <a:pPr marL="0" indent="0">
              <a:buNone/>
            </a:pPr>
            <a:r>
              <a:rPr lang="en-US" dirty="0"/>
              <a:t>Acknowledge other’s ideas and opinions</a:t>
            </a:r>
          </a:p>
          <a:p>
            <a:pPr marL="0" indent="0">
              <a:buNone/>
            </a:pPr>
            <a:endParaRPr lang="en-US" dirty="0"/>
          </a:p>
        </p:txBody>
      </p:sp>
    </p:spTree>
    <p:extLst>
      <p:ext uri="{BB962C8B-B14F-4D97-AF65-F5344CB8AC3E}">
        <p14:creationId xmlns:p14="http://schemas.microsoft.com/office/powerpoint/2010/main" val="18587556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50DC92-0E4D-423A-A0F3-3054881F659A}"/>
              </a:ext>
            </a:extLst>
          </p:cNvPr>
          <p:cNvPicPr>
            <a:picLocks noChangeAspect="1"/>
          </p:cNvPicPr>
          <p:nvPr/>
        </p:nvPicPr>
        <p:blipFill>
          <a:blip r:embed="rId2"/>
          <a:stretch>
            <a:fillRect/>
          </a:stretch>
        </p:blipFill>
        <p:spPr>
          <a:xfrm>
            <a:off x="2467064" y="1954530"/>
            <a:ext cx="7065764" cy="4903470"/>
          </a:xfrm>
          <a:prstGeom prst="rect">
            <a:avLst/>
          </a:prstGeom>
        </p:spPr>
      </p:pic>
      <p:pic>
        <p:nvPicPr>
          <p:cNvPr id="7" name="Picture 6">
            <a:extLst>
              <a:ext uri="{FF2B5EF4-FFF2-40B4-BE49-F238E27FC236}">
                <a16:creationId xmlns:a16="http://schemas.microsoft.com/office/drawing/2014/main" id="{715BC42F-C8A5-4AD3-B6D2-EC4900BC7A7A}"/>
              </a:ext>
            </a:extLst>
          </p:cNvPr>
          <p:cNvPicPr>
            <a:picLocks noChangeAspect="1"/>
          </p:cNvPicPr>
          <p:nvPr/>
        </p:nvPicPr>
        <p:blipFill>
          <a:blip r:embed="rId3"/>
          <a:stretch>
            <a:fillRect/>
          </a:stretch>
        </p:blipFill>
        <p:spPr>
          <a:xfrm>
            <a:off x="3269112" y="118205"/>
            <a:ext cx="5653776" cy="2037398"/>
          </a:xfrm>
          <a:prstGeom prst="rect">
            <a:avLst/>
          </a:prstGeom>
        </p:spPr>
      </p:pic>
    </p:spTree>
    <p:extLst>
      <p:ext uri="{BB962C8B-B14F-4D97-AF65-F5344CB8AC3E}">
        <p14:creationId xmlns:p14="http://schemas.microsoft.com/office/powerpoint/2010/main" val="38146931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ilhouette of a cat&#10;&#10;Description automatically generated with low confidence">
            <a:extLst>
              <a:ext uri="{FF2B5EF4-FFF2-40B4-BE49-F238E27FC236}">
                <a16:creationId xmlns:a16="http://schemas.microsoft.com/office/drawing/2014/main" id="{90C03E17-F8D3-40D1-AE80-AD8456EF6E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0" y="457200"/>
            <a:ext cx="5943600" cy="5943600"/>
          </a:xfrm>
          <a:prstGeom prst="rect">
            <a:avLst/>
          </a:prstGeom>
        </p:spPr>
      </p:pic>
    </p:spTree>
    <p:extLst>
      <p:ext uri="{BB962C8B-B14F-4D97-AF65-F5344CB8AC3E}">
        <p14:creationId xmlns:p14="http://schemas.microsoft.com/office/powerpoint/2010/main" val="16958649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 chat or text message&#10;&#10;Description automatically generated">
            <a:extLst>
              <a:ext uri="{FF2B5EF4-FFF2-40B4-BE49-F238E27FC236}">
                <a16:creationId xmlns:a16="http://schemas.microsoft.com/office/drawing/2014/main" id="{36A7E033-D9CF-48BD-9CE8-CE201F99B9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4200" y="457200"/>
            <a:ext cx="5943600" cy="5943600"/>
          </a:xfrm>
          <a:prstGeom prst="rect">
            <a:avLst/>
          </a:prstGeom>
        </p:spPr>
      </p:pic>
    </p:spTree>
    <p:extLst>
      <p:ext uri="{BB962C8B-B14F-4D97-AF65-F5344CB8AC3E}">
        <p14:creationId xmlns:p14="http://schemas.microsoft.com/office/powerpoint/2010/main" val="2927942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8CF87-3A62-4695-A3ED-2746200A2476}"/>
              </a:ext>
            </a:extLst>
          </p:cNvPr>
          <p:cNvSpPr>
            <a:spLocks noGrp="1"/>
          </p:cNvSpPr>
          <p:nvPr>
            <p:ph type="title"/>
          </p:nvPr>
        </p:nvSpPr>
        <p:spPr>
          <a:xfrm>
            <a:off x="838200" y="365125"/>
            <a:ext cx="10515600" cy="2067682"/>
          </a:xfrm>
        </p:spPr>
        <p:txBody>
          <a:bodyPr>
            <a:normAutofit/>
          </a:bodyPr>
          <a:lstStyle/>
          <a:p>
            <a:pPr algn="ctr"/>
            <a:r>
              <a:rPr lang="en-US" dirty="0"/>
              <a:t>#5 - SEEK FIRST TO UNDERSTAND, THEN TO BE UNDERSTOOD</a:t>
            </a:r>
            <a:br>
              <a:rPr lang="en-US" dirty="0"/>
            </a:br>
            <a:r>
              <a:rPr lang="en-US" dirty="0"/>
              <a:t>Habit of Empathic Communication</a:t>
            </a:r>
          </a:p>
        </p:txBody>
      </p:sp>
      <p:sp>
        <p:nvSpPr>
          <p:cNvPr id="3" name="Content Placeholder 2">
            <a:extLst>
              <a:ext uri="{FF2B5EF4-FFF2-40B4-BE49-F238E27FC236}">
                <a16:creationId xmlns:a16="http://schemas.microsoft.com/office/drawing/2014/main" id="{614FAAAF-E635-4B76-8E85-52C2B2F937BF}"/>
              </a:ext>
            </a:extLst>
          </p:cNvPr>
          <p:cNvSpPr>
            <a:spLocks noGrp="1"/>
          </p:cNvSpPr>
          <p:nvPr>
            <p:ph idx="1"/>
          </p:nvPr>
        </p:nvSpPr>
        <p:spPr>
          <a:xfrm>
            <a:off x="838200" y="2432807"/>
            <a:ext cx="10515600" cy="4186106"/>
          </a:xfrm>
        </p:spPr>
        <p:txBody>
          <a:bodyPr/>
          <a:lstStyle/>
          <a:p>
            <a:endParaRPr lang="en-US" dirty="0"/>
          </a:p>
          <a:p>
            <a:endParaRPr lang="en-US" dirty="0"/>
          </a:p>
          <a:p>
            <a:r>
              <a:rPr lang="en-US" dirty="0"/>
              <a:t>Am I really listening or am I formulating my response?</a:t>
            </a:r>
          </a:p>
          <a:p>
            <a:endParaRPr lang="en-US" dirty="0"/>
          </a:p>
          <a:p>
            <a:pPr marL="0" indent="0">
              <a:buNone/>
            </a:pPr>
            <a:endParaRPr lang="en-US" dirty="0"/>
          </a:p>
          <a:p>
            <a:r>
              <a:rPr lang="en-US" dirty="0"/>
              <a:t>Listen with the intent to understand rather than the intent to respond</a:t>
            </a:r>
          </a:p>
          <a:p>
            <a:endParaRPr lang="en-US" dirty="0"/>
          </a:p>
          <a:p>
            <a:pPr marL="0" indent="0">
              <a:buNone/>
            </a:pPr>
            <a:endParaRPr lang="en-US" dirty="0"/>
          </a:p>
        </p:txBody>
      </p:sp>
    </p:spTree>
    <p:extLst>
      <p:ext uri="{BB962C8B-B14F-4D97-AF65-F5344CB8AC3E}">
        <p14:creationId xmlns:p14="http://schemas.microsoft.com/office/powerpoint/2010/main" val="8632905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8CF87-3A62-4695-A3ED-2746200A2476}"/>
              </a:ext>
            </a:extLst>
          </p:cNvPr>
          <p:cNvSpPr>
            <a:spLocks noGrp="1"/>
          </p:cNvSpPr>
          <p:nvPr>
            <p:ph type="title"/>
          </p:nvPr>
        </p:nvSpPr>
        <p:spPr>
          <a:xfrm>
            <a:off x="838200" y="365125"/>
            <a:ext cx="10515600" cy="2067682"/>
          </a:xfrm>
        </p:spPr>
        <p:txBody>
          <a:bodyPr>
            <a:normAutofit/>
          </a:bodyPr>
          <a:lstStyle/>
          <a:p>
            <a:pPr algn="ctr"/>
            <a:r>
              <a:rPr lang="en-US" dirty="0"/>
              <a:t>#5 - SEEK FIRST TO UNDERSTAND, THEN TO BE UNDERSTOOD</a:t>
            </a:r>
            <a:br>
              <a:rPr lang="en-US" dirty="0"/>
            </a:br>
            <a:r>
              <a:rPr lang="en-US" dirty="0"/>
              <a:t>Habit of Empathic Communication</a:t>
            </a:r>
          </a:p>
        </p:txBody>
      </p:sp>
      <p:sp>
        <p:nvSpPr>
          <p:cNvPr id="3" name="Content Placeholder 2">
            <a:extLst>
              <a:ext uri="{FF2B5EF4-FFF2-40B4-BE49-F238E27FC236}">
                <a16:creationId xmlns:a16="http://schemas.microsoft.com/office/drawing/2014/main" id="{614FAAAF-E635-4B76-8E85-52C2B2F937BF}"/>
              </a:ext>
            </a:extLst>
          </p:cNvPr>
          <p:cNvSpPr>
            <a:spLocks noGrp="1"/>
          </p:cNvSpPr>
          <p:nvPr>
            <p:ph idx="1"/>
          </p:nvPr>
        </p:nvSpPr>
        <p:spPr>
          <a:xfrm>
            <a:off x="838200" y="2432807"/>
            <a:ext cx="10515600" cy="4186106"/>
          </a:xfrm>
        </p:spPr>
        <p:txBody>
          <a:bodyPr/>
          <a:lstStyle/>
          <a:p>
            <a:r>
              <a:rPr lang="en-US" dirty="0"/>
              <a:t>Empathic Listening</a:t>
            </a:r>
          </a:p>
          <a:p>
            <a:pPr lvl="1"/>
            <a:r>
              <a:rPr lang="en-US" dirty="0"/>
              <a:t>Stop talking and listen</a:t>
            </a:r>
          </a:p>
          <a:p>
            <a:pPr lvl="1"/>
            <a:r>
              <a:rPr lang="en-US" dirty="0"/>
              <a:t>Don’t be afraid of silence</a:t>
            </a:r>
          </a:p>
          <a:p>
            <a:r>
              <a:rPr lang="en-US" dirty="0"/>
              <a:t>Clarifying Questions</a:t>
            </a:r>
          </a:p>
          <a:p>
            <a:pPr lvl="1"/>
            <a:r>
              <a:rPr lang="en-US" dirty="0"/>
              <a:t>When you say…</a:t>
            </a:r>
          </a:p>
          <a:p>
            <a:pPr lvl="1"/>
            <a:r>
              <a:rPr lang="en-US" dirty="0"/>
              <a:t>Can you tell me more about…</a:t>
            </a:r>
          </a:p>
          <a:p>
            <a:r>
              <a:rPr lang="en-US" dirty="0"/>
              <a:t>Express your point of view</a:t>
            </a:r>
          </a:p>
          <a:p>
            <a:pPr lvl="1"/>
            <a:r>
              <a:rPr lang="en-US" dirty="0"/>
              <a:t>Thanks for sharing your thoughts.  Would you be willing…</a:t>
            </a:r>
          </a:p>
          <a:p>
            <a:pPr lvl="1"/>
            <a:r>
              <a:rPr lang="en-US" dirty="0"/>
              <a:t>I can see what you mean.  I have a different point of view I’</a:t>
            </a:r>
          </a:p>
        </p:txBody>
      </p:sp>
    </p:spTree>
    <p:extLst>
      <p:ext uri="{BB962C8B-B14F-4D97-AF65-F5344CB8AC3E}">
        <p14:creationId xmlns:p14="http://schemas.microsoft.com/office/powerpoint/2010/main" val="9191705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9">
            <a:extLst>
              <a:ext uri="{FF2B5EF4-FFF2-40B4-BE49-F238E27FC236}">
                <a16:creationId xmlns:a16="http://schemas.microsoft.com/office/drawing/2014/main" id="{FD073016-B734-483B-8953-5BADEE1451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0A7EAB6-59D3-4325-8DE6-E0CA4009CE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DE5AD702-C462-482B-B09E-140BB04856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0348" y="457200"/>
            <a:ext cx="7951304" cy="5943600"/>
          </a:xfrm>
          <a:prstGeom prst="rect">
            <a:avLst/>
          </a:prstGeom>
        </p:spPr>
      </p:pic>
    </p:spTree>
    <p:extLst>
      <p:ext uri="{BB962C8B-B14F-4D97-AF65-F5344CB8AC3E}">
        <p14:creationId xmlns:p14="http://schemas.microsoft.com/office/powerpoint/2010/main" val="1654924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10;&#10;Description automatically generated">
            <a:extLst>
              <a:ext uri="{FF2B5EF4-FFF2-40B4-BE49-F238E27FC236}">
                <a16:creationId xmlns:a16="http://schemas.microsoft.com/office/drawing/2014/main" id="{F6D14BBA-6FF7-4528-80FB-4C9D612DCF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0" y="457200"/>
            <a:ext cx="10566400" cy="5943600"/>
          </a:xfrm>
          <a:prstGeom prst="rect">
            <a:avLst/>
          </a:prstGeom>
        </p:spPr>
      </p:pic>
    </p:spTree>
    <p:extLst>
      <p:ext uri="{BB962C8B-B14F-4D97-AF65-F5344CB8AC3E}">
        <p14:creationId xmlns:p14="http://schemas.microsoft.com/office/powerpoint/2010/main" val="10820948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E148B-0DB4-43AA-A5A5-89B8F9747D3B}"/>
              </a:ext>
            </a:extLst>
          </p:cNvPr>
          <p:cNvSpPr>
            <a:spLocks noGrp="1"/>
          </p:cNvSpPr>
          <p:nvPr>
            <p:ph type="title"/>
          </p:nvPr>
        </p:nvSpPr>
        <p:spPr/>
        <p:txBody>
          <a:bodyPr/>
          <a:lstStyle/>
          <a:p>
            <a:pPr algn="ctr"/>
            <a:r>
              <a:rPr lang="en-US" dirty="0"/>
              <a:t>#6 – SYNERGIZE</a:t>
            </a:r>
            <a:br>
              <a:rPr lang="en-US" dirty="0"/>
            </a:br>
            <a:r>
              <a:rPr lang="en-US" dirty="0"/>
              <a:t>The Habit of Creative Cooperation</a:t>
            </a:r>
          </a:p>
        </p:txBody>
      </p:sp>
      <p:sp>
        <p:nvSpPr>
          <p:cNvPr id="3" name="Content Placeholder 2">
            <a:extLst>
              <a:ext uri="{FF2B5EF4-FFF2-40B4-BE49-F238E27FC236}">
                <a16:creationId xmlns:a16="http://schemas.microsoft.com/office/drawing/2014/main" id="{074BD6AE-9556-4CD9-A871-1218DC9C97EA}"/>
              </a:ext>
            </a:extLst>
          </p:cNvPr>
          <p:cNvSpPr>
            <a:spLocks noGrp="1"/>
          </p:cNvSpPr>
          <p:nvPr>
            <p:ph idx="1"/>
          </p:nvPr>
        </p:nvSpPr>
        <p:spPr/>
        <p:txBody>
          <a:bodyPr/>
          <a:lstStyle/>
          <a:p>
            <a:r>
              <a:rPr lang="en-US" dirty="0"/>
              <a:t>Compromise vs Coming up with a solution that’s better than what either party had in mind</a:t>
            </a:r>
          </a:p>
          <a:p>
            <a:pPr marL="0" indent="0">
              <a:buNone/>
            </a:pPr>
            <a:endParaRPr lang="en-US" dirty="0"/>
          </a:p>
          <a:p>
            <a:r>
              <a:rPr lang="en-US" dirty="0"/>
              <a:t>Is there another alternative?</a:t>
            </a:r>
          </a:p>
          <a:p>
            <a:endParaRPr lang="en-US" dirty="0"/>
          </a:p>
          <a:p>
            <a:r>
              <a:rPr lang="en-US" dirty="0"/>
              <a:t>Reject, tolerate or value differences</a:t>
            </a:r>
          </a:p>
          <a:p>
            <a:endParaRPr lang="en-US" dirty="0"/>
          </a:p>
          <a:p>
            <a:r>
              <a:rPr lang="en-US" dirty="0"/>
              <a:t>In Synergy / Not In Synergy</a:t>
            </a:r>
          </a:p>
        </p:txBody>
      </p:sp>
    </p:spTree>
    <p:extLst>
      <p:ext uri="{BB962C8B-B14F-4D97-AF65-F5344CB8AC3E}">
        <p14:creationId xmlns:p14="http://schemas.microsoft.com/office/powerpoint/2010/main" val="2335993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7">
            <a:extLst>
              <a:ext uri="{FF2B5EF4-FFF2-40B4-BE49-F238E27FC236}">
                <a16:creationId xmlns:a16="http://schemas.microsoft.com/office/drawing/2014/main" id="{DE85DFFE-C3E0-4030-AE7F-A60F0A82AA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ree, grass, outdoor&#10;&#10;Description automatically generated">
            <a:extLst>
              <a:ext uri="{FF2B5EF4-FFF2-40B4-BE49-F238E27FC236}">
                <a16:creationId xmlns:a16="http://schemas.microsoft.com/office/drawing/2014/main" id="{B896AC1C-C1CA-455E-B0A0-C9E120DB96C6}"/>
              </a:ext>
            </a:extLst>
          </p:cNvPr>
          <p:cNvPicPr>
            <a:picLocks noChangeAspect="1"/>
          </p:cNvPicPr>
          <p:nvPr/>
        </p:nvPicPr>
        <p:blipFill rotWithShape="1">
          <a:blip r:embed="rId2">
            <a:extLst>
              <a:ext uri="{28A0092B-C50C-407E-A947-70E740481C1C}">
                <a14:useLocalDpi xmlns:a14="http://schemas.microsoft.com/office/drawing/2010/main" val="0"/>
              </a:ext>
            </a:extLst>
          </a:blip>
          <a:srcRect r="8916" b="1"/>
          <a:stretch/>
        </p:blipFill>
        <p:spPr>
          <a:xfrm>
            <a:off x="1942813" y="181596"/>
            <a:ext cx="8279548" cy="6044817"/>
          </a:xfrm>
          <a:custGeom>
            <a:avLst/>
            <a:gdLst/>
            <a:ahLst/>
            <a:cxnLst/>
            <a:rect l="l" t="t" r="r" b="b"/>
            <a:pathLst>
              <a:path w="8279548" h="6044817">
                <a:moveTo>
                  <a:pt x="8670" y="3353401"/>
                </a:moveTo>
                <a:lnTo>
                  <a:pt x="9145" y="3371492"/>
                </a:lnTo>
                <a:cubicBezTo>
                  <a:pt x="9699" y="3387565"/>
                  <a:pt x="10447" y="3405952"/>
                  <a:pt x="11359" y="3425479"/>
                </a:cubicBezTo>
                <a:lnTo>
                  <a:pt x="12840" y="3453616"/>
                </a:lnTo>
                <a:lnTo>
                  <a:pt x="10088" y="3453505"/>
                </a:lnTo>
                <a:cubicBezTo>
                  <a:pt x="-1786" y="3446192"/>
                  <a:pt x="-2668" y="3413238"/>
                  <a:pt x="4780" y="3369666"/>
                </a:cubicBezTo>
                <a:close/>
                <a:moveTo>
                  <a:pt x="8372" y="3312218"/>
                </a:moveTo>
                <a:cubicBezTo>
                  <a:pt x="8874" y="3309151"/>
                  <a:pt x="9584" y="3310642"/>
                  <a:pt x="10474" y="3315559"/>
                </a:cubicBezTo>
                <a:lnTo>
                  <a:pt x="13062" y="3335036"/>
                </a:lnTo>
                <a:lnTo>
                  <a:pt x="8670" y="3353401"/>
                </a:lnTo>
                <a:lnTo>
                  <a:pt x="8092" y="3331389"/>
                </a:lnTo>
                <a:cubicBezTo>
                  <a:pt x="7953" y="3321118"/>
                  <a:pt x="8037" y="3314336"/>
                  <a:pt x="8372" y="3312218"/>
                </a:cubicBezTo>
                <a:close/>
                <a:moveTo>
                  <a:pt x="7241326" y="1569777"/>
                </a:moveTo>
                <a:cubicBezTo>
                  <a:pt x="7223035" y="1582267"/>
                  <a:pt x="7204746" y="1594758"/>
                  <a:pt x="7186456" y="1607248"/>
                </a:cubicBezTo>
                <a:cubicBezTo>
                  <a:pt x="7196717" y="1604126"/>
                  <a:pt x="7207869" y="1601003"/>
                  <a:pt x="7218575" y="1597880"/>
                </a:cubicBezTo>
                <a:cubicBezTo>
                  <a:pt x="7227497" y="1590296"/>
                  <a:pt x="7236865" y="1583160"/>
                  <a:pt x="7245787" y="1575129"/>
                </a:cubicBezTo>
                <a:cubicBezTo>
                  <a:pt x="7244449" y="1573345"/>
                  <a:pt x="7242665" y="1571561"/>
                  <a:pt x="7241326" y="1569777"/>
                </a:cubicBezTo>
                <a:close/>
                <a:moveTo>
                  <a:pt x="6913001" y="943907"/>
                </a:moveTo>
                <a:cubicBezTo>
                  <a:pt x="6803262" y="1018851"/>
                  <a:pt x="6693523" y="1094241"/>
                  <a:pt x="6583784" y="1169185"/>
                </a:cubicBezTo>
                <a:cubicBezTo>
                  <a:pt x="6585569" y="1170969"/>
                  <a:pt x="6586907" y="1172754"/>
                  <a:pt x="6588692" y="1174538"/>
                </a:cubicBezTo>
                <a:cubicBezTo>
                  <a:pt x="6709136" y="1111193"/>
                  <a:pt x="6822890" y="1040710"/>
                  <a:pt x="6913001" y="943907"/>
                </a:cubicBezTo>
                <a:close/>
                <a:moveTo>
                  <a:pt x="7619780" y="253"/>
                </a:moveTo>
                <a:cubicBezTo>
                  <a:pt x="7623962" y="-472"/>
                  <a:pt x="7628088" y="197"/>
                  <a:pt x="7631657" y="4435"/>
                </a:cubicBezTo>
                <a:cubicBezTo>
                  <a:pt x="7637902" y="11572"/>
                  <a:pt x="7632550" y="20049"/>
                  <a:pt x="7628088" y="26294"/>
                </a:cubicBezTo>
                <a:cubicBezTo>
                  <a:pt x="7620059" y="37446"/>
                  <a:pt x="7612921" y="48152"/>
                  <a:pt x="7609799" y="61535"/>
                </a:cubicBezTo>
                <a:cubicBezTo>
                  <a:pt x="7607569" y="70457"/>
                  <a:pt x="7605337" y="80271"/>
                  <a:pt x="7611583" y="86962"/>
                </a:cubicBezTo>
                <a:cubicBezTo>
                  <a:pt x="7637456" y="115512"/>
                  <a:pt x="7618720" y="128895"/>
                  <a:pt x="7596416" y="144062"/>
                </a:cubicBezTo>
                <a:cubicBezTo>
                  <a:pt x="7565636" y="164583"/>
                  <a:pt x="7553591" y="194916"/>
                  <a:pt x="7560728" y="231050"/>
                </a:cubicBezTo>
                <a:cubicBezTo>
                  <a:pt x="7563405" y="245772"/>
                  <a:pt x="7561621" y="254693"/>
                  <a:pt x="7543330" y="254247"/>
                </a:cubicBezTo>
                <a:cubicBezTo>
                  <a:pt x="7536194" y="254247"/>
                  <a:pt x="7534409" y="259155"/>
                  <a:pt x="7531732" y="264507"/>
                </a:cubicBezTo>
                <a:cubicBezTo>
                  <a:pt x="7474633" y="390752"/>
                  <a:pt x="7392105" y="501383"/>
                  <a:pt x="7295303" y="603092"/>
                </a:cubicBezTo>
                <a:cubicBezTo>
                  <a:pt x="7216791" y="685620"/>
                  <a:pt x="7130248" y="760117"/>
                  <a:pt x="7040584" y="832385"/>
                </a:cubicBezTo>
                <a:cubicBezTo>
                  <a:pt x="7037908" y="834615"/>
                  <a:pt x="7035231" y="837291"/>
                  <a:pt x="7033892" y="841752"/>
                </a:cubicBezTo>
                <a:cubicBezTo>
                  <a:pt x="7076271" y="832831"/>
                  <a:pt x="7112851" y="814540"/>
                  <a:pt x="7148093" y="794021"/>
                </a:cubicBezTo>
                <a:cubicBezTo>
                  <a:pt x="7241772" y="739597"/>
                  <a:pt x="7320730" y="669114"/>
                  <a:pt x="7400581" y="599969"/>
                </a:cubicBezTo>
                <a:cubicBezTo>
                  <a:pt x="7449206" y="557591"/>
                  <a:pt x="7499167" y="516550"/>
                  <a:pt x="7552699" y="479079"/>
                </a:cubicBezTo>
                <a:cubicBezTo>
                  <a:pt x="7561621" y="472833"/>
                  <a:pt x="7567866" y="464803"/>
                  <a:pt x="7574111" y="456774"/>
                </a:cubicBezTo>
                <a:cubicBezTo>
                  <a:pt x="7577680" y="452313"/>
                  <a:pt x="7582140" y="448298"/>
                  <a:pt x="7589278" y="450083"/>
                </a:cubicBezTo>
                <a:cubicBezTo>
                  <a:pt x="7598201" y="452313"/>
                  <a:pt x="7599092" y="459004"/>
                  <a:pt x="7599985" y="465696"/>
                </a:cubicBezTo>
                <a:cubicBezTo>
                  <a:pt x="7602661" y="487108"/>
                  <a:pt x="7596862" y="506290"/>
                  <a:pt x="7585709" y="524580"/>
                </a:cubicBezTo>
                <a:cubicBezTo>
                  <a:pt x="7556713" y="571419"/>
                  <a:pt x="7513889" y="607553"/>
                  <a:pt x="7469725" y="641903"/>
                </a:cubicBezTo>
                <a:cubicBezTo>
                  <a:pt x="7412626" y="686066"/>
                  <a:pt x="7357310" y="732014"/>
                  <a:pt x="7306902" y="782422"/>
                </a:cubicBezTo>
                <a:cubicBezTo>
                  <a:pt x="7303333" y="785991"/>
                  <a:pt x="7296642" y="788221"/>
                  <a:pt x="7298872" y="798481"/>
                </a:cubicBezTo>
                <a:cubicBezTo>
                  <a:pt x="7330544" y="774838"/>
                  <a:pt x="7360433" y="751642"/>
                  <a:pt x="7390767" y="729336"/>
                </a:cubicBezTo>
                <a:cubicBezTo>
                  <a:pt x="7420655" y="707032"/>
                  <a:pt x="7450990" y="684727"/>
                  <a:pt x="7480878" y="662869"/>
                </a:cubicBezTo>
                <a:cubicBezTo>
                  <a:pt x="7488016" y="657516"/>
                  <a:pt x="7495599" y="649932"/>
                  <a:pt x="7505859" y="656624"/>
                </a:cubicBezTo>
                <a:cubicBezTo>
                  <a:pt x="7516565" y="663315"/>
                  <a:pt x="7515227" y="674467"/>
                  <a:pt x="7512550" y="683389"/>
                </a:cubicBezTo>
                <a:cubicBezTo>
                  <a:pt x="7504075" y="709708"/>
                  <a:pt x="7489353" y="732905"/>
                  <a:pt x="7469725" y="753426"/>
                </a:cubicBezTo>
                <a:cubicBezTo>
                  <a:pt x="7402812" y="821232"/>
                  <a:pt x="7325638" y="879670"/>
                  <a:pt x="7253816" y="943015"/>
                </a:cubicBezTo>
                <a:cubicBezTo>
                  <a:pt x="7215006" y="977365"/>
                  <a:pt x="7179319" y="1013945"/>
                  <a:pt x="7145415" y="1051862"/>
                </a:cubicBezTo>
                <a:cubicBezTo>
                  <a:pt x="7137832" y="1060338"/>
                  <a:pt x="7138279" y="1068368"/>
                  <a:pt x="7140509" y="1078182"/>
                </a:cubicBezTo>
                <a:cubicBezTo>
                  <a:pt x="7149430" y="1117885"/>
                  <a:pt x="7135602" y="1131267"/>
                  <a:pt x="7090992" y="1123684"/>
                </a:cubicBezTo>
                <a:cubicBezTo>
                  <a:pt x="7077164" y="1121452"/>
                  <a:pt x="7067796" y="1123684"/>
                  <a:pt x="7059320" y="1133051"/>
                </a:cubicBezTo>
                <a:cubicBezTo>
                  <a:pt x="6956718" y="1249035"/>
                  <a:pt x="6835381" y="1346730"/>
                  <a:pt x="6702891" y="1433718"/>
                </a:cubicBezTo>
                <a:cubicBezTo>
                  <a:pt x="6648914" y="1468959"/>
                  <a:pt x="6593152" y="1502417"/>
                  <a:pt x="6536499" y="1533643"/>
                </a:cubicBezTo>
                <a:cubicBezTo>
                  <a:pt x="6536499" y="1535873"/>
                  <a:pt x="6536499" y="1538551"/>
                  <a:pt x="6536499" y="1540781"/>
                </a:cubicBezTo>
                <a:cubicBezTo>
                  <a:pt x="6536945" y="1543903"/>
                  <a:pt x="6537391" y="1545687"/>
                  <a:pt x="6537836" y="1548365"/>
                </a:cubicBezTo>
                <a:cubicBezTo>
                  <a:pt x="6617688" y="1500186"/>
                  <a:pt x="6696646" y="1450670"/>
                  <a:pt x="6773821" y="1398477"/>
                </a:cubicBezTo>
                <a:cubicBezTo>
                  <a:pt x="6983038" y="1257066"/>
                  <a:pt x="7182888" y="1105393"/>
                  <a:pt x="7385860" y="957290"/>
                </a:cubicBezTo>
                <a:cubicBezTo>
                  <a:pt x="7454112" y="907327"/>
                  <a:pt x="7508089" y="843536"/>
                  <a:pt x="7569650" y="787329"/>
                </a:cubicBezTo>
                <a:cubicBezTo>
                  <a:pt x="7610691" y="749857"/>
                  <a:pt x="7649948" y="710601"/>
                  <a:pt x="7697679" y="679821"/>
                </a:cubicBezTo>
                <a:cubicBezTo>
                  <a:pt x="7717307" y="667330"/>
                  <a:pt x="7737827" y="656177"/>
                  <a:pt x="7764147" y="659300"/>
                </a:cubicBezTo>
                <a:cubicBezTo>
                  <a:pt x="7774407" y="660639"/>
                  <a:pt x="7786005" y="663315"/>
                  <a:pt x="7789574" y="674913"/>
                </a:cubicBezTo>
                <a:cubicBezTo>
                  <a:pt x="7792698" y="686512"/>
                  <a:pt x="7783329" y="691865"/>
                  <a:pt x="7774853" y="696771"/>
                </a:cubicBezTo>
                <a:cubicBezTo>
                  <a:pt x="7772623" y="698110"/>
                  <a:pt x="7770392" y="699895"/>
                  <a:pt x="7768162" y="699895"/>
                </a:cubicBezTo>
                <a:cubicBezTo>
                  <a:pt x="7725783" y="702571"/>
                  <a:pt x="7715969" y="736474"/>
                  <a:pt x="7695894" y="761010"/>
                </a:cubicBezTo>
                <a:cubicBezTo>
                  <a:pt x="7689649" y="768593"/>
                  <a:pt x="7689203" y="776177"/>
                  <a:pt x="7695894" y="785098"/>
                </a:cubicBezTo>
                <a:cubicBezTo>
                  <a:pt x="7707940" y="801157"/>
                  <a:pt x="7699463" y="808295"/>
                  <a:pt x="7683404" y="812756"/>
                </a:cubicBezTo>
                <a:cubicBezTo>
                  <a:pt x="7667345" y="817217"/>
                  <a:pt x="7649948" y="818555"/>
                  <a:pt x="7632550" y="828816"/>
                </a:cubicBezTo>
                <a:cubicBezTo>
                  <a:pt x="7660207" y="837291"/>
                  <a:pt x="7679389" y="828370"/>
                  <a:pt x="7697233" y="817217"/>
                </a:cubicBezTo>
                <a:cubicBezTo>
                  <a:pt x="7737382" y="792682"/>
                  <a:pt x="7763254" y="756548"/>
                  <a:pt x="7787790" y="719522"/>
                </a:cubicBezTo>
                <a:cubicBezTo>
                  <a:pt x="7792698" y="712385"/>
                  <a:pt x="7796712" y="704355"/>
                  <a:pt x="7803403" y="698556"/>
                </a:cubicBezTo>
                <a:cubicBezTo>
                  <a:pt x="7815894" y="686958"/>
                  <a:pt x="7829277" y="685620"/>
                  <a:pt x="7844443" y="699895"/>
                </a:cubicBezTo>
                <a:cubicBezTo>
                  <a:pt x="7864518" y="718631"/>
                  <a:pt x="7871655" y="717292"/>
                  <a:pt x="7878347" y="693204"/>
                </a:cubicBezTo>
                <a:cubicBezTo>
                  <a:pt x="7887269" y="660639"/>
                  <a:pt x="7907343" y="637888"/>
                  <a:pt x="7941692" y="625844"/>
                </a:cubicBezTo>
                <a:cubicBezTo>
                  <a:pt x="7948829" y="623166"/>
                  <a:pt x="7956413" y="619597"/>
                  <a:pt x="7963996" y="625397"/>
                </a:cubicBezTo>
                <a:cubicBezTo>
                  <a:pt x="7972026" y="632089"/>
                  <a:pt x="7966674" y="638779"/>
                  <a:pt x="7963551" y="645026"/>
                </a:cubicBezTo>
                <a:cubicBezTo>
                  <a:pt x="7959090" y="654840"/>
                  <a:pt x="7953737" y="664653"/>
                  <a:pt x="7949722" y="674913"/>
                </a:cubicBezTo>
                <a:cubicBezTo>
                  <a:pt x="7942584" y="691419"/>
                  <a:pt x="7941245" y="708817"/>
                  <a:pt x="7954628" y="724876"/>
                </a:cubicBezTo>
                <a:cubicBezTo>
                  <a:pt x="7964443" y="736474"/>
                  <a:pt x="7963551" y="744058"/>
                  <a:pt x="7950614" y="752087"/>
                </a:cubicBezTo>
                <a:cubicBezTo>
                  <a:pt x="7909127" y="777069"/>
                  <a:pt x="7882808" y="809634"/>
                  <a:pt x="7897083" y="860488"/>
                </a:cubicBezTo>
                <a:cubicBezTo>
                  <a:pt x="7899313" y="867626"/>
                  <a:pt x="7896636" y="874764"/>
                  <a:pt x="7888161" y="874317"/>
                </a:cubicBezTo>
                <a:cubicBezTo>
                  <a:pt x="7869425" y="872979"/>
                  <a:pt x="7866303" y="884578"/>
                  <a:pt x="7860949" y="896622"/>
                </a:cubicBezTo>
                <a:cubicBezTo>
                  <a:pt x="7808757" y="1012160"/>
                  <a:pt x="7733367" y="1112977"/>
                  <a:pt x="7646379" y="1207549"/>
                </a:cubicBezTo>
                <a:cubicBezTo>
                  <a:pt x="7560282" y="1301229"/>
                  <a:pt x="7463480" y="1385094"/>
                  <a:pt x="7360433" y="1465391"/>
                </a:cubicBezTo>
                <a:cubicBezTo>
                  <a:pt x="7389429" y="1462714"/>
                  <a:pt x="7426901" y="1446209"/>
                  <a:pt x="7463034" y="1427027"/>
                </a:cubicBezTo>
                <a:cubicBezTo>
                  <a:pt x="7558498" y="1375726"/>
                  <a:pt x="7637011" y="1306135"/>
                  <a:pt x="7716861" y="1237883"/>
                </a:cubicBezTo>
                <a:cubicBezTo>
                  <a:pt x="7772623" y="1190151"/>
                  <a:pt x="7827046" y="1141081"/>
                  <a:pt x="7889500" y="1100040"/>
                </a:cubicBezTo>
                <a:cubicBezTo>
                  <a:pt x="7896636" y="1095579"/>
                  <a:pt x="7901544" y="1089780"/>
                  <a:pt x="7905559" y="1082642"/>
                </a:cubicBezTo>
                <a:cubicBezTo>
                  <a:pt x="7909127" y="1076397"/>
                  <a:pt x="7914481" y="1070598"/>
                  <a:pt x="7923848" y="1073274"/>
                </a:cubicBezTo>
                <a:cubicBezTo>
                  <a:pt x="7933216" y="1076397"/>
                  <a:pt x="7934109" y="1084427"/>
                  <a:pt x="7934109" y="1091565"/>
                </a:cubicBezTo>
                <a:cubicBezTo>
                  <a:pt x="7932770" y="1118330"/>
                  <a:pt x="7925186" y="1142419"/>
                  <a:pt x="7908682" y="1163831"/>
                </a:cubicBezTo>
                <a:cubicBezTo>
                  <a:pt x="7876563" y="1206657"/>
                  <a:pt x="7833738" y="1240114"/>
                  <a:pt x="7790913" y="1273570"/>
                </a:cubicBezTo>
                <a:cubicBezTo>
                  <a:pt x="7731582" y="1319518"/>
                  <a:pt x="7676712" y="1369481"/>
                  <a:pt x="7627197" y="1425243"/>
                </a:cubicBezTo>
                <a:cubicBezTo>
                  <a:pt x="7662883" y="1398031"/>
                  <a:pt x="7698572" y="1370372"/>
                  <a:pt x="7734705" y="1343161"/>
                </a:cubicBezTo>
                <a:cubicBezTo>
                  <a:pt x="7761917" y="1322641"/>
                  <a:pt x="7790020" y="1303012"/>
                  <a:pt x="7817678" y="1282938"/>
                </a:cubicBezTo>
                <a:cubicBezTo>
                  <a:pt x="7824370" y="1278032"/>
                  <a:pt x="7831507" y="1272679"/>
                  <a:pt x="7840874" y="1279370"/>
                </a:cubicBezTo>
                <a:cubicBezTo>
                  <a:pt x="7849351" y="1285169"/>
                  <a:pt x="7848012" y="1293645"/>
                  <a:pt x="7846228" y="1301675"/>
                </a:cubicBezTo>
                <a:cubicBezTo>
                  <a:pt x="7839537" y="1333347"/>
                  <a:pt x="7820801" y="1358774"/>
                  <a:pt x="7797604" y="1381525"/>
                </a:cubicBezTo>
                <a:cubicBezTo>
                  <a:pt x="7769501" y="1408737"/>
                  <a:pt x="7740058" y="1434611"/>
                  <a:pt x="7709724" y="1460484"/>
                </a:cubicBezTo>
                <a:cubicBezTo>
                  <a:pt x="7742288" y="1453346"/>
                  <a:pt x="7774853" y="1446209"/>
                  <a:pt x="7807418" y="1440410"/>
                </a:cubicBezTo>
                <a:cubicBezTo>
                  <a:pt x="7792698" y="1492156"/>
                  <a:pt x="7758348" y="1502417"/>
                  <a:pt x="7727568" y="1510446"/>
                </a:cubicBezTo>
                <a:cubicBezTo>
                  <a:pt x="7686080" y="1520706"/>
                  <a:pt x="7646379" y="1533643"/>
                  <a:pt x="7607122" y="1548365"/>
                </a:cubicBezTo>
                <a:cubicBezTo>
                  <a:pt x="7590617" y="1563085"/>
                  <a:pt x="7574111" y="1577361"/>
                  <a:pt x="7558052" y="1592527"/>
                </a:cubicBezTo>
                <a:cubicBezTo>
                  <a:pt x="7541546" y="1608141"/>
                  <a:pt x="7525933" y="1623754"/>
                  <a:pt x="7510320" y="1640259"/>
                </a:cubicBezTo>
                <a:cubicBezTo>
                  <a:pt x="7499167" y="1652303"/>
                  <a:pt x="7485785" y="1662564"/>
                  <a:pt x="7498721" y="1683084"/>
                </a:cubicBezTo>
                <a:cubicBezTo>
                  <a:pt x="7504521" y="1692452"/>
                  <a:pt x="7466603" y="1743307"/>
                  <a:pt x="7454558" y="1746429"/>
                </a:cubicBezTo>
                <a:cubicBezTo>
                  <a:pt x="7452773" y="1746875"/>
                  <a:pt x="7450990" y="1747322"/>
                  <a:pt x="7449652" y="1747322"/>
                </a:cubicBezTo>
                <a:cubicBezTo>
                  <a:pt x="7423777" y="1745538"/>
                  <a:pt x="7417978" y="1760705"/>
                  <a:pt x="7417532" y="1779887"/>
                </a:cubicBezTo>
                <a:cubicBezTo>
                  <a:pt x="7417087" y="1798622"/>
                  <a:pt x="7421547" y="1821819"/>
                  <a:pt x="7386306" y="1812451"/>
                </a:cubicBezTo>
                <a:cubicBezTo>
                  <a:pt x="7382291" y="1811559"/>
                  <a:pt x="7381399" y="1814235"/>
                  <a:pt x="7379615" y="1817358"/>
                </a:cubicBezTo>
                <a:cubicBezTo>
                  <a:pt x="7341251" y="1897208"/>
                  <a:pt x="7276567" y="1958770"/>
                  <a:pt x="7212776" y="2020331"/>
                </a:cubicBezTo>
                <a:cubicBezTo>
                  <a:pt x="7209207" y="2023454"/>
                  <a:pt x="7205638" y="2026576"/>
                  <a:pt x="7202070" y="2029699"/>
                </a:cubicBezTo>
                <a:cubicBezTo>
                  <a:pt x="7268983" y="2014086"/>
                  <a:pt x="7489800" y="1994011"/>
                  <a:pt x="7554483" y="2000703"/>
                </a:cubicBezTo>
                <a:cubicBezTo>
                  <a:pt x="7612029" y="2006502"/>
                  <a:pt x="7937231" y="1909254"/>
                  <a:pt x="8004591" y="1851708"/>
                </a:cubicBezTo>
                <a:cubicBezTo>
                  <a:pt x="8013959" y="1896763"/>
                  <a:pt x="7993885" y="1914606"/>
                  <a:pt x="7977825" y="1935127"/>
                </a:cubicBezTo>
                <a:cubicBezTo>
                  <a:pt x="7955075" y="1964123"/>
                  <a:pt x="7951506" y="1984644"/>
                  <a:pt x="7994331" y="2007840"/>
                </a:cubicBezTo>
                <a:cubicBezTo>
                  <a:pt x="8117007" y="2073862"/>
                  <a:pt x="8115669" y="2076092"/>
                  <a:pt x="8000576" y="2165757"/>
                </a:cubicBezTo>
                <a:cubicBezTo>
                  <a:pt x="7995223" y="2169772"/>
                  <a:pt x="7997900" y="2182708"/>
                  <a:pt x="7996561" y="2191631"/>
                </a:cubicBezTo>
                <a:cubicBezTo>
                  <a:pt x="8026450" y="2205014"/>
                  <a:pt x="8061691" y="2170218"/>
                  <a:pt x="8097378" y="2207690"/>
                </a:cubicBezTo>
                <a:cubicBezTo>
                  <a:pt x="7943477" y="2372298"/>
                  <a:pt x="7709277" y="2528878"/>
                  <a:pt x="7496937" y="2652445"/>
                </a:cubicBezTo>
                <a:cubicBezTo>
                  <a:pt x="7668683" y="2693040"/>
                  <a:pt x="7771731" y="2550290"/>
                  <a:pt x="7897975" y="2568579"/>
                </a:cubicBezTo>
                <a:cubicBezTo>
                  <a:pt x="7960875" y="2613189"/>
                  <a:pt x="7773515" y="2685456"/>
                  <a:pt x="7952398" y="2706423"/>
                </a:cubicBezTo>
                <a:cubicBezTo>
                  <a:pt x="7874778" y="2745678"/>
                  <a:pt x="7817232" y="2784043"/>
                  <a:pt x="7763701" y="2829098"/>
                </a:cubicBezTo>
                <a:cubicBezTo>
                  <a:pt x="7668683" y="2909841"/>
                  <a:pt x="7649948" y="2963373"/>
                  <a:pt x="7693664" y="3071773"/>
                </a:cubicBezTo>
                <a:cubicBezTo>
                  <a:pt x="7722660" y="3143148"/>
                  <a:pt x="7764593" y="3208723"/>
                  <a:pt x="7727568" y="3293927"/>
                </a:cubicBezTo>
                <a:cubicBezTo>
                  <a:pt x="7702141" y="3352365"/>
                  <a:pt x="7711954" y="3390729"/>
                  <a:pt x="7808311" y="3364409"/>
                </a:cubicBezTo>
                <a:cubicBezTo>
                  <a:pt x="7912249" y="3336306"/>
                  <a:pt x="7951506" y="3388945"/>
                  <a:pt x="7925186" y="3491100"/>
                </a:cubicBezTo>
                <a:cubicBezTo>
                  <a:pt x="7908235" y="3556676"/>
                  <a:pt x="7926079" y="3577197"/>
                  <a:pt x="7997454" y="3569613"/>
                </a:cubicBezTo>
                <a:cubicBezTo>
                  <a:pt x="8076413" y="3561136"/>
                  <a:pt x="8151355" y="3518312"/>
                  <a:pt x="8249050" y="3538832"/>
                </a:cubicBezTo>
                <a:cubicBezTo>
                  <a:pt x="8170985" y="3658385"/>
                  <a:pt x="8004145" y="3624482"/>
                  <a:pt x="7913142" y="3738236"/>
                </a:cubicBezTo>
                <a:cubicBezTo>
                  <a:pt x="8021543" y="3738682"/>
                  <a:pt x="8104516" y="3738236"/>
                  <a:pt x="8184813" y="3713254"/>
                </a:cubicBezTo>
                <a:cubicBezTo>
                  <a:pt x="8218270" y="3702995"/>
                  <a:pt x="8254850" y="3692735"/>
                  <a:pt x="8273586" y="3727083"/>
                </a:cubicBezTo>
                <a:cubicBezTo>
                  <a:pt x="8295890" y="3768570"/>
                  <a:pt x="8250389" y="3784184"/>
                  <a:pt x="8223177" y="3791767"/>
                </a:cubicBezTo>
                <a:cubicBezTo>
                  <a:pt x="8146449" y="3812734"/>
                  <a:pt x="8087564" y="3862249"/>
                  <a:pt x="8023773" y="3901059"/>
                </a:cubicBezTo>
                <a:cubicBezTo>
                  <a:pt x="7884146" y="3986264"/>
                  <a:pt x="7730689" y="4057192"/>
                  <a:pt x="7612475" y="4197266"/>
                </a:cubicBezTo>
                <a:cubicBezTo>
                  <a:pt x="7761024" y="4161579"/>
                  <a:pt x="7872102" y="4078159"/>
                  <a:pt x="8010390" y="4061208"/>
                </a:cubicBezTo>
                <a:cubicBezTo>
                  <a:pt x="7890391" y="4189236"/>
                  <a:pt x="7736489" y="4272656"/>
                  <a:pt x="7590617" y="4365889"/>
                </a:cubicBezTo>
                <a:cubicBezTo>
                  <a:pt x="7549130" y="4392209"/>
                  <a:pt x="7506751" y="4410052"/>
                  <a:pt x="7497384" y="4467153"/>
                </a:cubicBezTo>
                <a:cubicBezTo>
                  <a:pt x="7479093" y="4577783"/>
                  <a:pt x="7425116" y="4669679"/>
                  <a:pt x="7308686" y="4718303"/>
                </a:cubicBezTo>
                <a:cubicBezTo>
                  <a:pt x="7307793" y="4718749"/>
                  <a:pt x="7314039" y="4735255"/>
                  <a:pt x="7318054" y="4746853"/>
                </a:cubicBezTo>
                <a:cubicBezTo>
                  <a:pt x="7388982" y="4750422"/>
                  <a:pt x="7444744" y="4684845"/>
                  <a:pt x="7535747" y="4706259"/>
                </a:cubicBezTo>
                <a:cubicBezTo>
                  <a:pt x="7449206" y="4795031"/>
                  <a:pt x="7376492" y="4874882"/>
                  <a:pt x="7253370" y="4917261"/>
                </a:cubicBezTo>
                <a:cubicBezTo>
                  <a:pt x="7154784" y="4951164"/>
                  <a:pt x="7033000" y="4970345"/>
                  <a:pt x="6961625" y="5079638"/>
                </a:cubicBezTo>
                <a:cubicBezTo>
                  <a:pt x="7044599" y="5101051"/>
                  <a:pt x="7106605" y="5074285"/>
                  <a:pt x="7168612" y="5055104"/>
                </a:cubicBezTo>
                <a:cubicBezTo>
                  <a:pt x="7264077" y="5025661"/>
                  <a:pt x="7357756" y="4992204"/>
                  <a:pt x="7453220" y="4962316"/>
                </a:cubicBezTo>
                <a:cubicBezTo>
                  <a:pt x="7489353" y="4951164"/>
                  <a:pt x="7529056" y="4942688"/>
                  <a:pt x="7552253" y="4997111"/>
                </a:cubicBezTo>
                <a:cubicBezTo>
                  <a:pt x="7431361" y="5008709"/>
                  <a:pt x="7358649" y="5081869"/>
                  <a:pt x="7282812" y="5150568"/>
                </a:cubicBezTo>
                <a:cubicBezTo>
                  <a:pt x="7239987" y="5189378"/>
                  <a:pt x="7205192" y="5241125"/>
                  <a:pt x="7128464" y="5221497"/>
                </a:cubicBezTo>
                <a:cubicBezTo>
                  <a:pt x="7087869" y="5211236"/>
                  <a:pt x="7061996" y="5240233"/>
                  <a:pt x="7066457" y="5275920"/>
                </a:cubicBezTo>
                <a:cubicBezTo>
                  <a:pt x="7081624" y="5401718"/>
                  <a:pt x="6987498" y="5445881"/>
                  <a:pt x="6889805" y="5469970"/>
                </a:cubicBezTo>
                <a:cubicBezTo>
                  <a:pt x="6705122" y="5515918"/>
                  <a:pt x="6551219" y="5623426"/>
                  <a:pt x="6371444" y="5682310"/>
                </a:cubicBezTo>
                <a:cubicBezTo>
                  <a:pt x="6196576" y="5739411"/>
                  <a:pt x="4884170" y="6004390"/>
                  <a:pt x="4551831" y="6030710"/>
                </a:cubicBezTo>
                <a:cubicBezTo>
                  <a:pt x="2518092" y="6191749"/>
                  <a:pt x="1055352" y="4921275"/>
                  <a:pt x="1048661" y="4903878"/>
                </a:cubicBezTo>
                <a:cubicBezTo>
                  <a:pt x="1017880" y="4822243"/>
                  <a:pt x="941599" y="4787001"/>
                  <a:pt x="872455" y="4743284"/>
                </a:cubicBezTo>
                <a:cubicBezTo>
                  <a:pt x="812231" y="4704920"/>
                  <a:pt x="747994" y="4664326"/>
                  <a:pt x="723013" y="4598750"/>
                </a:cubicBezTo>
                <a:cubicBezTo>
                  <a:pt x="690002" y="4511762"/>
                  <a:pt x="783682" y="4583137"/>
                  <a:pt x="801080" y="4549680"/>
                </a:cubicBezTo>
                <a:cubicBezTo>
                  <a:pt x="765392" y="4504624"/>
                  <a:pt x="710077" y="4463138"/>
                  <a:pt x="695355" y="4411837"/>
                </a:cubicBezTo>
                <a:cubicBezTo>
                  <a:pt x="642715" y="4226262"/>
                  <a:pt x="529409" y="4091096"/>
                  <a:pt x="359893" y="3986264"/>
                </a:cubicBezTo>
                <a:cubicBezTo>
                  <a:pt x="311269" y="3955930"/>
                  <a:pt x="279150" y="3901506"/>
                  <a:pt x="212682" y="3892584"/>
                </a:cubicBezTo>
                <a:cubicBezTo>
                  <a:pt x="65025" y="3873402"/>
                  <a:pt x="111866" y="3723515"/>
                  <a:pt x="33799" y="3657047"/>
                </a:cubicBezTo>
                <a:cubicBezTo>
                  <a:pt x="26438" y="3650802"/>
                  <a:pt x="19412" y="3568832"/>
                  <a:pt x="14561" y="3486305"/>
                </a:cubicBezTo>
                <a:lnTo>
                  <a:pt x="12840" y="3453616"/>
                </a:lnTo>
                <a:lnTo>
                  <a:pt x="21095" y="3453948"/>
                </a:lnTo>
                <a:lnTo>
                  <a:pt x="25905" y="3450639"/>
                </a:lnTo>
                <a:lnTo>
                  <a:pt x="27770" y="3466411"/>
                </a:lnTo>
                <a:cubicBezTo>
                  <a:pt x="33262" y="3508951"/>
                  <a:pt x="39263" y="3541509"/>
                  <a:pt x="44951" y="3533479"/>
                </a:cubicBezTo>
                <a:cubicBezTo>
                  <a:pt x="60119" y="3511621"/>
                  <a:pt x="83315" y="3492439"/>
                  <a:pt x="72163" y="3463889"/>
                </a:cubicBezTo>
                <a:cubicBezTo>
                  <a:pt x="67702" y="3451844"/>
                  <a:pt x="70824" y="3410804"/>
                  <a:pt x="36475" y="3443368"/>
                </a:cubicBezTo>
                <a:lnTo>
                  <a:pt x="25905" y="3450639"/>
                </a:lnTo>
                <a:lnTo>
                  <a:pt x="22479" y="3421677"/>
                </a:lnTo>
                <a:cubicBezTo>
                  <a:pt x="19106" y="3391148"/>
                  <a:pt x="16081" y="3360716"/>
                  <a:pt x="13648" y="3339450"/>
                </a:cubicBezTo>
                <a:lnTo>
                  <a:pt x="13062" y="3335036"/>
                </a:lnTo>
                <a:lnTo>
                  <a:pt x="21866" y="3298221"/>
                </a:lnTo>
                <a:cubicBezTo>
                  <a:pt x="52089" y="3197348"/>
                  <a:pt x="110303" y="3084040"/>
                  <a:pt x="175210" y="3078464"/>
                </a:cubicBezTo>
                <a:cubicBezTo>
                  <a:pt x="127925" y="2954896"/>
                  <a:pt x="127925" y="2954896"/>
                  <a:pt x="282273" y="2937945"/>
                </a:cubicBezTo>
                <a:cubicBezTo>
                  <a:pt x="222942" y="2859432"/>
                  <a:pt x="222942" y="2839357"/>
                  <a:pt x="294764" y="2812593"/>
                </a:cubicBezTo>
                <a:cubicBezTo>
                  <a:pt x="363908" y="2786719"/>
                  <a:pt x="440636" y="2778244"/>
                  <a:pt x="504427" y="2738541"/>
                </a:cubicBezTo>
                <a:cubicBezTo>
                  <a:pt x="445542" y="2638170"/>
                  <a:pt x="429038" y="2522185"/>
                  <a:pt x="307254" y="2473116"/>
                </a:cubicBezTo>
                <a:cubicBezTo>
                  <a:pt x="288072" y="2465532"/>
                  <a:pt x="275135" y="2435197"/>
                  <a:pt x="287626" y="2418246"/>
                </a:cubicBezTo>
                <a:cubicBezTo>
                  <a:pt x="331790" y="2355347"/>
                  <a:pt x="268444" y="2234901"/>
                  <a:pt x="405841" y="2221965"/>
                </a:cubicBezTo>
                <a:cubicBezTo>
                  <a:pt x="422793" y="2220181"/>
                  <a:pt x="438406" y="2207690"/>
                  <a:pt x="425023" y="2190292"/>
                </a:cubicBezTo>
                <a:cubicBezTo>
                  <a:pt x="379075" y="2130962"/>
                  <a:pt x="434837" y="2134976"/>
                  <a:pt x="468739" y="2127394"/>
                </a:cubicBezTo>
                <a:cubicBezTo>
                  <a:pt x="509781" y="2118471"/>
                  <a:pt x="556174" y="2144344"/>
                  <a:pt x="594091" y="2112226"/>
                </a:cubicBezTo>
                <a:cubicBezTo>
                  <a:pt x="585170" y="2078323"/>
                  <a:pt x="552160" y="2078769"/>
                  <a:pt x="528963" y="2068063"/>
                </a:cubicBezTo>
                <a:cubicBezTo>
                  <a:pt x="461157" y="2036390"/>
                  <a:pt x="405841" y="1998918"/>
                  <a:pt x="402718" y="1917729"/>
                </a:cubicBezTo>
                <a:cubicBezTo>
                  <a:pt x="400042" y="1852153"/>
                  <a:pt x="392904" y="1794162"/>
                  <a:pt x="486584" y="1774087"/>
                </a:cubicBezTo>
                <a:cubicBezTo>
                  <a:pt x="501304" y="1770965"/>
                  <a:pt x="508888" y="1762489"/>
                  <a:pt x="511565" y="1751337"/>
                </a:cubicBezTo>
                <a:cubicBezTo>
                  <a:pt x="500858" y="1740630"/>
                  <a:pt x="490599" y="1729477"/>
                  <a:pt x="478109" y="1721448"/>
                </a:cubicBezTo>
                <a:cubicBezTo>
                  <a:pt x="436175" y="1695129"/>
                  <a:pt x="421900" y="1656318"/>
                  <a:pt x="409410" y="1615724"/>
                </a:cubicBezTo>
                <a:cubicBezTo>
                  <a:pt x="401380" y="1589851"/>
                  <a:pt x="392012" y="1564424"/>
                  <a:pt x="373722" y="1542118"/>
                </a:cubicBezTo>
                <a:cubicBezTo>
                  <a:pt x="362569" y="1528290"/>
                  <a:pt x="348740" y="1518030"/>
                  <a:pt x="331343" y="1512231"/>
                </a:cubicBezTo>
                <a:cubicBezTo>
                  <a:pt x="316177" y="1506877"/>
                  <a:pt x="311715" y="1499739"/>
                  <a:pt x="321976" y="1486804"/>
                </a:cubicBezTo>
                <a:cubicBezTo>
                  <a:pt x="350972" y="1449777"/>
                  <a:pt x="362569" y="1409182"/>
                  <a:pt x="343388" y="1361897"/>
                </a:cubicBezTo>
                <a:cubicBezTo>
                  <a:pt x="337588" y="1347623"/>
                  <a:pt x="341602" y="1335131"/>
                  <a:pt x="355432" y="1329778"/>
                </a:cubicBezTo>
                <a:cubicBezTo>
                  <a:pt x="412979" y="1307028"/>
                  <a:pt x="427253" y="1254388"/>
                  <a:pt x="451789" y="1209779"/>
                </a:cubicBezTo>
                <a:cubicBezTo>
                  <a:pt x="486584" y="1146434"/>
                  <a:pt x="518256" y="1081751"/>
                  <a:pt x="542344" y="1013052"/>
                </a:cubicBezTo>
                <a:cubicBezTo>
                  <a:pt x="556620" y="972012"/>
                  <a:pt x="570449" y="931417"/>
                  <a:pt x="560635" y="885915"/>
                </a:cubicBezTo>
                <a:cubicBezTo>
                  <a:pt x="558405" y="874764"/>
                  <a:pt x="562419" y="865395"/>
                  <a:pt x="568219" y="856919"/>
                </a:cubicBezTo>
                <a:cubicBezTo>
                  <a:pt x="592754" y="819893"/>
                  <a:pt x="589631" y="780638"/>
                  <a:pt x="570895" y="740043"/>
                </a:cubicBezTo>
                <a:cubicBezTo>
                  <a:pt x="559296" y="715508"/>
                  <a:pt x="560635" y="712385"/>
                  <a:pt x="590077" y="713277"/>
                </a:cubicBezTo>
                <a:cubicBezTo>
                  <a:pt x="649853" y="714616"/>
                  <a:pt x="709184" y="716846"/>
                  <a:pt x="768069" y="709263"/>
                </a:cubicBezTo>
                <a:cubicBezTo>
                  <a:pt x="834090" y="700786"/>
                  <a:pt x="855503" y="681158"/>
                  <a:pt x="805540" y="624505"/>
                </a:cubicBezTo>
                <a:cubicBezTo>
                  <a:pt x="794833" y="612461"/>
                  <a:pt x="785466" y="599078"/>
                  <a:pt x="780559" y="583910"/>
                </a:cubicBezTo>
                <a:cubicBezTo>
                  <a:pt x="776990" y="571866"/>
                  <a:pt x="780113" y="563390"/>
                  <a:pt x="790819" y="557591"/>
                </a:cubicBezTo>
                <a:cubicBezTo>
                  <a:pt x="803310" y="550454"/>
                  <a:pt x="810001" y="560268"/>
                  <a:pt x="817139" y="567404"/>
                </a:cubicBezTo>
                <a:cubicBezTo>
                  <a:pt x="855949" y="605769"/>
                  <a:pt x="904572" y="632089"/>
                  <a:pt x="950966" y="661085"/>
                </a:cubicBezTo>
                <a:cubicBezTo>
                  <a:pt x="1017435" y="703018"/>
                  <a:pt x="1087471" y="740043"/>
                  <a:pt x="1146802" y="790897"/>
                </a:cubicBezTo>
                <a:cubicBezTo>
                  <a:pt x="1161968" y="803835"/>
                  <a:pt x="1186503" y="794021"/>
                  <a:pt x="1188288" y="772161"/>
                </a:cubicBezTo>
                <a:cubicBezTo>
                  <a:pt x="1190072" y="750303"/>
                  <a:pt x="1202116" y="750303"/>
                  <a:pt x="1219960" y="755656"/>
                </a:cubicBezTo>
                <a:cubicBezTo>
                  <a:pt x="1241373" y="761901"/>
                  <a:pt x="1262786" y="768146"/>
                  <a:pt x="1283752" y="775284"/>
                </a:cubicBezTo>
                <a:cubicBezTo>
                  <a:pt x="1305611" y="782868"/>
                  <a:pt x="1315424" y="798927"/>
                  <a:pt x="1317655" y="819002"/>
                </a:cubicBezTo>
                <a:cubicBezTo>
                  <a:pt x="1318101" y="822794"/>
                  <a:pt x="1318213" y="827031"/>
                  <a:pt x="1317209" y="830488"/>
                </a:cubicBezTo>
                <a:lnTo>
                  <a:pt x="1312784" y="834706"/>
                </a:lnTo>
                <a:lnTo>
                  <a:pt x="1307604" y="836392"/>
                </a:lnTo>
                <a:cubicBezTo>
                  <a:pt x="1302209" y="838239"/>
                  <a:pt x="1301818" y="838741"/>
                  <a:pt x="1310071" y="837291"/>
                </a:cubicBezTo>
                <a:lnTo>
                  <a:pt x="1312784" y="834706"/>
                </a:lnTo>
                <a:lnTo>
                  <a:pt x="1335164" y="827421"/>
                </a:lnTo>
                <a:cubicBezTo>
                  <a:pt x="1358695" y="819559"/>
                  <a:pt x="1387691" y="808741"/>
                  <a:pt x="1393044" y="799820"/>
                </a:cubicBezTo>
                <a:cubicBezTo>
                  <a:pt x="1393490" y="798927"/>
                  <a:pt x="1657132" y="863165"/>
                  <a:pt x="1737429" y="903760"/>
                </a:cubicBezTo>
                <a:cubicBezTo>
                  <a:pt x="1787390" y="929187"/>
                  <a:pt x="2773257" y="1331562"/>
                  <a:pt x="4138303" y="1231638"/>
                </a:cubicBezTo>
                <a:cubicBezTo>
                  <a:pt x="4186481" y="1228070"/>
                  <a:pt x="4231982" y="1225838"/>
                  <a:pt x="4278375" y="1224055"/>
                </a:cubicBezTo>
                <a:cubicBezTo>
                  <a:pt x="4688781" y="1205764"/>
                  <a:pt x="5091603" y="1196842"/>
                  <a:pt x="5261564" y="1174984"/>
                </a:cubicBezTo>
                <a:cubicBezTo>
                  <a:pt x="5394500" y="1157586"/>
                  <a:pt x="6074346" y="1010376"/>
                  <a:pt x="6273750" y="885915"/>
                </a:cubicBezTo>
                <a:cubicBezTo>
                  <a:pt x="6477614" y="758332"/>
                  <a:pt x="6669881" y="617367"/>
                  <a:pt x="6861254" y="475956"/>
                </a:cubicBezTo>
                <a:cubicBezTo>
                  <a:pt x="6944228" y="414841"/>
                  <a:pt x="7032555" y="359079"/>
                  <a:pt x="7107498" y="289043"/>
                </a:cubicBezTo>
                <a:cubicBezTo>
                  <a:pt x="7182441" y="218560"/>
                  <a:pt x="7253816" y="145401"/>
                  <a:pt x="7335005" y="80271"/>
                </a:cubicBezTo>
                <a:cubicBezTo>
                  <a:pt x="7358202" y="61535"/>
                  <a:pt x="7381399" y="41461"/>
                  <a:pt x="7415302" y="38338"/>
                </a:cubicBezTo>
                <a:cubicBezTo>
                  <a:pt x="7422886" y="37446"/>
                  <a:pt x="7430915" y="37892"/>
                  <a:pt x="7438499" y="38784"/>
                </a:cubicBezTo>
                <a:cubicBezTo>
                  <a:pt x="7446974" y="39677"/>
                  <a:pt x="7453666" y="44137"/>
                  <a:pt x="7456789" y="51721"/>
                </a:cubicBezTo>
                <a:cubicBezTo>
                  <a:pt x="7459911" y="60197"/>
                  <a:pt x="7454558" y="65104"/>
                  <a:pt x="7448313" y="69564"/>
                </a:cubicBezTo>
                <a:cubicBezTo>
                  <a:pt x="7443852" y="72687"/>
                  <a:pt x="7439392" y="77595"/>
                  <a:pt x="7433593" y="78487"/>
                </a:cubicBezTo>
                <a:cubicBezTo>
                  <a:pt x="7396566" y="83840"/>
                  <a:pt x="7382737" y="111052"/>
                  <a:pt x="7365340" y="135140"/>
                </a:cubicBezTo>
                <a:cubicBezTo>
                  <a:pt x="7357756" y="145401"/>
                  <a:pt x="7349726" y="153430"/>
                  <a:pt x="7363555" y="168151"/>
                </a:cubicBezTo>
                <a:cubicBezTo>
                  <a:pt x="7375599" y="181088"/>
                  <a:pt x="7363109" y="187780"/>
                  <a:pt x="7350619" y="191349"/>
                </a:cubicBezTo>
                <a:cubicBezTo>
                  <a:pt x="7333222" y="196255"/>
                  <a:pt x="7312701" y="195364"/>
                  <a:pt x="7293073" y="211422"/>
                </a:cubicBezTo>
                <a:cubicBezTo>
                  <a:pt x="7366678" y="212761"/>
                  <a:pt x="7397905" y="170382"/>
                  <a:pt x="7431361" y="131125"/>
                </a:cubicBezTo>
                <a:cubicBezTo>
                  <a:pt x="7443852" y="116851"/>
                  <a:pt x="7452328" y="99899"/>
                  <a:pt x="7463034" y="83840"/>
                </a:cubicBezTo>
                <a:cubicBezTo>
                  <a:pt x="7476417" y="64212"/>
                  <a:pt x="7492030" y="63319"/>
                  <a:pt x="7511658" y="80717"/>
                </a:cubicBezTo>
                <a:cubicBezTo>
                  <a:pt x="7529056" y="96330"/>
                  <a:pt x="7537531" y="94993"/>
                  <a:pt x="7543330" y="73579"/>
                </a:cubicBezTo>
                <a:cubicBezTo>
                  <a:pt x="7552253" y="40122"/>
                  <a:pt x="7572773" y="16480"/>
                  <a:pt x="7607569" y="4435"/>
                </a:cubicBezTo>
                <a:cubicBezTo>
                  <a:pt x="7611361" y="3097"/>
                  <a:pt x="7615598" y="978"/>
                  <a:pt x="7619780" y="253"/>
                </a:cubicBezTo>
                <a:close/>
              </a:path>
            </a:pathLst>
          </a:custGeom>
        </p:spPr>
      </p:pic>
    </p:spTree>
    <p:extLst>
      <p:ext uri="{BB962C8B-B14F-4D97-AF65-F5344CB8AC3E}">
        <p14:creationId xmlns:p14="http://schemas.microsoft.com/office/powerpoint/2010/main" val="737521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28D97-468B-4F77-92FD-5E978F3C0ED1}"/>
              </a:ext>
            </a:extLst>
          </p:cNvPr>
          <p:cNvSpPr>
            <a:spLocks noGrp="1"/>
          </p:cNvSpPr>
          <p:nvPr>
            <p:ph type="title"/>
          </p:nvPr>
        </p:nvSpPr>
        <p:spPr/>
        <p:txBody>
          <a:bodyPr/>
          <a:lstStyle/>
          <a:p>
            <a:pPr algn="ctr"/>
            <a:r>
              <a:rPr lang="en-US" dirty="0"/>
              <a:t>COMMON ISSUES</a:t>
            </a:r>
          </a:p>
        </p:txBody>
      </p:sp>
      <p:sp>
        <p:nvSpPr>
          <p:cNvPr id="3" name="Content Placeholder 2">
            <a:extLst>
              <a:ext uri="{FF2B5EF4-FFF2-40B4-BE49-F238E27FC236}">
                <a16:creationId xmlns:a16="http://schemas.microsoft.com/office/drawing/2014/main" id="{D0B7E8B0-06DC-4BB7-B8E1-96730470AFB3}"/>
              </a:ext>
            </a:extLst>
          </p:cNvPr>
          <p:cNvSpPr>
            <a:spLocks noGrp="1"/>
          </p:cNvSpPr>
          <p:nvPr>
            <p:ph idx="1"/>
          </p:nvPr>
        </p:nvSpPr>
        <p:spPr>
          <a:xfrm>
            <a:off x="838200" y="1417739"/>
            <a:ext cx="10515600" cy="4759224"/>
          </a:xfrm>
        </p:spPr>
        <p:txBody>
          <a:bodyPr>
            <a:normAutofit/>
          </a:bodyPr>
          <a:lstStyle/>
          <a:p>
            <a:r>
              <a:rPr lang="en-US" dirty="0"/>
              <a:t>Credentialing Takes Too Long</a:t>
            </a:r>
          </a:p>
          <a:p>
            <a:pPr lvl="1"/>
            <a:r>
              <a:rPr lang="en-US" dirty="0"/>
              <a:t>Low Satisfaction, Lost Revenue</a:t>
            </a:r>
          </a:p>
          <a:p>
            <a:r>
              <a:rPr lang="en-US" dirty="0"/>
              <a:t>Streamline the Initial Application Process</a:t>
            </a:r>
          </a:p>
          <a:p>
            <a:pPr lvl="1"/>
            <a:r>
              <a:rPr lang="en-US" dirty="0"/>
              <a:t>Hand-Offs, Applications Not Complete</a:t>
            </a:r>
          </a:p>
          <a:p>
            <a:r>
              <a:rPr lang="en-US" dirty="0"/>
              <a:t>Make the Reappointment Process Less Stressful</a:t>
            </a:r>
          </a:p>
          <a:p>
            <a:pPr lvl="1"/>
            <a:r>
              <a:rPr lang="en-US" dirty="0"/>
              <a:t>Don’t get them back on time, Chaotic process</a:t>
            </a:r>
          </a:p>
          <a:p>
            <a:r>
              <a:rPr lang="en-US" dirty="0"/>
              <a:t>A lot of Burdensome, Non-Value-Added Tasks or Misapplied Work</a:t>
            </a:r>
          </a:p>
          <a:p>
            <a:pPr lvl="1"/>
            <a:r>
              <a:rPr lang="en-US" dirty="0"/>
              <a:t>Does this work belong in (MSO, CVO, PE, etc.)?  Where?  Who?</a:t>
            </a:r>
          </a:p>
          <a:p>
            <a:r>
              <a:rPr lang="en-US" dirty="0"/>
              <a:t>Meetings</a:t>
            </a:r>
          </a:p>
          <a:p>
            <a:pPr lvl="1"/>
            <a:r>
              <a:rPr lang="en-US" dirty="0"/>
              <a:t>Too many, too long, time wasters…</a:t>
            </a:r>
          </a:p>
        </p:txBody>
      </p:sp>
    </p:spTree>
    <p:extLst>
      <p:ext uri="{BB962C8B-B14F-4D97-AF65-F5344CB8AC3E}">
        <p14:creationId xmlns:p14="http://schemas.microsoft.com/office/powerpoint/2010/main" val="1554709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D073016-B734-483B-8953-5BADEE1451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0A7EAB6-59D3-4325-8DE6-E0CA4009CE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10;&#10;Description automatically generated">
            <a:extLst>
              <a:ext uri="{FF2B5EF4-FFF2-40B4-BE49-F238E27FC236}">
                <a16:creationId xmlns:a16="http://schemas.microsoft.com/office/drawing/2014/main" id="{6607C5D3-6EC7-4DB0-964C-E2A16FACE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243965"/>
            <a:ext cx="11277600" cy="4370069"/>
          </a:xfrm>
          <a:prstGeom prst="rect">
            <a:avLst/>
          </a:prstGeom>
        </p:spPr>
      </p:pic>
    </p:spTree>
    <p:extLst>
      <p:ext uri="{BB962C8B-B14F-4D97-AF65-F5344CB8AC3E}">
        <p14:creationId xmlns:p14="http://schemas.microsoft.com/office/powerpoint/2010/main" val="11770536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CECD7-51D2-489F-9A92-43CF193E01BF}"/>
              </a:ext>
            </a:extLst>
          </p:cNvPr>
          <p:cNvSpPr>
            <a:spLocks noGrp="1"/>
          </p:cNvSpPr>
          <p:nvPr>
            <p:ph type="title"/>
          </p:nvPr>
        </p:nvSpPr>
        <p:spPr/>
        <p:txBody>
          <a:bodyPr/>
          <a:lstStyle/>
          <a:p>
            <a:pPr algn="ctr"/>
            <a:r>
              <a:rPr lang="en-US" dirty="0"/>
              <a:t>#7 – SHARPEN YOUR SAW</a:t>
            </a:r>
            <a:br>
              <a:rPr lang="en-US" dirty="0"/>
            </a:br>
            <a:r>
              <a:rPr lang="en-US" dirty="0"/>
              <a:t>The Habit of Daily Self-Renewal</a:t>
            </a:r>
          </a:p>
        </p:txBody>
      </p:sp>
      <p:sp>
        <p:nvSpPr>
          <p:cNvPr id="3" name="Content Placeholder 2">
            <a:extLst>
              <a:ext uri="{FF2B5EF4-FFF2-40B4-BE49-F238E27FC236}">
                <a16:creationId xmlns:a16="http://schemas.microsoft.com/office/drawing/2014/main" id="{846B5716-E4C8-4970-ACE7-BB5A421CE1E6}"/>
              </a:ext>
            </a:extLst>
          </p:cNvPr>
          <p:cNvSpPr>
            <a:spLocks noGrp="1"/>
          </p:cNvSpPr>
          <p:nvPr>
            <p:ph idx="1"/>
          </p:nvPr>
        </p:nvSpPr>
        <p:spPr/>
        <p:txBody>
          <a:bodyPr>
            <a:normAutofit/>
          </a:bodyPr>
          <a:lstStyle/>
          <a:p>
            <a:r>
              <a:rPr lang="en-US" dirty="0"/>
              <a:t>The principles of renewal, continuous improvement and balance.</a:t>
            </a:r>
          </a:p>
          <a:p>
            <a:endParaRPr lang="en-US" dirty="0"/>
          </a:p>
          <a:p>
            <a:r>
              <a:rPr lang="en-US" dirty="0"/>
              <a:t>I’m too busy to…</a:t>
            </a:r>
          </a:p>
          <a:p>
            <a:endParaRPr lang="en-US" dirty="0"/>
          </a:p>
          <a:p>
            <a:r>
              <a:rPr lang="en-US" dirty="0"/>
              <a:t>I don’t have time to…</a:t>
            </a:r>
          </a:p>
          <a:p>
            <a:endParaRPr lang="en-US" dirty="0"/>
          </a:p>
          <a:p>
            <a:pPr lvl="1"/>
            <a:endParaRPr lang="en-US" dirty="0"/>
          </a:p>
        </p:txBody>
      </p:sp>
    </p:spTree>
    <p:extLst>
      <p:ext uri="{BB962C8B-B14F-4D97-AF65-F5344CB8AC3E}">
        <p14:creationId xmlns:p14="http://schemas.microsoft.com/office/powerpoint/2010/main" val="28590292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CECD7-51D2-489F-9A92-43CF193E01BF}"/>
              </a:ext>
            </a:extLst>
          </p:cNvPr>
          <p:cNvSpPr>
            <a:spLocks noGrp="1"/>
          </p:cNvSpPr>
          <p:nvPr>
            <p:ph type="title"/>
          </p:nvPr>
        </p:nvSpPr>
        <p:spPr/>
        <p:txBody>
          <a:bodyPr/>
          <a:lstStyle/>
          <a:p>
            <a:pPr algn="ctr"/>
            <a:r>
              <a:rPr lang="en-US" dirty="0"/>
              <a:t>#7 – SHARPEN YOUR SAW</a:t>
            </a:r>
            <a:br>
              <a:rPr lang="en-US" dirty="0"/>
            </a:br>
            <a:r>
              <a:rPr lang="en-US" dirty="0"/>
              <a:t>The Habit of Daily Self-Renewal</a:t>
            </a:r>
          </a:p>
        </p:txBody>
      </p:sp>
      <p:sp>
        <p:nvSpPr>
          <p:cNvPr id="3" name="Content Placeholder 2">
            <a:extLst>
              <a:ext uri="{FF2B5EF4-FFF2-40B4-BE49-F238E27FC236}">
                <a16:creationId xmlns:a16="http://schemas.microsoft.com/office/drawing/2014/main" id="{846B5716-E4C8-4970-ACE7-BB5A421CE1E6}"/>
              </a:ext>
            </a:extLst>
          </p:cNvPr>
          <p:cNvSpPr>
            <a:spLocks noGrp="1"/>
          </p:cNvSpPr>
          <p:nvPr>
            <p:ph idx="1"/>
          </p:nvPr>
        </p:nvSpPr>
        <p:spPr/>
        <p:txBody>
          <a:bodyPr>
            <a:normAutofit/>
          </a:bodyPr>
          <a:lstStyle/>
          <a:p>
            <a:pPr marL="0" indent="0">
              <a:buNone/>
            </a:pPr>
            <a:endParaRPr lang="en-US" dirty="0"/>
          </a:p>
          <a:p>
            <a:r>
              <a:rPr lang="en-US" dirty="0"/>
              <a:t>Body (Physical)</a:t>
            </a:r>
          </a:p>
          <a:p>
            <a:pPr lvl="1"/>
            <a:r>
              <a:rPr lang="en-US" dirty="0"/>
              <a:t>Exercising, healthy eating, resting</a:t>
            </a:r>
          </a:p>
          <a:p>
            <a:r>
              <a:rPr lang="en-US" dirty="0"/>
              <a:t>Mind (Mental)</a:t>
            </a:r>
          </a:p>
          <a:p>
            <a:pPr lvl="1"/>
            <a:r>
              <a:rPr lang="en-US" dirty="0"/>
              <a:t>Learning, reading, writing, teaching</a:t>
            </a:r>
          </a:p>
          <a:p>
            <a:r>
              <a:rPr lang="en-US" dirty="0"/>
              <a:t>Heart (Social/Emotional)</a:t>
            </a:r>
          </a:p>
          <a:p>
            <a:pPr lvl="1"/>
            <a:r>
              <a:rPr lang="en-US" dirty="0"/>
              <a:t>Social/meaningful connections, widen circle, listen to those important to you</a:t>
            </a:r>
          </a:p>
          <a:p>
            <a:r>
              <a:rPr lang="en-US" dirty="0"/>
              <a:t>Spirit (Spiritual Capacity)</a:t>
            </a:r>
          </a:p>
          <a:p>
            <a:pPr lvl="1"/>
            <a:r>
              <a:rPr lang="en-US" dirty="0"/>
              <a:t>Spending time in nature, meditation, music, art, prayer, service to others</a:t>
            </a:r>
          </a:p>
          <a:p>
            <a:pPr lvl="1"/>
            <a:endParaRPr lang="en-US" dirty="0"/>
          </a:p>
        </p:txBody>
      </p:sp>
    </p:spTree>
    <p:extLst>
      <p:ext uri="{BB962C8B-B14F-4D97-AF65-F5344CB8AC3E}">
        <p14:creationId xmlns:p14="http://schemas.microsoft.com/office/powerpoint/2010/main" val="25895833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B067B1-F4E5-4FDF-813D-C9E872E800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Background pattern&#10;&#10;Description automatically generated">
            <a:extLst>
              <a:ext uri="{FF2B5EF4-FFF2-40B4-BE49-F238E27FC236}">
                <a16:creationId xmlns:a16="http://schemas.microsoft.com/office/drawing/2014/main" id="{9614C109-137A-4D11-8D73-0B93B81783BC}"/>
              </a:ext>
            </a:extLst>
          </p:cNvPr>
          <p:cNvPicPr>
            <a:picLocks noChangeAspect="1"/>
          </p:cNvPicPr>
          <p:nvPr/>
        </p:nvPicPr>
        <p:blipFill rotWithShape="1">
          <a:blip r:embed="rId2">
            <a:extLst>
              <a:ext uri="{28A0092B-C50C-407E-A947-70E740481C1C}">
                <a14:useLocalDpi xmlns:a14="http://schemas.microsoft.com/office/drawing/2010/main" val="0"/>
              </a:ext>
            </a:extLst>
          </a:blip>
          <a:srcRect t="10543" b="18617"/>
          <a:stretch/>
        </p:blipFill>
        <p:spPr>
          <a:xfrm>
            <a:off x="307775" y="261437"/>
            <a:ext cx="11576450" cy="6335126"/>
          </a:xfrm>
          <a:prstGeom prst="rect">
            <a:avLst/>
          </a:prstGeom>
        </p:spPr>
      </p:pic>
    </p:spTree>
    <p:extLst>
      <p:ext uri="{BB962C8B-B14F-4D97-AF65-F5344CB8AC3E}">
        <p14:creationId xmlns:p14="http://schemas.microsoft.com/office/powerpoint/2010/main" val="2534814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98108-F1AA-4187-B895-FA724D186399}"/>
              </a:ext>
            </a:extLst>
          </p:cNvPr>
          <p:cNvSpPr>
            <a:spLocks noGrp="1"/>
          </p:cNvSpPr>
          <p:nvPr>
            <p:ph type="title"/>
          </p:nvPr>
        </p:nvSpPr>
        <p:spPr/>
        <p:txBody>
          <a:bodyPr/>
          <a:lstStyle/>
          <a:p>
            <a:pPr algn="ctr"/>
            <a:r>
              <a:rPr lang="en-US" dirty="0"/>
              <a:t>A HABIT</a:t>
            </a:r>
          </a:p>
        </p:txBody>
      </p:sp>
      <p:sp>
        <p:nvSpPr>
          <p:cNvPr id="3" name="Content Placeholder 2">
            <a:extLst>
              <a:ext uri="{FF2B5EF4-FFF2-40B4-BE49-F238E27FC236}">
                <a16:creationId xmlns:a16="http://schemas.microsoft.com/office/drawing/2014/main" id="{021B08EE-9DAD-4BFD-BD7D-221EE4618A52}"/>
              </a:ext>
            </a:extLst>
          </p:cNvPr>
          <p:cNvSpPr>
            <a:spLocks noGrp="1"/>
          </p:cNvSpPr>
          <p:nvPr>
            <p:ph idx="1"/>
          </p:nvPr>
        </p:nvSpPr>
        <p:spPr/>
        <p:txBody>
          <a:bodyPr/>
          <a:lstStyle/>
          <a:p>
            <a:r>
              <a:rPr lang="en-US" dirty="0"/>
              <a:t>Habit – a behavior that </a:t>
            </a:r>
            <a:r>
              <a:rPr lang="en-US" u="sng" dirty="0"/>
              <a:t>starts as a choice </a:t>
            </a:r>
            <a:r>
              <a:rPr lang="en-US" dirty="0"/>
              <a:t>and then becomes a nearly unconscious pattern.  The behavior has become a habit.</a:t>
            </a:r>
          </a:p>
          <a:p>
            <a:endParaRPr lang="en-US" dirty="0"/>
          </a:p>
          <a:p>
            <a:r>
              <a:rPr lang="en-US" dirty="0"/>
              <a:t>Habits – healthy, unhealthy or neutral</a:t>
            </a:r>
          </a:p>
          <a:p>
            <a:endParaRPr lang="en-US" dirty="0"/>
          </a:p>
          <a:p>
            <a:r>
              <a:rPr lang="en-US" dirty="0"/>
              <a:t>Break a Habit – research suggests 18-254 days</a:t>
            </a:r>
          </a:p>
          <a:p>
            <a:endParaRPr lang="en-US" dirty="0"/>
          </a:p>
          <a:p>
            <a:r>
              <a:rPr lang="en-US" dirty="0"/>
              <a:t>Create a Habit – 66 days – over two months of daily repetitions</a:t>
            </a:r>
          </a:p>
        </p:txBody>
      </p:sp>
    </p:spTree>
    <p:extLst>
      <p:ext uri="{BB962C8B-B14F-4D97-AF65-F5344CB8AC3E}">
        <p14:creationId xmlns:p14="http://schemas.microsoft.com/office/powerpoint/2010/main" val="2157217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98108-F1AA-4187-B895-FA724D186399}"/>
              </a:ext>
            </a:extLst>
          </p:cNvPr>
          <p:cNvSpPr>
            <a:spLocks noGrp="1"/>
          </p:cNvSpPr>
          <p:nvPr>
            <p:ph type="title"/>
          </p:nvPr>
        </p:nvSpPr>
        <p:spPr/>
        <p:txBody>
          <a:bodyPr/>
          <a:lstStyle/>
          <a:p>
            <a:pPr algn="ctr"/>
            <a:r>
              <a:rPr lang="en-US" dirty="0"/>
              <a:t>What are “The Habits”</a:t>
            </a:r>
          </a:p>
        </p:txBody>
      </p:sp>
      <p:sp>
        <p:nvSpPr>
          <p:cNvPr id="3" name="Content Placeholder 2">
            <a:extLst>
              <a:ext uri="{FF2B5EF4-FFF2-40B4-BE49-F238E27FC236}">
                <a16:creationId xmlns:a16="http://schemas.microsoft.com/office/drawing/2014/main" id="{021B08EE-9DAD-4BFD-BD7D-221EE4618A52}"/>
              </a:ext>
            </a:extLst>
          </p:cNvPr>
          <p:cNvSpPr>
            <a:spLocks noGrp="1"/>
          </p:cNvSpPr>
          <p:nvPr>
            <p:ph idx="1"/>
          </p:nvPr>
        </p:nvSpPr>
        <p:spPr>
          <a:xfrm>
            <a:off x="838200" y="1825625"/>
            <a:ext cx="10515600" cy="4667250"/>
          </a:xfrm>
        </p:spPr>
        <p:txBody>
          <a:bodyPr>
            <a:normAutofit fontScale="85000" lnSpcReduction="20000"/>
          </a:bodyPr>
          <a:lstStyle/>
          <a:p>
            <a:r>
              <a:rPr lang="en-US" b="0" i="0" dirty="0">
                <a:solidFill>
                  <a:srgbClr val="333333"/>
                </a:solidFill>
                <a:effectLst/>
                <a:latin typeface="Roboto"/>
              </a:rPr>
              <a:t>Habit 1: Be Proactive</a:t>
            </a:r>
          </a:p>
          <a:p>
            <a:pPr lvl="1"/>
            <a:r>
              <a:rPr lang="en-US" dirty="0">
                <a:solidFill>
                  <a:srgbClr val="333333"/>
                </a:solidFill>
                <a:latin typeface="Roboto"/>
              </a:rPr>
              <a:t>Personal Responsibility</a:t>
            </a:r>
          </a:p>
          <a:p>
            <a:r>
              <a:rPr lang="en-US" b="0" i="0" dirty="0">
                <a:solidFill>
                  <a:srgbClr val="333333"/>
                </a:solidFill>
                <a:effectLst/>
                <a:latin typeface="Roboto"/>
              </a:rPr>
              <a:t>Habit 2: Begin with the End in Mind</a:t>
            </a:r>
          </a:p>
          <a:p>
            <a:pPr lvl="1"/>
            <a:r>
              <a:rPr lang="en-US" dirty="0">
                <a:solidFill>
                  <a:srgbClr val="333333"/>
                </a:solidFill>
                <a:latin typeface="Roboto"/>
              </a:rPr>
              <a:t>Personal Vision</a:t>
            </a:r>
          </a:p>
          <a:p>
            <a:r>
              <a:rPr lang="en-US" b="0" i="0" dirty="0">
                <a:solidFill>
                  <a:srgbClr val="333333"/>
                </a:solidFill>
                <a:effectLst/>
                <a:latin typeface="Roboto"/>
              </a:rPr>
              <a:t>Habit 3: Put First Things First</a:t>
            </a:r>
          </a:p>
          <a:p>
            <a:pPr lvl="1"/>
            <a:r>
              <a:rPr lang="en-US" dirty="0">
                <a:solidFill>
                  <a:srgbClr val="333333"/>
                </a:solidFill>
                <a:latin typeface="Roboto"/>
              </a:rPr>
              <a:t>Personal Management</a:t>
            </a:r>
          </a:p>
          <a:p>
            <a:r>
              <a:rPr lang="en-US" b="0" i="0" dirty="0">
                <a:solidFill>
                  <a:srgbClr val="333333"/>
                </a:solidFill>
                <a:effectLst/>
                <a:latin typeface="Roboto"/>
              </a:rPr>
              <a:t>Habit 4: Think Win/Win</a:t>
            </a:r>
          </a:p>
          <a:p>
            <a:pPr lvl="1"/>
            <a:r>
              <a:rPr lang="en-US" dirty="0"/>
              <a:t>Mutual Benefit</a:t>
            </a:r>
          </a:p>
          <a:p>
            <a:r>
              <a:rPr lang="en-US" b="0" i="0" dirty="0">
                <a:solidFill>
                  <a:srgbClr val="333333"/>
                </a:solidFill>
                <a:effectLst/>
                <a:latin typeface="Roboto"/>
              </a:rPr>
              <a:t>Habit 5: Seek First to Understand, Then to Be Understood</a:t>
            </a:r>
          </a:p>
          <a:p>
            <a:pPr lvl="1"/>
            <a:r>
              <a:rPr lang="en-US" dirty="0"/>
              <a:t>Empathic Communication</a:t>
            </a:r>
          </a:p>
          <a:p>
            <a:r>
              <a:rPr lang="en-US" b="0" i="0" dirty="0">
                <a:solidFill>
                  <a:srgbClr val="333333"/>
                </a:solidFill>
                <a:effectLst/>
                <a:latin typeface="Roboto"/>
              </a:rPr>
              <a:t>Habit 6: Synergize</a:t>
            </a:r>
          </a:p>
          <a:p>
            <a:pPr lvl="1"/>
            <a:r>
              <a:rPr lang="en-US" dirty="0"/>
              <a:t>Creative Cooperation</a:t>
            </a:r>
          </a:p>
          <a:p>
            <a:r>
              <a:rPr lang="en-US" b="0" i="0" dirty="0">
                <a:solidFill>
                  <a:srgbClr val="333333"/>
                </a:solidFill>
                <a:effectLst/>
                <a:latin typeface="Roboto"/>
              </a:rPr>
              <a:t>Habit 7: Sharpen the Saw</a:t>
            </a:r>
          </a:p>
          <a:p>
            <a:pPr lvl="1"/>
            <a:r>
              <a:rPr lang="en-US" dirty="0">
                <a:solidFill>
                  <a:srgbClr val="333333"/>
                </a:solidFill>
                <a:latin typeface="Roboto"/>
              </a:rPr>
              <a:t>Daily Self-Renewal</a:t>
            </a:r>
            <a:endParaRPr lang="en-US" dirty="0"/>
          </a:p>
        </p:txBody>
      </p:sp>
    </p:spTree>
    <p:extLst>
      <p:ext uri="{BB962C8B-B14F-4D97-AF65-F5344CB8AC3E}">
        <p14:creationId xmlns:p14="http://schemas.microsoft.com/office/powerpoint/2010/main" val="3441005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10;&#10;Description automatically generated">
            <a:extLst>
              <a:ext uri="{FF2B5EF4-FFF2-40B4-BE49-F238E27FC236}">
                <a16:creationId xmlns:a16="http://schemas.microsoft.com/office/drawing/2014/main" id="{FA837C25-9BA0-44E8-B744-E8B36A6B81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1065" y="457200"/>
            <a:ext cx="5809869" cy="5943600"/>
          </a:xfrm>
          <a:prstGeom prst="rect">
            <a:avLst/>
          </a:prstGeom>
        </p:spPr>
      </p:pic>
    </p:spTree>
    <p:extLst>
      <p:ext uri="{BB962C8B-B14F-4D97-AF65-F5344CB8AC3E}">
        <p14:creationId xmlns:p14="http://schemas.microsoft.com/office/powerpoint/2010/main" val="2783697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27220-8C5C-438C-85FA-0563054A7F5A}"/>
              </a:ext>
            </a:extLst>
          </p:cNvPr>
          <p:cNvSpPr>
            <a:spLocks noGrp="1"/>
          </p:cNvSpPr>
          <p:nvPr>
            <p:ph type="title"/>
          </p:nvPr>
        </p:nvSpPr>
        <p:spPr/>
        <p:txBody>
          <a:bodyPr>
            <a:normAutofit/>
          </a:bodyPr>
          <a:lstStyle/>
          <a:p>
            <a:pPr algn="ctr"/>
            <a:r>
              <a:rPr lang="en-US" sz="4000" dirty="0"/>
              <a:t>DEPENDENT, INDEPENDENT, INTERDEPENDENT</a:t>
            </a:r>
          </a:p>
        </p:txBody>
      </p:sp>
      <p:sp>
        <p:nvSpPr>
          <p:cNvPr id="3" name="Content Placeholder 2">
            <a:extLst>
              <a:ext uri="{FF2B5EF4-FFF2-40B4-BE49-F238E27FC236}">
                <a16:creationId xmlns:a16="http://schemas.microsoft.com/office/drawing/2014/main" id="{A4E11961-FF2E-4011-B880-BAE4F3CDB107}"/>
              </a:ext>
            </a:extLst>
          </p:cNvPr>
          <p:cNvSpPr>
            <a:spLocks noGrp="1"/>
          </p:cNvSpPr>
          <p:nvPr>
            <p:ph idx="1"/>
          </p:nvPr>
        </p:nvSpPr>
        <p:spPr>
          <a:xfrm>
            <a:off x="838200" y="2432807"/>
            <a:ext cx="10515600" cy="3744156"/>
          </a:xfrm>
        </p:spPr>
        <p:txBody>
          <a:bodyPr/>
          <a:lstStyle/>
          <a:p>
            <a:r>
              <a:rPr lang="en-US" dirty="0"/>
              <a:t>Dependent – Need others to get what they want.</a:t>
            </a:r>
          </a:p>
          <a:p>
            <a:endParaRPr lang="en-US" dirty="0"/>
          </a:p>
          <a:p>
            <a:r>
              <a:rPr lang="en-US" dirty="0"/>
              <a:t>Independent – Get what they want through their own effort.</a:t>
            </a:r>
          </a:p>
          <a:p>
            <a:endParaRPr lang="en-US" dirty="0"/>
          </a:p>
          <a:p>
            <a:r>
              <a:rPr lang="en-US" dirty="0"/>
              <a:t>Interdependent – Combine their own efforts with the efforts of others                         to achieve their greatest success.</a:t>
            </a:r>
          </a:p>
        </p:txBody>
      </p:sp>
    </p:spTree>
    <p:extLst>
      <p:ext uri="{BB962C8B-B14F-4D97-AF65-F5344CB8AC3E}">
        <p14:creationId xmlns:p14="http://schemas.microsoft.com/office/powerpoint/2010/main" val="4116952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E7995-B6E0-43CE-9AFF-C3DB5F255A2E}"/>
              </a:ext>
            </a:extLst>
          </p:cNvPr>
          <p:cNvSpPr>
            <a:spLocks noGrp="1"/>
          </p:cNvSpPr>
          <p:nvPr>
            <p:ph type="title"/>
          </p:nvPr>
        </p:nvSpPr>
        <p:spPr/>
        <p:txBody>
          <a:bodyPr>
            <a:normAutofit/>
          </a:bodyPr>
          <a:lstStyle/>
          <a:p>
            <a:pPr algn="ctr"/>
            <a:r>
              <a:rPr lang="en-US" dirty="0"/>
              <a:t>DEPENDENT – INDEPENDENT - INTERDEPENDENT</a:t>
            </a:r>
          </a:p>
        </p:txBody>
      </p:sp>
      <p:sp>
        <p:nvSpPr>
          <p:cNvPr id="3" name="Content Placeholder 2">
            <a:extLst>
              <a:ext uri="{FF2B5EF4-FFF2-40B4-BE49-F238E27FC236}">
                <a16:creationId xmlns:a16="http://schemas.microsoft.com/office/drawing/2014/main" id="{92B1512F-1D34-4F58-A9FA-E16EB4B30006}"/>
              </a:ext>
            </a:extLst>
          </p:cNvPr>
          <p:cNvSpPr>
            <a:spLocks noGrp="1"/>
          </p:cNvSpPr>
          <p:nvPr>
            <p:ph idx="1"/>
          </p:nvPr>
        </p:nvSpPr>
        <p:spPr>
          <a:xfrm>
            <a:off x="838200" y="1627464"/>
            <a:ext cx="10515600" cy="5025006"/>
          </a:xfrm>
        </p:spPr>
        <p:txBody>
          <a:bodyPr>
            <a:normAutofit fontScale="92500" lnSpcReduction="10000"/>
          </a:bodyPr>
          <a:lstStyle/>
          <a:p>
            <a:pPr algn="ctr"/>
            <a:r>
              <a:rPr lang="en-US" b="1" dirty="0"/>
              <a:t>DEPENDENT</a:t>
            </a:r>
          </a:p>
          <a:p>
            <a:pPr marL="0" indent="0">
              <a:buNone/>
            </a:pPr>
            <a:r>
              <a:rPr lang="en-US" dirty="0"/>
              <a:t>1. BE PROACTIVE</a:t>
            </a:r>
          </a:p>
          <a:p>
            <a:pPr marL="0" indent="0">
              <a:buNone/>
            </a:pPr>
            <a:r>
              <a:rPr lang="en-US" dirty="0"/>
              <a:t>2. BEGIN WITH THE END IN MIND</a:t>
            </a:r>
          </a:p>
          <a:p>
            <a:pPr marL="0" indent="0">
              <a:buNone/>
            </a:pPr>
            <a:r>
              <a:rPr lang="en-US" dirty="0"/>
              <a:t>3. PUT FIRST THINGS FIRST</a:t>
            </a:r>
          </a:p>
          <a:p>
            <a:pPr algn="ctr"/>
            <a:r>
              <a:rPr lang="en-US" b="1" dirty="0"/>
              <a:t>INDEPENDENT</a:t>
            </a:r>
          </a:p>
          <a:p>
            <a:endParaRPr lang="en-US" dirty="0"/>
          </a:p>
          <a:p>
            <a:pPr marL="0" indent="0">
              <a:buNone/>
            </a:pPr>
            <a:r>
              <a:rPr lang="en-US" dirty="0"/>
              <a:t>4. THINK WIN-WIN</a:t>
            </a:r>
          </a:p>
          <a:p>
            <a:pPr marL="0" indent="0">
              <a:buNone/>
            </a:pPr>
            <a:r>
              <a:rPr lang="en-US" dirty="0"/>
              <a:t>5. SEEK FIRST TO UNDERSTAND, THEN TO BE UNDERSTOOD</a:t>
            </a:r>
          </a:p>
          <a:p>
            <a:pPr marL="0" indent="0">
              <a:buNone/>
            </a:pPr>
            <a:r>
              <a:rPr lang="en-US" dirty="0"/>
              <a:t>6. SYNERGIZE</a:t>
            </a:r>
          </a:p>
          <a:p>
            <a:pPr algn="ctr"/>
            <a:r>
              <a:rPr lang="en-US" b="1" dirty="0"/>
              <a:t>INTERDEPENDENT</a:t>
            </a:r>
          </a:p>
          <a:p>
            <a:pPr marL="0" indent="0">
              <a:buNone/>
            </a:pPr>
            <a:r>
              <a:rPr lang="en-US" dirty="0"/>
              <a:t>7. SHARPEN THE SAW</a:t>
            </a:r>
          </a:p>
        </p:txBody>
      </p:sp>
    </p:spTree>
    <p:extLst>
      <p:ext uri="{BB962C8B-B14F-4D97-AF65-F5344CB8AC3E}">
        <p14:creationId xmlns:p14="http://schemas.microsoft.com/office/powerpoint/2010/main" val="2049513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1275</TotalTime>
  <Words>1482</Words>
  <Application>Microsoft Office PowerPoint</Application>
  <PresentationFormat>Widescreen</PresentationFormat>
  <Paragraphs>239</Paragraphs>
  <Slides>43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Bodoni MT Black</vt:lpstr>
      <vt:lpstr>Calibri</vt:lpstr>
      <vt:lpstr>Calibri Light</vt:lpstr>
      <vt:lpstr>haas grot text web</vt:lpstr>
      <vt:lpstr>Merriweather</vt:lpstr>
      <vt:lpstr>Roboto</vt:lpstr>
      <vt:lpstr>Roboto Black</vt:lpstr>
      <vt:lpstr>Office Theme</vt:lpstr>
      <vt:lpstr>7 HABITS OF HIGHLY EFFECTIVE MSP’S</vt:lpstr>
      <vt:lpstr>PowerPoint Presentation</vt:lpstr>
      <vt:lpstr>AGENDA</vt:lpstr>
      <vt:lpstr>COMMON ISSUES</vt:lpstr>
      <vt:lpstr>A HABIT</vt:lpstr>
      <vt:lpstr>What are “The Habits”</vt:lpstr>
      <vt:lpstr>PowerPoint Presentation</vt:lpstr>
      <vt:lpstr>DEPENDENT, INDEPENDENT, INTERDEPENDENT</vt:lpstr>
      <vt:lpstr>DEPENDENT – INDEPENDENT - INTERDEPENDENT</vt:lpstr>
      <vt:lpstr>PowerPoint Presentation</vt:lpstr>
      <vt:lpstr>#1 - BE PROACTIVE   Habit of Personal Responsibility</vt:lpstr>
      <vt:lpstr>PowerPoint Presentation</vt:lpstr>
      <vt:lpstr>#1 - BE PROACTIVE</vt:lpstr>
      <vt:lpstr>PowerPoint Presentation</vt:lpstr>
      <vt:lpstr>BE PROACTIVE</vt:lpstr>
      <vt:lpstr>PowerPoint Presentation</vt:lpstr>
      <vt:lpstr>#2 - BEGIN WITH THE END IN MIND Habit of Personal Vision</vt:lpstr>
      <vt:lpstr>#2 - BEGIN WITH THE END IN MIND Habit of Personal Vision</vt:lpstr>
      <vt:lpstr>PowerPoint Presentation</vt:lpstr>
      <vt:lpstr>#3 - PUT FIRST THINGS FIRST Habit of Personal Management</vt:lpstr>
      <vt:lpstr>#3 - PUT FIRST THINGS FIRST Habit of Personal Management</vt:lpstr>
      <vt:lpstr>PowerPoint Presentation</vt:lpstr>
      <vt:lpstr>PowerPoint Presentation</vt:lpstr>
      <vt:lpstr>PowerPoint Presentation</vt:lpstr>
      <vt:lpstr>Private Victories to Public Victories</vt:lpstr>
      <vt:lpstr>PowerPoint Presentation</vt:lpstr>
      <vt:lpstr>PowerPoint Presentation</vt:lpstr>
      <vt:lpstr>#4 - THINK WIN-WIN Habit of Mutual Benefit</vt:lpstr>
      <vt:lpstr>#4 - THINK WIN-WIN Habit of Mutual Benefit</vt:lpstr>
      <vt:lpstr>#4 - THINK WIN-WIN Habit of Mutual Benefit</vt:lpstr>
      <vt:lpstr>PowerPoint Presentation</vt:lpstr>
      <vt:lpstr>PowerPoint Presentation</vt:lpstr>
      <vt:lpstr>PowerPoint Presentation</vt:lpstr>
      <vt:lpstr>#5 - SEEK FIRST TO UNDERSTAND, THEN TO BE UNDERSTOOD Habit of Empathic Communication</vt:lpstr>
      <vt:lpstr>#5 - SEEK FIRST TO UNDERSTAND, THEN TO BE UNDERSTOOD Habit of Empathic Communication</vt:lpstr>
      <vt:lpstr>PowerPoint Presentation</vt:lpstr>
      <vt:lpstr>PowerPoint Presentation</vt:lpstr>
      <vt:lpstr>#6 – SYNERGIZE The Habit of Creative Cooperation</vt:lpstr>
      <vt:lpstr>PowerPoint Presentation</vt:lpstr>
      <vt:lpstr>PowerPoint Presentation</vt:lpstr>
      <vt:lpstr>#7 – SHARPEN YOUR SAW The Habit of Daily Self-Renewal</vt:lpstr>
      <vt:lpstr>#7 – SHARPEN YOUR SAW The Habit of Daily Self-Renewal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HABITS OF HIGHLY EFFECTIVE MSP’S</dc:title>
  <dc:creator>Renee Dengler</dc:creator>
  <cp:lastModifiedBy>Poole, Kelly</cp:lastModifiedBy>
  <cp:revision>78</cp:revision>
  <cp:lastPrinted>2021-05-12T21:45:56Z</cp:lastPrinted>
  <dcterms:created xsi:type="dcterms:W3CDTF">2021-04-07T23:01:36Z</dcterms:created>
  <dcterms:modified xsi:type="dcterms:W3CDTF">2021-05-14T17:19:35Z</dcterms:modified>
</cp:coreProperties>
</file>